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4">
  <p:sldMasterIdLst>
    <p:sldMasterId id="2147483660" r:id="rId1"/>
  </p:sldMasterIdLst>
  <p:notesMasterIdLst>
    <p:notesMasterId r:id="rId40"/>
  </p:notesMasterIdLst>
  <p:sldIdLst>
    <p:sldId id="311" r:id="rId2"/>
    <p:sldId id="312" r:id="rId3"/>
    <p:sldId id="281" r:id="rId4"/>
    <p:sldId id="282" r:id="rId5"/>
    <p:sldId id="283" r:id="rId6"/>
    <p:sldId id="284" r:id="rId7"/>
    <p:sldId id="285" r:id="rId8"/>
    <p:sldId id="286" r:id="rId9"/>
    <p:sldId id="287" r:id="rId10"/>
    <p:sldId id="288" r:id="rId11"/>
    <p:sldId id="289" r:id="rId12"/>
    <p:sldId id="3743" r:id="rId13"/>
    <p:sldId id="290" r:id="rId14"/>
    <p:sldId id="291" r:id="rId15"/>
    <p:sldId id="292" r:id="rId16"/>
    <p:sldId id="3744" r:id="rId17"/>
    <p:sldId id="293" r:id="rId18"/>
    <p:sldId id="294" r:id="rId19"/>
    <p:sldId id="3745" r:id="rId20"/>
    <p:sldId id="295" r:id="rId21"/>
    <p:sldId id="296" r:id="rId22"/>
    <p:sldId id="374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747" r:id="rId37"/>
    <p:sldId id="310" r:id="rId38"/>
    <p:sldId id="212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56082"/>
    <a:srgbClr val="00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1" autoAdjust="0"/>
    <p:restoredTop sz="81054" autoAdjust="0"/>
  </p:normalViewPr>
  <p:slideViewPr>
    <p:cSldViewPr snapToGrid="0">
      <p:cViewPr varScale="1">
        <p:scale>
          <a:sx n="89" d="100"/>
          <a:sy n="89" d="100"/>
        </p:scale>
        <p:origin x="2358" y="96"/>
      </p:cViewPr>
      <p:guideLst/>
    </p:cSldViewPr>
  </p:slideViewPr>
  <p:notesTextViewPr>
    <p:cViewPr>
      <p:scale>
        <a:sx n="66" d="100"/>
        <a:sy n="66" d="100"/>
      </p:scale>
      <p:origin x="0" y="0"/>
    </p:cViewPr>
  </p:notesTextViewPr>
  <p:notesViewPr>
    <p:cSldViewPr snapToGrid="0">
      <p:cViewPr varScale="1">
        <p:scale>
          <a:sx n="84" d="100"/>
          <a:sy n="84" d="100"/>
        </p:scale>
        <p:origin x="391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F3450-BCE1-4FA9-A763-E9CE406EBA42}" type="datetimeFigureOut">
              <a:rPr kumimoji="1" lang="ja-JP" altLang="en-US" smtClean="0"/>
              <a:t>2026/5/22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89273-8824-4918-A792-BB74457F9F69}" type="slidenum">
              <a:rPr kumimoji="1" lang="ja-JP" altLang="en-US" smtClean="0"/>
              <a:t>‹#›</a:t>
            </a:fld>
            <a:endParaRPr kumimoji="1" lang="ja-JP" altLang="en-US"/>
          </a:p>
        </p:txBody>
      </p:sp>
    </p:spTree>
    <p:extLst>
      <p:ext uri="{BB962C8B-B14F-4D97-AF65-F5344CB8AC3E}">
        <p14:creationId xmlns:p14="http://schemas.microsoft.com/office/powerpoint/2010/main" val="15904111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2F29F-3D30-75F5-A0B0-ABCD0D331B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6B43F7-298B-3860-869E-399EB932EE5E}"/>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CB2CBF5D-529E-909F-732B-5F1BF62E538D}"/>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94403A24-85C1-8183-E68D-EC9F8B68BD6A}"/>
              </a:ext>
            </a:extLst>
          </p:cNvPr>
          <p:cNvSpPr>
            <a:spLocks noGrp="1"/>
          </p:cNvSpPr>
          <p:nvPr>
            <p:ph type="sldNum" sz="quarter" idx="5"/>
          </p:nvPr>
        </p:nvSpPr>
        <p:spPr/>
        <p:txBody>
          <a:bodyPr/>
          <a:lstStyle/>
          <a:p>
            <a:fld id="{9D389273-8824-4918-A792-BB74457F9F69}" type="slidenum">
              <a:rPr kumimoji="1" lang="ja-JP" altLang="en-US" smtClean="0"/>
              <a:t>0</a:t>
            </a:fld>
            <a:endParaRPr kumimoji="1" lang="ja-JP" altLang="en-US"/>
          </a:p>
        </p:txBody>
      </p:sp>
    </p:spTree>
    <p:extLst>
      <p:ext uri="{BB962C8B-B14F-4D97-AF65-F5344CB8AC3E}">
        <p14:creationId xmlns:p14="http://schemas.microsoft.com/office/powerpoint/2010/main" val="1266361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01B61-1C5F-D80F-A33B-FEC4E02959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68C18A-0CC3-FF6F-E1A3-544B7F06BC1B}"/>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ACD487FE-203A-1512-8227-B5A8CEDC3B52}"/>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4924BFAE-C488-68F8-C2C4-7D4788FF4AA7}"/>
              </a:ext>
            </a:extLst>
          </p:cNvPr>
          <p:cNvSpPr>
            <a:spLocks noGrp="1"/>
          </p:cNvSpPr>
          <p:nvPr>
            <p:ph type="sldNum" sz="quarter" idx="5"/>
          </p:nvPr>
        </p:nvSpPr>
        <p:spPr/>
        <p:txBody>
          <a:bodyPr/>
          <a:lstStyle/>
          <a:p>
            <a:fld id="{9D389273-8824-4918-A792-BB74457F9F69}" type="slidenum">
              <a:rPr kumimoji="1" lang="ja-JP" altLang="en-US" smtClean="0"/>
              <a:t>9</a:t>
            </a:fld>
            <a:endParaRPr kumimoji="1" lang="ja-JP" altLang="en-US"/>
          </a:p>
        </p:txBody>
      </p:sp>
    </p:spTree>
    <p:extLst>
      <p:ext uri="{BB962C8B-B14F-4D97-AF65-F5344CB8AC3E}">
        <p14:creationId xmlns:p14="http://schemas.microsoft.com/office/powerpoint/2010/main" val="28716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4352E-9BE4-79E8-A1A5-62F78D68E8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DB7561-1433-7A53-B4D7-A8AF4F10B222}"/>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F2350A2C-D26B-0634-C9A6-6E4C27676A21}"/>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F8A6835A-F5C9-8817-1CA0-CBAD0583C23A}"/>
              </a:ext>
            </a:extLst>
          </p:cNvPr>
          <p:cNvSpPr>
            <a:spLocks noGrp="1"/>
          </p:cNvSpPr>
          <p:nvPr>
            <p:ph type="sldNum" sz="quarter" idx="5"/>
          </p:nvPr>
        </p:nvSpPr>
        <p:spPr/>
        <p:txBody>
          <a:bodyPr/>
          <a:lstStyle/>
          <a:p>
            <a:fld id="{9D389273-8824-4918-A792-BB74457F9F69}" type="slidenum">
              <a:rPr kumimoji="1" lang="ja-JP" altLang="en-US" smtClean="0"/>
              <a:t>10</a:t>
            </a:fld>
            <a:endParaRPr kumimoji="1" lang="ja-JP" altLang="en-US"/>
          </a:p>
        </p:txBody>
      </p:sp>
    </p:spTree>
    <p:extLst>
      <p:ext uri="{BB962C8B-B14F-4D97-AF65-F5344CB8AC3E}">
        <p14:creationId xmlns:p14="http://schemas.microsoft.com/office/powerpoint/2010/main" val="67949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885EE-C834-6E44-ED62-F5B8AA55D4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76F08E-7600-9B10-33CA-5530A8492BC6}"/>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076A47FE-AC03-731F-27B9-6C78A0C94E22}"/>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DCB90A7F-6AE0-913B-2C13-C57C0905D27C}"/>
              </a:ext>
            </a:extLst>
          </p:cNvPr>
          <p:cNvSpPr>
            <a:spLocks noGrp="1"/>
          </p:cNvSpPr>
          <p:nvPr>
            <p:ph type="sldNum" sz="quarter" idx="5"/>
          </p:nvPr>
        </p:nvSpPr>
        <p:spPr/>
        <p:txBody>
          <a:bodyPr/>
          <a:lstStyle/>
          <a:p>
            <a:fld id="{9D389273-8824-4918-A792-BB74457F9F69}" type="slidenum">
              <a:rPr kumimoji="1" lang="ja-JP" altLang="en-US" smtClean="0"/>
              <a:t>11</a:t>
            </a:fld>
            <a:endParaRPr kumimoji="1" lang="ja-JP" altLang="en-US"/>
          </a:p>
        </p:txBody>
      </p:sp>
    </p:spTree>
    <p:extLst>
      <p:ext uri="{BB962C8B-B14F-4D97-AF65-F5344CB8AC3E}">
        <p14:creationId xmlns:p14="http://schemas.microsoft.com/office/powerpoint/2010/main" val="570117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50111-4F01-3624-4321-C365D42813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CA6C7D-DD62-1959-9C93-50F0C3B08E8C}"/>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D5E4D795-211D-560A-256D-1E9F43D46B56}"/>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7F328C0F-1DA9-4343-6ED3-6C26DA2AC9D8}"/>
              </a:ext>
            </a:extLst>
          </p:cNvPr>
          <p:cNvSpPr>
            <a:spLocks noGrp="1"/>
          </p:cNvSpPr>
          <p:nvPr>
            <p:ph type="sldNum" sz="quarter" idx="5"/>
          </p:nvPr>
        </p:nvSpPr>
        <p:spPr/>
        <p:txBody>
          <a:bodyPr/>
          <a:lstStyle/>
          <a:p>
            <a:fld id="{9D389273-8824-4918-A792-BB74457F9F69}" type="slidenum">
              <a:rPr kumimoji="1" lang="ja-JP" altLang="en-US" smtClean="0"/>
              <a:t>12</a:t>
            </a:fld>
            <a:endParaRPr kumimoji="1" lang="ja-JP" altLang="en-US"/>
          </a:p>
        </p:txBody>
      </p:sp>
    </p:spTree>
    <p:extLst>
      <p:ext uri="{BB962C8B-B14F-4D97-AF65-F5344CB8AC3E}">
        <p14:creationId xmlns:p14="http://schemas.microsoft.com/office/powerpoint/2010/main" val="315779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2D8EF-72AF-1F5C-DDD3-74A0A2B012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8886A9-0DDD-9B2F-0E0D-5A6F965E4E30}"/>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1FFBFE02-8C63-FBC0-E433-268F75568487}"/>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3E526FE6-5104-FC68-ADEF-F7F682E8C0AC}"/>
              </a:ext>
            </a:extLst>
          </p:cNvPr>
          <p:cNvSpPr>
            <a:spLocks noGrp="1"/>
          </p:cNvSpPr>
          <p:nvPr>
            <p:ph type="sldNum" sz="quarter" idx="5"/>
          </p:nvPr>
        </p:nvSpPr>
        <p:spPr/>
        <p:txBody>
          <a:bodyPr/>
          <a:lstStyle/>
          <a:p>
            <a:fld id="{9D389273-8824-4918-A792-BB74457F9F69}" type="slidenum">
              <a:rPr kumimoji="1" lang="ja-JP" altLang="en-US" smtClean="0"/>
              <a:t>13</a:t>
            </a:fld>
            <a:endParaRPr kumimoji="1" lang="ja-JP" altLang="en-US"/>
          </a:p>
        </p:txBody>
      </p:sp>
    </p:spTree>
    <p:extLst>
      <p:ext uri="{BB962C8B-B14F-4D97-AF65-F5344CB8AC3E}">
        <p14:creationId xmlns:p14="http://schemas.microsoft.com/office/powerpoint/2010/main" val="230501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F8CDA-F711-43D9-A64B-CAEF0832F0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FAE7E2-A5D2-AA56-15BB-1D982FFDCF46}"/>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E44555F4-189D-BF74-E37C-2CBE99969D58}"/>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ABA8AC58-76FD-4D22-E3D5-285E33D76A41}"/>
              </a:ext>
            </a:extLst>
          </p:cNvPr>
          <p:cNvSpPr>
            <a:spLocks noGrp="1"/>
          </p:cNvSpPr>
          <p:nvPr>
            <p:ph type="sldNum" sz="quarter" idx="5"/>
          </p:nvPr>
        </p:nvSpPr>
        <p:spPr/>
        <p:txBody>
          <a:bodyPr/>
          <a:lstStyle/>
          <a:p>
            <a:fld id="{9D389273-8824-4918-A792-BB74457F9F69}" type="slidenum">
              <a:rPr kumimoji="1" lang="ja-JP" altLang="en-US" smtClean="0"/>
              <a:t>14</a:t>
            </a:fld>
            <a:endParaRPr kumimoji="1" lang="ja-JP" altLang="en-US"/>
          </a:p>
        </p:txBody>
      </p:sp>
    </p:spTree>
    <p:extLst>
      <p:ext uri="{BB962C8B-B14F-4D97-AF65-F5344CB8AC3E}">
        <p14:creationId xmlns:p14="http://schemas.microsoft.com/office/powerpoint/2010/main" val="325146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822E-9366-35C8-C9BD-467BAC05B5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F94A34-DCF8-7780-7195-552C07030FE4}"/>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B666C6C2-646C-722E-D872-215E7763A02F}"/>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25E22CBE-992D-13BD-55EC-45A61A41C8A9}"/>
              </a:ext>
            </a:extLst>
          </p:cNvPr>
          <p:cNvSpPr>
            <a:spLocks noGrp="1"/>
          </p:cNvSpPr>
          <p:nvPr>
            <p:ph type="sldNum" sz="quarter" idx="5"/>
          </p:nvPr>
        </p:nvSpPr>
        <p:spPr/>
        <p:txBody>
          <a:bodyPr/>
          <a:lstStyle/>
          <a:p>
            <a:fld id="{9D389273-8824-4918-A792-BB74457F9F69}" type="slidenum">
              <a:rPr kumimoji="1" lang="ja-JP" altLang="en-US" smtClean="0"/>
              <a:t>15</a:t>
            </a:fld>
            <a:endParaRPr kumimoji="1" lang="ja-JP" altLang="en-US"/>
          </a:p>
        </p:txBody>
      </p:sp>
    </p:spTree>
    <p:extLst>
      <p:ext uri="{BB962C8B-B14F-4D97-AF65-F5344CB8AC3E}">
        <p14:creationId xmlns:p14="http://schemas.microsoft.com/office/powerpoint/2010/main" val="1504080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DAA1-0C39-C07E-902D-F4F4A64ADC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D6560C-6276-1DDA-A53D-623EB996C810}"/>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5229DF9A-EEB9-A6F7-235B-B9BD7BCCEE4F}"/>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020C110F-F778-2AE6-4943-E4B972FF2BD6}"/>
              </a:ext>
            </a:extLst>
          </p:cNvPr>
          <p:cNvSpPr>
            <a:spLocks noGrp="1"/>
          </p:cNvSpPr>
          <p:nvPr>
            <p:ph type="sldNum" sz="quarter" idx="5"/>
          </p:nvPr>
        </p:nvSpPr>
        <p:spPr/>
        <p:txBody>
          <a:bodyPr/>
          <a:lstStyle/>
          <a:p>
            <a:fld id="{9D389273-8824-4918-A792-BB74457F9F69}" type="slidenum">
              <a:rPr kumimoji="1" lang="ja-JP" altLang="en-US" smtClean="0"/>
              <a:t>16</a:t>
            </a:fld>
            <a:endParaRPr kumimoji="1" lang="ja-JP" altLang="en-US"/>
          </a:p>
        </p:txBody>
      </p:sp>
    </p:spTree>
    <p:extLst>
      <p:ext uri="{BB962C8B-B14F-4D97-AF65-F5344CB8AC3E}">
        <p14:creationId xmlns:p14="http://schemas.microsoft.com/office/powerpoint/2010/main" val="1890623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BE194-FD05-9644-7A58-9847D467BE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2A670D-72FF-66BD-003C-828A33AB8D0C}"/>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A294F957-2704-6C85-91D9-3D1F91ED2A63}"/>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DAC0BA0C-73E3-51C3-7B89-4E5105665B2C}"/>
              </a:ext>
            </a:extLst>
          </p:cNvPr>
          <p:cNvSpPr>
            <a:spLocks noGrp="1"/>
          </p:cNvSpPr>
          <p:nvPr>
            <p:ph type="sldNum" sz="quarter" idx="5"/>
          </p:nvPr>
        </p:nvSpPr>
        <p:spPr/>
        <p:txBody>
          <a:bodyPr/>
          <a:lstStyle/>
          <a:p>
            <a:fld id="{9D389273-8824-4918-A792-BB74457F9F69}" type="slidenum">
              <a:rPr kumimoji="1" lang="ja-JP" altLang="en-US" smtClean="0"/>
              <a:t>17</a:t>
            </a:fld>
            <a:endParaRPr kumimoji="1" lang="ja-JP" altLang="en-US"/>
          </a:p>
        </p:txBody>
      </p:sp>
    </p:spTree>
    <p:extLst>
      <p:ext uri="{BB962C8B-B14F-4D97-AF65-F5344CB8AC3E}">
        <p14:creationId xmlns:p14="http://schemas.microsoft.com/office/powerpoint/2010/main" val="2561626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91BBD-7D32-A5C4-EE7B-DA97A608B8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A6BB83-FD38-0A97-437E-8CEA8688E874}"/>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FA10EF34-DB38-B735-53A6-8F623FE70A7E}"/>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135FF07C-5BAB-0C1C-51E4-9460FAF0CF0F}"/>
              </a:ext>
            </a:extLst>
          </p:cNvPr>
          <p:cNvSpPr>
            <a:spLocks noGrp="1"/>
          </p:cNvSpPr>
          <p:nvPr>
            <p:ph type="sldNum" sz="quarter" idx="5"/>
          </p:nvPr>
        </p:nvSpPr>
        <p:spPr/>
        <p:txBody>
          <a:bodyPr/>
          <a:lstStyle/>
          <a:p>
            <a:fld id="{9D389273-8824-4918-A792-BB74457F9F69}" type="slidenum">
              <a:rPr kumimoji="1" lang="ja-JP" altLang="en-US" smtClean="0"/>
              <a:t>18</a:t>
            </a:fld>
            <a:endParaRPr kumimoji="1" lang="ja-JP" altLang="en-US"/>
          </a:p>
        </p:txBody>
      </p:sp>
    </p:spTree>
    <p:extLst>
      <p:ext uri="{BB962C8B-B14F-4D97-AF65-F5344CB8AC3E}">
        <p14:creationId xmlns:p14="http://schemas.microsoft.com/office/powerpoint/2010/main" val="3455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EB019-FBAF-B32A-1ADA-7B966910FD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A52013-3E30-0C37-287C-9682083DB0C1}"/>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693BE3BA-F414-CD75-326D-EE2491BA3B6A}"/>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F0E7A435-547C-3382-DD33-3708FC0E5028}"/>
              </a:ext>
            </a:extLst>
          </p:cNvPr>
          <p:cNvSpPr>
            <a:spLocks noGrp="1"/>
          </p:cNvSpPr>
          <p:nvPr>
            <p:ph type="sldNum" sz="quarter" idx="5"/>
          </p:nvPr>
        </p:nvSpPr>
        <p:spPr/>
        <p:txBody>
          <a:bodyPr/>
          <a:lstStyle/>
          <a:p>
            <a:fld id="{9D389273-8824-4918-A792-BB74457F9F69}" type="slidenum">
              <a:rPr kumimoji="1" lang="ja-JP" altLang="en-US" smtClean="0"/>
              <a:t>1</a:t>
            </a:fld>
            <a:endParaRPr kumimoji="1" lang="ja-JP" altLang="en-US"/>
          </a:p>
        </p:txBody>
      </p:sp>
    </p:spTree>
    <p:extLst>
      <p:ext uri="{BB962C8B-B14F-4D97-AF65-F5344CB8AC3E}">
        <p14:creationId xmlns:p14="http://schemas.microsoft.com/office/powerpoint/2010/main" val="1112681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FFD96-5980-A651-E401-9ECD4BC8C6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52D5EA-6EB4-D2A8-91B9-97314DBDD021}"/>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1B5D83EA-BC2F-87CD-24B6-E704A9CC69CC}"/>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9500A128-DEB8-6242-688F-79364D6591DA}"/>
              </a:ext>
            </a:extLst>
          </p:cNvPr>
          <p:cNvSpPr>
            <a:spLocks noGrp="1"/>
          </p:cNvSpPr>
          <p:nvPr>
            <p:ph type="sldNum" sz="quarter" idx="5"/>
          </p:nvPr>
        </p:nvSpPr>
        <p:spPr/>
        <p:txBody>
          <a:bodyPr/>
          <a:lstStyle/>
          <a:p>
            <a:fld id="{9D389273-8824-4918-A792-BB74457F9F69}" type="slidenum">
              <a:rPr kumimoji="1" lang="ja-JP" altLang="en-US" smtClean="0"/>
              <a:t>19</a:t>
            </a:fld>
            <a:endParaRPr kumimoji="1" lang="ja-JP" altLang="en-US"/>
          </a:p>
        </p:txBody>
      </p:sp>
    </p:spTree>
    <p:extLst>
      <p:ext uri="{BB962C8B-B14F-4D97-AF65-F5344CB8AC3E}">
        <p14:creationId xmlns:p14="http://schemas.microsoft.com/office/powerpoint/2010/main" val="2384344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918C-0724-49CD-6687-506403C6FB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C5350B-38D6-C2A4-CBBD-BCC84AC68EF5}"/>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643FC398-FFAA-FC96-A653-C408EC7AAB53}"/>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4CEF70AD-4462-CAC1-32F8-FC28512EBEF0}"/>
              </a:ext>
            </a:extLst>
          </p:cNvPr>
          <p:cNvSpPr>
            <a:spLocks noGrp="1"/>
          </p:cNvSpPr>
          <p:nvPr>
            <p:ph type="sldNum" sz="quarter" idx="5"/>
          </p:nvPr>
        </p:nvSpPr>
        <p:spPr/>
        <p:txBody>
          <a:bodyPr/>
          <a:lstStyle/>
          <a:p>
            <a:fld id="{9D389273-8824-4918-A792-BB74457F9F69}" type="slidenum">
              <a:rPr kumimoji="1" lang="ja-JP" altLang="en-US" smtClean="0"/>
              <a:t>20</a:t>
            </a:fld>
            <a:endParaRPr kumimoji="1" lang="ja-JP" altLang="en-US"/>
          </a:p>
        </p:txBody>
      </p:sp>
    </p:spTree>
    <p:extLst>
      <p:ext uri="{BB962C8B-B14F-4D97-AF65-F5344CB8AC3E}">
        <p14:creationId xmlns:p14="http://schemas.microsoft.com/office/powerpoint/2010/main" val="812234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831A6-ED0B-0158-3DAB-D298091DD1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E4AB45-97E5-4F9E-5038-423E0E28A315}"/>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06AF0C26-618B-02A7-9AFB-268D23C2237A}"/>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D1708022-8ED8-A929-D460-E7A06915236C}"/>
              </a:ext>
            </a:extLst>
          </p:cNvPr>
          <p:cNvSpPr>
            <a:spLocks noGrp="1"/>
          </p:cNvSpPr>
          <p:nvPr>
            <p:ph type="sldNum" sz="quarter" idx="5"/>
          </p:nvPr>
        </p:nvSpPr>
        <p:spPr/>
        <p:txBody>
          <a:bodyPr/>
          <a:lstStyle/>
          <a:p>
            <a:fld id="{9D389273-8824-4918-A792-BB74457F9F69}" type="slidenum">
              <a:rPr kumimoji="1" lang="ja-JP" altLang="en-US" smtClean="0"/>
              <a:t>21</a:t>
            </a:fld>
            <a:endParaRPr kumimoji="1" lang="ja-JP" altLang="en-US"/>
          </a:p>
        </p:txBody>
      </p:sp>
    </p:spTree>
    <p:extLst>
      <p:ext uri="{BB962C8B-B14F-4D97-AF65-F5344CB8AC3E}">
        <p14:creationId xmlns:p14="http://schemas.microsoft.com/office/powerpoint/2010/main" val="4178294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D0C4B-B1D6-A53D-A31D-07A5311BB6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C4BC24-8D0F-71D7-6BEE-863FE1EC66A1}"/>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BD57B332-B067-ED30-DEE8-0301ED9F0273}"/>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B7CB6FF9-802A-FB17-0CA1-76FA5EE0D471}"/>
              </a:ext>
            </a:extLst>
          </p:cNvPr>
          <p:cNvSpPr>
            <a:spLocks noGrp="1"/>
          </p:cNvSpPr>
          <p:nvPr>
            <p:ph type="sldNum" sz="quarter" idx="5"/>
          </p:nvPr>
        </p:nvSpPr>
        <p:spPr/>
        <p:txBody>
          <a:bodyPr/>
          <a:lstStyle/>
          <a:p>
            <a:fld id="{9D389273-8824-4918-A792-BB74457F9F69}" type="slidenum">
              <a:rPr kumimoji="1" lang="ja-JP" altLang="en-US" smtClean="0"/>
              <a:t>22</a:t>
            </a:fld>
            <a:endParaRPr kumimoji="1" lang="ja-JP" altLang="en-US"/>
          </a:p>
        </p:txBody>
      </p:sp>
    </p:spTree>
    <p:extLst>
      <p:ext uri="{BB962C8B-B14F-4D97-AF65-F5344CB8AC3E}">
        <p14:creationId xmlns:p14="http://schemas.microsoft.com/office/powerpoint/2010/main" val="3989248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D9E5-FF9C-AD06-F611-4042AFB99B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A56D48-5CA2-24D8-41BC-77922CB9D15E}"/>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D24788FC-6F65-6380-36A3-24711114E884}"/>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B8CDC13E-1E5E-E1F9-D20B-D365546873A7}"/>
              </a:ext>
            </a:extLst>
          </p:cNvPr>
          <p:cNvSpPr>
            <a:spLocks noGrp="1"/>
          </p:cNvSpPr>
          <p:nvPr>
            <p:ph type="sldNum" sz="quarter" idx="5"/>
          </p:nvPr>
        </p:nvSpPr>
        <p:spPr/>
        <p:txBody>
          <a:bodyPr/>
          <a:lstStyle/>
          <a:p>
            <a:fld id="{9D389273-8824-4918-A792-BB74457F9F69}" type="slidenum">
              <a:rPr kumimoji="1" lang="ja-JP" altLang="en-US" smtClean="0"/>
              <a:t>23</a:t>
            </a:fld>
            <a:endParaRPr kumimoji="1" lang="ja-JP" altLang="en-US"/>
          </a:p>
        </p:txBody>
      </p:sp>
    </p:spTree>
    <p:extLst>
      <p:ext uri="{BB962C8B-B14F-4D97-AF65-F5344CB8AC3E}">
        <p14:creationId xmlns:p14="http://schemas.microsoft.com/office/powerpoint/2010/main" val="1840953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62E39-596A-1233-BF14-6D550FC567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6A68FC-6333-2A35-2A2D-AF398F80A299}"/>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2C86B885-B495-78F2-999C-F0EE8B242940}"/>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FF067233-EF2A-3666-A550-C61F069281B4}"/>
              </a:ext>
            </a:extLst>
          </p:cNvPr>
          <p:cNvSpPr>
            <a:spLocks noGrp="1"/>
          </p:cNvSpPr>
          <p:nvPr>
            <p:ph type="sldNum" sz="quarter" idx="5"/>
          </p:nvPr>
        </p:nvSpPr>
        <p:spPr/>
        <p:txBody>
          <a:bodyPr/>
          <a:lstStyle/>
          <a:p>
            <a:fld id="{9D389273-8824-4918-A792-BB74457F9F69}" type="slidenum">
              <a:rPr kumimoji="1" lang="ja-JP" altLang="en-US" smtClean="0"/>
              <a:t>24</a:t>
            </a:fld>
            <a:endParaRPr kumimoji="1" lang="ja-JP" altLang="en-US"/>
          </a:p>
        </p:txBody>
      </p:sp>
    </p:spTree>
    <p:extLst>
      <p:ext uri="{BB962C8B-B14F-4D97-AF65-F5344CB8AC3E}">
        <p14:creationId xmlns:p14="http://schemas.microsoft.com/office/powerpoint/2010/main" val="2001441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3EF0F-E523-E2B6-ABE3-62F3CA5FA5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A1E927-A583-D20C-446F-F66C926F6404}"/>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329CE65D-C28A-5CFA-2267-E4665F3B0531}"/>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1013AC25-70F0-9961-464F-9E271B60A4C6}"/>
              </a:ext>
            </a:extLst>
          </p:cNvPr>
          <p:cNvSpPr>
            <a:spLocks noGrp="1"/>
          </p:cNvSpPr>
          <p:nvPr>
            <p:ph type="sldNum" sz="quarter" idx="5"/>
          </p:nvPr>
        </p:nvSpPr>
        <p:spPr/>
        <p:txBody>
          <a:bodyPr/>
          <a:lstStyle/>
          <a:p>
            <a:fld id="{9D389273-8824-4918-A792-BB74457F9F69}" type="slidenum">
              <a:rPr kumimoji="1" lang="ja-JP" altLang="en-US" smtClean="0"/>
              <a:t>25</a:t>
            </a:fld>
            <a:endParaRPr kumimoji="1" lang="ja-JP" altLang="en-US"/>
          </a:p>
        </p:txBody>
      </p:sp>
    </p:spTree>
    <p:extLst>
      <p:ext uri="{BB962C8B-B14F-4D97-AF65-F5344CB8AC3E}">
        <p14:creationId xmlns:p14="http://schemas.microsoft.com/office/powerpoint/2010/main" val="2790247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B0A3D-23F2-26A0-A732-BAD8A27B3B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94883A-D9F1-4C0E-0D04-59907DF3CFF6}"/>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5357C91A-68BD-6EFF-C21E-16451344F18D}"/>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2FF366A4-612F-CA08-4CFD-2EC1404C10A7}"/>
              </a:ext>
            </a:extLst>
          </p:cNvPr>
          <p:cNvSpPr>
            <a:spLocks noGrp="1"/>
          </p:cNvSpPr>
          <p:nvPr>
            <p:ph type="sldNum" sz="quarter" idx="5"/>
          </p:nvPr>
        </p:nvSpPr>
        <p:spPr/>
        <p:txBody>
          <a:bodyPr/>
          <a:lstStyle/>
          <a:p>
            <a:fld id="{9D389273-8824-4918-A792-BB74457F9F69}" type="slidenum">
              <a:rPr kumimoji="1" lang="ja-JP" altLang="en-US" smtClean="0"/>
              <a:t>26</a:t>
            </a:fld>
            <a:endParaRPr kumimoji="1" lang="ja-JP" altLang="en-US"/>
          </a:p>
        </p:txBody>
      </p:sp>
    </p:spTree>
    <p:extLst>
      <p:ext uri="{BB962C8B-B14F-4D97-AF65-F5344CB8AC3E}">
        <p14:creationId xmlns:p14="http://schemas.microsoft.com/office/powerpoint/2010/main" val="2197828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A9FAD-0B52-7C74-D821-7AB35AF9DB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9CEF88-D277-883A-3A46-1B8F2A8310EF}"/>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EADEBDC1-7EA0-78A8-A536-741BCC889236}"/>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AF179345-B11A-848E-7AFE-D85FB7777FFA}"/>
              </a:ext>
            </a:extLst>
          </p:cNvPr>
          <p:cNvSpPr>
            <a:spLocks noGrp="1"/>
          </p:cNvSpPr>
          <p:nvPr>
            <p:ph type="sldNum" sz="quarter" idx="5"/>
          </p:nvPr>
        </p:nvSpPr>
        <p:spPr/>
        <p:txBody>
          <a:bodyPr/>
          <a:lstStyle/>
          <a:p>
            <a:fld id="{9D389273-8824-4918-A792-BB74457F9F69}" type="slidenum">
              <a:rPr kumimoji="1" lang="ja-JP" altLang="en-US" smtClean="0"/>
              <a:t>27</a:t>
            </a:fld>
            <a:endParaRPr kumimoji="1" lang="ja-JP" altLang="en-US"/>
          </a:p>
        </p:txBody>
      </p:sp>
    </p:spTree>
    <p:extLst>
      <p:ext uri="{BB962C8B-B14F-4D97-AF65-F5344CB8AC3E}">
        <p14:creationId xmlns:p14="http://schemas.microsoft.com/office/powerpoint/2010/main" val="3852710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850CB-08AB-10CD-8AC1-14A0708C26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C0294E-7FB7-44DD-12C7-FCA2BA35FED5}"/>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DF789C5D-8CA9-7A93-98F3-301B1C367E7B}"/>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AB3D32A2-49EA-3772-7EC8-9D70561A28C3}"/>
              </a:ext>
            </a:extLst>
          </p:cNvPr>
          <p:cNvSpPr>
            <a:spLocks noGrp="1"/>
          </p:cNvSpPr>
          <p:nvPr>
            <p:ph type="sldNum" sz="quarter" idx="5"/>
          </p:nvPr>
        </p:nvSpPr>
        <p:spPr/>
        <p:txBody>
          <a:bodyPr/>
          <a:lstStyle/>
          <a:p>
            <a:fld id="{9D389273-8824-4918-A792-BB74457F9F69}" type="slidenum">
              <a:rPr kumimoji="1" lang="ja-JP" altLang="en-US" smtClean="0"/>
              <a:t>28</a:t>
            </a:fld>
            <a:endParaRPr kumimoji="1" lang="ja-JP" altLang="en-US"/>
          </a:p>
        </p:txBody>
      </p:sp>
    </p:spTree>
    <p:extLst>
      <p:ext uri="{BB962C8B-B14F-4D97-AF65-F5344CB8AC3E}">
        <p14:creationId xmlns:p14="http://schemas.microsoft.com/office/powerpoint/2010/main" val="182328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606CE-6950-A32B-BD5A-64F905D7AD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D19849-F1C2-136D-27BF-F84A85B0E01E}"/>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4D8CD8CB-C297-490F-7D00-3E27C217C0C6}"/>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0943AC92-CADF-5A45-684A-A95FBE13A4F6}"/>
              </a:ext>
            </a:extLst>
          </p:cNvPr>
          <p:cNvSpPr>
            <a:spLocks noGrp="1"/>
          </p:cNvSpPr>
          <p:nvPr>
            <p:ph type="sldNum" sz="quarter" idx="5"/>
          </p:nvPr>
        </p:nvSpPr>
        <p:spPr/>
        <p:txBody>
          <a:bodyPr/>
          <a:lstStyle/>
          <a:p>
            <a:fld id="{9D389273-8824-4918-A792-BB74457F9F69}" type="slidenum">
              <a:rPr kumimoji="1" lang="ja-JP" altLang="en-US" smtClean="0"/>
              <a:t>2</a:t>
            </a:fld>
            <a:endParaRPr kumimoji="1" lang="ja-JP" altLang="en-US"/>
          </a:p>
        </p:txBody>
      </p:sp>
    </p:spTree>
    <p:extLst>
      <p:ext uri="{BB962C8B-B14F-4D97-AF65-F5344CB8AC3E}">
        <p14:creationId xmlns:p14="http://schemas.microsoft.com/office/powerpoint/2010/main" val="719652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60229-1CAA-C21B-4523-DD51FF756D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9B6D90-0512-AB9C-F620-54DDFFF32BC4}"/>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46516EE5-B134-C324-A591-3A0244A586E2}"/>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A403274A-E3DB-F125-BBF9-905E2178482B}"/>
              </a:ext>
            </a:extLst>
          </p:cNvPr>
          <p:cNvSpPr>
            <a:spLocks noGrp="1"/>
          </p:cNvSpPr>
          <p:nvPr>
            <p:ph type="sldNum" sz="quarter" idx="5"/>
          </p:nvPr>
        </p:nvSpPr>
        <p:spPr/>
        <p:txBody>
          <a:bodyPr/>
          <a:lstStyle/>
          <a:p>
            <a:fld id="{9D389273-8824-4918-A792-BB74457F9F69}" type="slidenum">
              <a:rPr kumimoji="1" lang="ja-JP" altLang="en-US" smtClean="0"/>
              <a:t>29</a:t>
            </a:fld>
            <a:endParaRPr kumimoji="1" lang="ja-JP" altLang="en-US"/>
          </a:p>
        </p:txBody>
      </p:sp>
    </p:spTree>
    <p:extLst>
      <p:ext uri="{BB962C8B-B14F-4D97-AF65-F5344CB8AC3E}">
        <p14:creationId xmlns:p14="http://schemas.microsoft.com/office/powerpoint/2010/main" val="209105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BFD57-DADA-528A-8686-5198C737CD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EC251A4-8F49-0AD2-0958-56A8A9C70878}"/>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883CBCA7-BFCE-1736-F5BC-2EE7D1EEFACF}"/>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C7189F6E-9ECA-CB0C-6D8E-E345F2F1400F}"/>
              </a:ext>
            </a:extLst>
          </p:cNvPr>
          <p:cNvSpPr>
            <a:spLocks noGrp="1"/>
          </p:cNvSpPr>
          <p:nvPr>
            <p:ph type="sldNum" sz="quarter" idx="5"/>
          </p:nvPr>
        </p:nvSpPr>
        <p:spPr/>
        <p:txBody>
          <a:bodyPr/>
          <a:lstStyle/>
          <a:p>
            <a:fld id="{9D389273-8824-4918-A792-BB74457F9F69}" type="slidenum">
              <a:rPr kumimoji="1" lang="ja-JP" altLang="en-US" smtClean="0"/>
              <a:t>30</a:t>
            </a:fld>
            <a:endParaRPr kumimoji="1" lang="ja-JP" altLang="en-US"/>
          </a:p>
        </p:txBody>
      </p:sp>
    </p:spTree>
    <p:extLst>
      <p:ext uri="{BB962C8B-B14F-4D97-AF65-F5344CB8AC3E}">
        <p14:creationId xmlns:p14="http://schemas.microsoft.com/office/powerpoint/2010/main" val="4030271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79DC0-C2FE-8E92-E18E-EB9717500C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74D7ED-D986-5975-3425-D035E2D02CA7}"/>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714C74FD-8C94-7747-C5F2-E3E9505A4875}"/>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C5F5F03B-D173-351E-9CAA-5B462DAE18F1}"/>
              </a:ext>
            </a:extLst>
          </p:cNvPr>
          <p:cNvSpPr>
            <a:spLocks noGrp="1"/>
          </p:cNvSpPr>
          <p:nvPr>
            <p:ph type="sldNum" sz="quarter" idx="5"/>
          </p:nvPr>
        </p:nvSpPr>
        <p:spPr/>
        <p:txBody>
          <a:bodyPr/>
          <a:lstStyle/>
          <a:p>
            <a:fld id="{9D389273-8824-4918-A792-BB74457F9F69}" type="slidenum">
              <a:rPr kumimoji="1" lang="ja-JP" altLang="en-US" smtClean="0"/>
              <a:t>31</a:t>
            </a:fld>
            <a:endParaRPr kumimoji="1" lang="ja-JP" altLang="en-US"/>
          </a:p>
        </p:txBody>
      </p:sp>
    </p:spTree>
    <p:extLst>
      <p:ext uri="{BB962C8B-B14F-4D97-AF65-F5344CB8AC3E}">
        <p14:creationId xmlns:p14="http://schemas.microsoft.com/office/powerpoint/2010/main" val="3690215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43F0A-BAAA-1AE1-46E1-FEF079DFD6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CD178F-0F83-20F2-8945-FC6CB24C3667}"/>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C2048C85-F7D4-7B14-B575-F20486AFCF1A}"/>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B41167FB-39E0-6C90-E4F8-346B3211033B}"/>
              </a:ext>
            </a:extLst>
          </p:cNvPr>
          <p:cNvSpPr>
            <a:spLocks noGrp="1"/>
          </p:cNvSpPr>
          <p:nvPr>
            <p:ph type="sldNum" sz="quarter" idx="5"/>
          </p:nvPr>
        </p:nvSpPr>
        <p:spPr/>
        <p:txBody>
          <a:bodyPr/>
          <a:lstStyle/>
          <a:p>
            <a:fld id="{9D389273-8824-4918-A792-BB74457F9F69}" type="slidenum">
              <a:rPr kumimoji="1" lang="ja-JP" altLang="en-US" smtClean="0"/>
              <a:t>32</a:t>
            </a:fld>
            <a:endParaRPr kumimoji="1" lang="ja-JP" altLang="en-US"/>
          </a:p>
        </p:txBody>
      </p:sp>
    </p:spTree>
    <p:extLst>
      <p:ext uri="{BB962C8B-B14F-4D97-AF65-F5344CB8AC3E}">
        <p14:creationId xmlns:p14="http://schemas.microsoft.com/office/powerpoint/2010/main" val="2228841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39710-812F-062D-DB45-2151C0A708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22D07A-EBCC-9F57-B907-63B328BDD18A}"/>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A45B74BD-75A8-6458-ED6C-866AA0D97ABD}"/>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95291507-72AB-FD53-B516-8CFC04CB05A7}"/>
              </a:ext>
            </a:extLst>
          </p:cNvPr>
          <p:cNvSpPr>
            <a:spLocks noGrp="1"/>
          </p:cNvSpPr>
          <p:nvPr>
            <p:ph type="sldNum" sz="quarter" idx="5"/>
          </p:nvPr>
        </p:nvSpPr>
        <p:spPr/>
        <p:txBody>
          <a:bodyPr/>
          <a:lstStyle/>
          <a:p>
            <a:fld id="{9D389273-8824-4918-A792-BB74457F9F69}" type="slidenum">
              <a:rPr kumimoji="1" lang="ja-JP" altLang="en-US" smtClean="0"/>
              <a:t>33</a:t>
            </a:fld>
            <a:endParaRPr kumimoji="1" lang="ja-JP" altLang="en-US"/>
          </a:p>
        </p:txBody>
      </p:sp>
    </p:spTree>
    <p:extLst>
      <p:ext uri="{BB962C8B-B14F-4D97-AF65-F5344CB8AC3E}">
        <p14:creationId xmlns:p14="http://schemas.microsoft.com/office/powerpoint/2010/main" val="3288338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DDF11-4C70-C6D9-952F-3583C92B90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1E1B99-6809-786E-A414-A6F69D41FFC6}"/>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43388376-FCD8-8DAA-4293-8F53AC98FB8A}"/>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5941DCCE-714B-603F-6D09-8494DCDB5AFD}"/>
              </a:ext>
            </a:extLst>
          </p:cNvPr>
          <p:cNvSpPr>
            <a:spLocks noGrp="1"/>
          </p:cNvSpPr>
          <p:nvPr>
            <p:ph type="sldNum" sz="quarter" idx="5"/>
          </p:nvPr>
        </p:nvSpPr>
        <p:spPr/>
        <p:txBody>
          <a:bodyPr/>
          <a:lstStyle/>
          <a:p>
            <a:fld id="{9D389273-8824-4918-A792-BB74457F9F69}" type="slidenum">
              <a:rPr kumimoji="1" lang="ja-JP" altLang="en-US" smtClean="0"/>
              <a:t>34</a:t>
            </a:fld>
            <a:endParaRPr kumimoji="1" lang="ja-JP" altLang="en-US"/>
          </a:p>
        </p:txBody>
      </p:sp>
    </p:spTree>
    <p:extLst>
      <p:ext uri="{BB962C8B-B14F-4D97-AF65-F5344CB8AC3E}">
        <p14:creationId xmlns:p14="http://schemas.microsoft.com/office/powerpoint/2010/main" val="517014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2EE4-D0AA-15C5-A367-805792FAC2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AC857B-E2EC-2048-0D8A-55265F40AB49}"/>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C1ED80C8-886F-DF76-D326-522CA26BA78F}"/>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94C2A936-533F-1FAB-904D-B62578C7F3B6}"/>
              </a:ext>
            </a:extLst>
          </p:cNvPr>
          <p:cNvSpPr>
            <a:spLocks noGrp="1"/>
          </p:cNvSpPr>
          <p:nvPr>
            <p:ph type="sldNum" sz="quarter" idx="5"/>
          </p:nvPr>
        </p:nvSpPr>
        <p:spPr/>
        <p:txBody>
          <a:bodyPr/>
          <a:lstStyle/>
          <a:p>
            <a:fld id="{9D389273-8824-4918-A792-BB74457F9F69}" type="slidenum">
              <a:rPr kumimoji="1" lang="ja-JP" altLang="en-US" smtClean="0"/>
              <a:t>35</a:t>
            </a:fld>
            <a:endParaRPr kumimoji="1" lang="ja-JP" altLang="en-US"/>
          </a:p>
        </p:txBody>
      </p:sp>
    </p:spTree>
    <p:extLst>
      <p:ext uri="{BB962C8B-B14F-4D97-AF65-F5344CB8AC3E}">
        <p14:creationId xmlns:p14="http://schemas.microsoft.com/office/powerpoint/2010/main" val="53376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A343-C8FA-3FCD-3532-836C8129BB9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9BD56F-5A41-6659-A7A0-EC48B0002F97}"/>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6F72C1B8-95A2-53A3-3E78-FCDADB1D9C1E}"/>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8224C230-2087-6C91-FB15-AE0CFBDE3978}"/>
              </a:ext>
            </a:extLst>
          </p:cNvPr>
          <p:cNvSpPr>
            <a:spLocks noGrp="1"/>
          </p:cNvSpPr>
          <p:nvPr>
            <p:ph type="sldNum" sz="quarter" idx="5"/>
          </p:nvPr>
        </p:nvSpPr>
        <p:spPr/>
        <p:txBody>
          <a:bodyPr/>
          <a:lstStyle/>
          <a:p>
            <a:fld id="{9D389273-8824-4918-A792-BB74457F9F69}" type="slidenum">
              <a:rPr kumimoji="1" lang="ja-JP" altLang="en-US" smtClean="0"/>
              <a:t>36</a:t>
            </a:fld>
            <a:endParaRPr kumimoji="1" lang="ja-JP" altLang="en-US"/>
          </a:p>
        </p:txBody>
      </p:sp>
    </p:spTree>
    <p:extLst>
      <p:ext uri="{BB962C8B-B14F-4D97-AF65-F5344CB8AC3E}">
        <p14:creationId xmlns:p14="http://schemas.microsoft.com/office/powerpoint/2010/main" val="1045963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2A6372-9616-4CDB-B25A-1555A05B3B74}" type="slidenum">
              <a:rPr lang="en-US" altLang="ja-JP" smtClean="0"/>
              <a:pPr/>
              <a:t>37</a:t>
            </a:fld>
            <a:endParaRPr lang="en-US" altLang="ja-JP" dirty="0"/>
          </a:p>
        </p:txBody>
      </p:sp>
    </p:spTree>
    <p:extLst>
      <p:ext uri="{BB962C8B-B14F-4D97-AF65-F5344CB8AC3E}">
        <p14:creationId xmlns:p14="http://schemas.microsoft.com/office/powerpoint/2010/main" val="318778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C199-F744-647E-37BB-5B25003CC2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6535BA-36F8-E60A-946B-D018156FB84E}"/>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D02F88F0-FA95-F654-6ABA-3A39E77FD7FE}"/>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709ADD5A-B193-9717-41CF-5CACB5F704BF}"/>
              </a:ext>
            </a:extLst>
          </p:cNvPr>
          <p:cNvSpPr>
            <a:spLocks noGrp="1"/>
          </p:cNvSpPr>
          <p:nvPr>
            <p:ph type="sldNum" sz="quarter" idx="5"/>
          </p:nvPr>
        </p:nvSpPr>
        <p:spPr/>
        <p:txBody>
          <a:bodyPr/>
          <a:lstStyle/>
          <a:p>
            <a:fld id="{9D389273-8824-4918-A792-BB74457F9F69}" type="slidenum">
              <a:rPr kumimoji="1" lang="ja-JP" altLang="en-US" smtClean="0"/>
              <a:t>3</a:t>
            </a:fld>
            <a:endParaRPr kumimoji="1" lang="ja-JP" altLang="en-US"/>
          </a:p>
        </p:txBody>
      </p:sp>
    </p:spTree>
    <p:extLst>
      <p:ext uri="{BB962C8B-B14F-4D97-AF65-F5344CB8AC3E}">
        <p14:creationId xmlns:p14="http://schemas.microsoft.com/office/powerpoint/2010/main" val="146360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BCE9E-61AF-1299-B74D-29540E6D81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09E05A-2CB7-F974-1E71-B44AE88B8B9F}"/>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5243F240-99AB-F80D-2F81-EE861AFF91D1}"/>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5391D119-AEFC-CC28-2A40-5EB9B67978A2}"/>
              </a:ext>
            </a:extLst>
          </p:cNvPr>
          <p:cNvSpPr>
            <a:spLocks noGrp="1"/>
          </p:cNvSpPr>
          <p:nvPr>
            <p:ph type="sldNum" sz="quarter" idx="5"/>
          </p:nvPr>
        </p:nvSpPr>
        <p:spPr/>
        <p:txBody>
          <a:bodyPr/>
          <a:lstStyle/>
          <a:p>
            <a:fld id="{9D389273-8824-4918-A792-BB74457F9F69}" type="slidenum">
              <a:rPr kumimoji="1" lang="ja-JP" altLang="en-US" smtClean="0"/>
              <a:t>4</a:t>
            </a:fld>
            <a:endParaRPr kumimoji="1" lang="ja-JP" altLang="en-US"/>
          </a:p>
        </p:txBody>
      </p:sp>
    </p:spTree>
    <p:extLst>
      <p:ext uri="{BB962C8B-B14F-4D97-AF65-F5344CB8AC3E}">
        <p14:creationId xmlns:p14="http://schemas.microsoft.com/office/powerpoint/2010/main" val="108322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2221-9F69-5691-ECDE-5A364B0744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523A80-E6C2-1DFD-78E7-7E910BCCD219}"/>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961F256C-78B4-9FE3-DBAC-A1ABA1DC78D2}"/>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D9644656-6B3E-E4EB-8932-50180DA5A09A}"/>
              </a:ext>
            </a:extLst>
          </p:cNvPr>
          <p:cNvSpPr>
            <a:spLocks noGrp="1"/>
          </p:cNvSpPr>
          <p:nvPr>
            <p:ph type="sldNum" sz="quarter" idx="5"/>
          </p:nvPr>
        </p:nvSpPr>
        <p:spPr/>
        <p:txBody>
          <a:bodyPr/>
          <a:lstStyle/>
          <a:p>
            <a:fld id="{9D389273-8824-4918-A792-BB74457F9F69}" type="slidenum">
              <a:rPr kumimoji="1" lang="ja-JP" altLang="en-US" smtClean="0"/>
              <a:t>5</a:t>
            </a:fld>
            <a:endParaRPr kumimoji="1" lang="ja-JP" altLang="en-US"/>
          </a:p>
        </p:txBody>
      </p:sp>
    </p:spTree>
    <p:extLst>
      <p:ext uri="{BB962C8B-B14F-4D97-AF65-F5344CB8AC3E}">
        <p14:creationId xmlns:p14="http://schemas.microsoft.com/office/powerpoint/2010/main" val="26640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C0311-8BFF-C880-22DA-025FBA5DAF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0D0F3A-957A-2619-CCAA-0C17D0E2D0AE}"/>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E2278708-BAFA-F2A7-3912-E1FD6CDF6ED1}"/>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60850117-1498-BAC0-FE0C-820FEFB2A7C6}"/>
              </a:ext>
            </a:extLst>
          </p:cNvPr>
          <p:cNvSpPr>
            <a:spLocks noGrp="1"/>
          </p:cNvSpPr>
          <p:nvPr>
            <p:ph type="sldNum" sz="quarter" idx="5"/>
          </p:nvPr>
        </p:nvSpPr>
        <p:spPr/>
        <p:txBody>
          <a:bodyPr/>
          <a:lstStyle/>
          <a:p>
            <a:fld id="{9D389273-8824-4918-A792-BB74457F9F69}" type="slidenum">
              <a:rPr kumimoji="1" lang="ja-JP" altLang="en-US" smtClean="0"/>
              <a:t>6</a:t>
            </a:fld>
            <a:endParaRPr kumimoji="1" lang="ja-JP" altLang="en-US"/>
          </a:p>
        </p:txBody>
      </p:sp>
    </p:spTree>
    <p:extLst>
      <p:ext uri="{BB962C8B-B14F-4D97-AF65-F5344CB8AC3E}">
        <p14:creationId xmlns:p14="http://schemas.microsoft.com/office/powerpoint/2010/main" val="128297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A9093-8306-BB0D-E44F-21B1A1CD46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3E5B9F-789B-C49C-7330-C0FE7DCEC11B}"/>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2CA88759-6EF2-CFD2-D139-F588DB151DEA}"/>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04FA1A6B-8893-7E6B-1BAF-60DBE60B7321}"/>
              </a:ext>
            </a:extLst>
          </p:cNvPr>
          <p:cNvSpPr>
            <a:spLocks noGrp="1"/>
          </p:cNvSpPr>
          <p:nvPr>
            <p:ph type="sldNum" sz="quarter" idx="5"/>
          </p:nvPr>
        </p:nvSpPr>
        <p:spPr/>
        <p:txBody>
          <a:bodyPr/>
          <a:lstStyle/>
          <a:p>
            <a:fld id="{9D389273-8824-4918-A792-BB74457F9F69}" type="slidenum">
              <a:rPr kumimoji="1" lang="ja-JP" altLang="en-US" smtClean="0"/>
              <a:t>7</a:t>
            </a:fld>
            <a:endParaRPr kumimoji="1" lang="ja-JP" altLang="en-US"/>
          </a:p>
        </p:txBody>
      </p:sp>
    </p:spTree>
    <p:extLst>
      <p:ext uri="{BB962C8B-B14F-4D97-AF65-F5344CB8AC3E}">
        <p14:creationId xmlns:p14="http://schemas.microsoft.com/office/powerpoint/2010/main" val="1202132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F5706-8E3C-1370-7675-8502548A94C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DF3875-2A77-B300-4C1B-2046CC37D8E0}"/>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1AF2AB6D-E497-6DE3-B624-E376A9909216}"/>
              </a:ext>
            </a:extLst>
          </p:cNvPr>
          <p:cNvSpPr>
            <a:spLocks noGrp="1"/>
          </p:cNvSpPr>
          <p:nvPr>
            <p:ph type="body" idx="1"/>
          </p:nvPr>
        </p:nvSpPr>
        <p:spPr/>
        <p: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9426408E-59E4-E481-630C-90A269A6AF57}"/>
              </a:ext>
            </a:extLst>
          </p:cNvPr>
          <p:cNvSpPr>
            <a:spLocks noGrp="1"/>
          </p:cNvSpPr>
          <p:nvPr>
            <p:ph type="sldNum" sz="quarter" idx="5"/>
          </p:nvPr>
        </p:nvSpPr>
        <p:spPr/>
        <p:txBody>
          <a:bodyPr/>
          <a:lstStyle/>
          <a:p>
            <a:fld id="{9D389273-8824-4918-A792-BB74457F9F69}" type="slidenum">
              <a:rPr kumimoji="1" lang="ja-JP" altLang="en-US" smtClean="0"/>
              <a:t>8</a:t>
            </a:fld>
            <a:endParaRPr kumimoji="1" lang="ja-JP" altLang="en-US"/>
          </a:p>
        </p:txBody>
      </p:sp>
    </p:spTree>
    <p:extLst>
      <p:ext uri="{BB962C8B-B14F-4D97-AF65-F5344CB8AC3E}">
        <p14:creationId xmlns:p14="http://schemas.microsoft.com/office/powerpoint/2010/main" val="72712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3914143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167805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191533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99823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277679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219630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263755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204246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153934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116538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748B44-DEDD-4DFD-8F90-8C325E0B7A56}" type="datetimeFigureOut">
              <a:rPr kumimoji="1" lang="ja-JP" altLang="en-US" smtClean="0"/>
              <a:t>2026/5/22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118279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748B44-DEDD-4DFD-8F90-8C325E0B7A56}" type="datetimeFigureOut">
              <a:rPr kumimoji="1" lang="ja-JP" altLang="en-US" smtClean="0"/>
              <a:t>2026/5/22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29AAA6-561E-4DE5-A086-B16D4F8E2D6A}" type="slidenum">
              <a:rPr kumimoji="1" lang="ja-JP" altLang="en-US" smtClean="0"/>
              <a:t>‹#›</a:t>
            </a:fld>
            <a:endParaRPr kumimoji="1" lang="ja-JP" altLang="en-US"/>
          </a:p>
        </p:txBody>
      </p:sp>
    </p:spTree>
    <p:extLst>
      <p:ext uri="{BB962C8B-B14F-4D97-AF65-F5344CB8AC3E}">
        <p14:creationId xmlns:p14="http://schemas.microsoft.com/office/powerpoint/2010/main" val="2831417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s>
</file>

<file path=ppt/slides/_rels/slide3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77DAA-7451-A2AB-5A17-9FCF07A451D2}"/>
            </a:ext>
          </a:extLst>
        </p:cNvPr>
        <p:cNvGrpSpPr/>
        <p:nvPr/>
      </p:nvGrpSpPr>
      <p:grpSpPr>
        <a:xfrm>
          <a:off x="0" y="0"/>
          <a:ext cx="0" cy="0"/>
          <a:chOff x="0" y="0"/>
          <a:chExt cx="0" cy="0"/>
        </a:xfrm>
      </p:grpSpPr>
      <p:sp>
        <p:nvSpPr>
          <p:cNvPr id="8" name="Text Box 12">
            <a:extLst>
              <a:ext uri="{FF2B5EF4-FFF2-40B4-BE49-F238E27FC236}">
                <a16:creationId xmlns:a16="http://schemas.microsoft.com/office/drawing/2014/main" id="{495CD4C3-D4FD-E42B-E953-DF88BFDBDA90}"/>
              </a:ext>
            </a:extLst>
          </p:cNvPr>
          <p:cNvSpPr txBox="1">
            <a:spLocks noChangeArrowheads="1"/>
          </p:cNvSpPr>
          <p:nvPr/>
        </p:nvSpPr>
        <p:spPr bwMode="auto">
          <a:xfrm>
            <a:off x="0" y="1939734"/>
            <a:ext cx="9144000" cy="5847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3200" dirty="0">
                <a:latin typeface="HGS創英ﾌﾟﾚｾﾞﾝｽEB" panose="02020800000000000000" pitchFamily="18" charset="-128"/>
                <a:ea typeface="HGS創英ﾌﾟﾚｾﾞﾝｽEB" panose="02020800000000000000" pitchFamily="18" charset="-128"/>
              </a:rPr>
              <a:t>熊本都市圏都市交通マスタープランについて</a:t>
            </a:r>
            <a:endParaRPr lang="en-US" altLang="ja-JP" sz="3200" dirty="0">
              <a:latin typeface="HGS創英ﾌﾟﾚｾﾞﾝｽEB" panose="02020800000000000000" pitchFamily="18" charset="-128"/>
              <a:ea typeface="HGS創英ﾌﾟﾚｾﾞﾝｽEB" panose="02020800000000000000" pitchFamily="18" charset="-128"/>
            </a:endParaRPr>
          </a:p>
        </p:txBody>
      </p:sp>
      <p:sp>
        <p:nvSpPr>
          <p:cNvPr id="9" name="Rectangle 9">
            <a:extLst>
              <a:ext uri="{FF2B5EF4-FFF2-40B4-BE49-F238E27FC236}">
                <a16:creationId xmlns:a16="http://schemas.microsoft.com/office/drawing/2014/main" id="{E6D01094-75CF-BFF6-CE78-77667493F65A}"/>
              </a:ext>
            </a:extLst>
          </p:cNvPr>
          <p:cNvSpPr>
            <a:spLocks noChangeArrowheads="1"/>
          </p:cNvSpPr>
          <p:nvPr/>
        </p:nvSpPr>
        <p:spPr bwMode="auto">
          <a:xfrm>
            <a:off x="0" y="2723793"/>
            <a:ext cx="9144000" cy="163512"/>
          </a:xfrm>
          <a:prstGeom prst="rect">
            <a:avLst/>
          </a:prstGeom>
          <a:gradFill rotWithShape="1">
            <a:gsLst>
              <a:gs pos="0">
                <a:schemeClr val="bg1"/>
              </a:gs>
              <a:gs pos="100000">
                <a:srgbClr val="0000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dirty="0">
              <a:ea typeface="ＭＳ Ｐゴシック" charset="-128"/>
            </a:endParaRPr>
          </a:p>
        </p:txBody>
      </p:sp>
      <p:sp>
        <p:nvSpPr>
          <p:cNvPr id="10" name="Rectangle 3">
            <a:extLst>
              <a:ext uri="{FF2B5EF4-FFF2-40B4-BE49-F238E27FC236}">
                <a16:creationId xmlns:a16="http://schemas.microsoft.com/office/drawing/2014/main" id="{572C8B45-B5C1-144E-43CE-5758F54DA5B2}"/>
              </a:ext>
            </a:extLst>
          </p:cNvPr>
          <p:cNvSpPr>
            <a:spLocks noChangeArrowheads="1"/>
          </p:cNvSpPr>
          <p:nvPr/>
        </p:nvSpPr>
        <p:spPr bwMode="auto">
          <a:xfrm>
            <a:off x="2" y="6443668"/>
            <a:ext cx="9143998" cy="414339"/>
          </a:xfrm>
          <a:prstGeom prst="rect">
            <a:avLst/>
          </a:prstGeom>
          <a:gradFill rotWithShape="0">
            <a:gsLst>
              <a:gs pos="0">
                <a:srgbClr val="0000FF"/>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dirty="0">
              <a:ea typeface="ＭＳ Ｐゴシック" charset="-128"/>
            </a:endParaRPr>
          </a:p>
        </p:txBody>
      </p:sp>
      <p:sp>
        <p:nvSpPr>
          <p:cNvPr id="11" name="Text Box 14">
            <a:extLst>
              <a:ext uri="{FF2B5EF4-FFF2-40B4-BE49-F238E27FC236}">
                <a16:creationId xmlns:a16="http://schemas.microsoft.com/office/drawing/2014/main" id="{A7EFBE04-CC72-C652-B1C1-9DBE72EFA377}"/>
              </a:ext>
            </a:extLst>
          </p:cNvPr>
          <p:cNvSpPr txBox="1">
            <a:spLocks noChangeArrowheads="1"/>
          </p:cNvSpPr>
          <p:nvPr/>
        </p:nvSpPr>
        <p:spPr bwMode="auto">
          <a:xfrm>
            <a:off x="0" y="4437112"/>
            <a:ext cx="91439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400" dirty="0">
                <a:latin typeface="HGS創英ﾌﾟﾚｾﾞﾝｽEB" panose="02020800000000000000" pitchFamily="18" charset="-128"/>
                <a:ea typeface="HGS創英ﾌﾟﾚｾﾞﾝｽEB" panose="02020800000000000000" pitchFamily="18" charset="-128"/>
              </a:rPr>
              <a:t>令和８年６月３日</a:t>
            </a:r>
            <a:endParaRPr lang="en-US" altLang="ja-JP" sz="2400" dirty="0">
              <a:latin typeface="HGS創英ﾌﾟﾚｾﾞﾝｽEB" panose="02020800000000000000" pitchFamily="18" charset="-128"/>
              <a:ea typeface="HGS創英ﾌﾟﾚｾﾞﾝｽEB" panose="02020800000000000000" pitchFamily="18" charset="-128"/>
            </a:endParaRPr>
          </a:p>
          <a:p>
            <a:pPr algn="ctr"/>
            <a:endParaRPr lang="en-US" altLang="ja-JP" sz="2400" dirty="0">
              <a:latin typeface="HGS創英ﾌﾟﾚｾﾞﾝｽEB" panose="02020800000000000000" pitchFamily="18" charset="-128"/>
              <a:ea typeface="HGS創英ﾌﾟﾚｾﾞﾝｽEB" panose="02020800000000000000" pitchFamily="18" charset="-128"/>
            </a:endParaRPr>
          </a:p>
          <a:p>
            <a:pPr algn="ctr"/>
            <a:r>
              <a:rPr lang="ja-JP" altLang="en-US" sz="2400" dirty="0">
                <a:latin typeface="HGS創英ﾌﾟﾚｾﾞﾝｽEB" panose="02020800000000000000" pitchFamily="18" charset="-128"/>
                <a:ea typeface="HGS創英ﾌﾟﾚｾﾞﾝｽEB" panose="02020800000000000000" pitchFamily="18" charset="-128"/>
              </a:rPr>
              <a:t>熊本県 土木部 道路都市局</a:t>
            </a:r>
            <a:r>
              <a:rPr lang="en-US" altLang="ja-JP" sz="2400" dirty="0">
                <a:latin typeface="HGS創英ﾌﾟﾚｾﾞﾝｽEB" panose="02020800000000000000" pitchFamily="18" charset="-128"/>
                <a:ea typeface="HGS創英ﾌﾟﾚｾﾞﾝｽEB" panose="02020800000000000000" pitchFamily="18" charset="-128"/>
              </a:rPr>
              <a:t> </a:t>
            </a:r>
            <a:r>
              <a:rPr lang="ja-JP" altLang="en-US" sz="2400" dirty="0">
                <a:latin typeface="HGS創英ﾌﾟﾚｾﾞﾝｽEB" panose="02020800000000000000" pitchFamily="18" charset="-128"/>
                <a:ea typeface="HGS創英ﾌﾟﾚｾﾞﾝｽEB" panose="02020800000000000000" pitchFamily="18" charset="-128"/>
              </a:rPr>
              <a:t>都市計画課</a:t>
            </a:r>
            <a:endParaRPr lang="en-US" altLang="ja-JP" sz="2400" dirty="0">
              <a:latin typeface="HGS創英ﾌﾟﾚｾﾞﾝｽEB" panose="02020800000000000000" pitchFamily="18" charset="-128"/>
              <a:ea typeface="HGS創英ﾌﾟﾚｾﾞﾝｽEB" panose="02020800000000000000" pitchFamily="18" charset="-128"/>
            </a:endParaRPr>
          </a:p>
        </p:txBody>
      </p:sp>
      <p:pic>
        <p:nvPicPr>
          <p:cNvPr id="12" name="Picture 6" descr="熊本県ロゴ">
            <a:extLst>
              <a:ext uri="{FF2B5EF4-FFF2-40B4-BE49-F238E27FC236}">
                <a16:creationId xmlns:a16="http://schemas.microsoft.com/office/drawing/2014/main" id="{2813F1BC-1AB2-2D54-D5AD-54E4AB929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63" b="33089"/>
          <a:stretch>
            <a:fillRect/>
          </a:stretch>
        </p:blipFill>
        <p:spPr bwMode="auto">
          <a:xfrm>
            <a:off x="7362200" y="6486700"/>
            <a:ext cx="1736594" cy="33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34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26EEC-C369-27CA-A50D-340A8FC8A836}"/>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94729C7-14E3-782E-95D3-BF1C23209DE9}"/>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F81F2837-3C24-5A23-7BA7-DA039873C68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AD677B1F-5E76-AD6C-1CF0-1445315B53FB}"/>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9</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4A6DF06B-2488-9428-DEB5-F0FD607AA54A}"/>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5E0AC45E-5DD2-879C-C0E2-4160D321AFDD}"/>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都市圏人口の動向</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1FF2486D-B843-F460-66AD-9006E4EA9348}"/>
              </a:ext>
            </a:extLst>
          </p:cNvPr>
          <p:cNvSpPr txBox="1"/>
          <p:nvPr/>
        </p:nvSpPr>
        <p:spPr>
          <a:xfrm>
            <a:off x="-15989" y="858944"/>
            <a:ext cx="9076412" cy="1006879"/>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都市交通マスタープランの目標年次である令和</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27</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(2045</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の熊本都市圏人口は、熊本県の独自推計において、令和２年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(2020</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と比較して</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5.4</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万人減少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すると見込まれており、年齢構成では</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65</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歳以上の高齢者が約</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5.2</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万人増加する一方で、</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15</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歳以上</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64</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歳以下の生産年齢人口は</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8.3</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万人減少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すると予測されています。</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66" name="図 65">
            <a:extLst>
              <a:ext uri="{FF2B5EF4-FFF2-40B4-BE49-F238E27FC236}">
                <a16:creationId xmlns:a16="http://schemas.microsoft.com/office/drawing/2014/main" id="{51814027-322D-91E8-F6F6-964504117212}"/>
              </a:ext>
            </a:extLst>
          </p:cNvPr>
          <p:cNvPicPr>
            <a:picLocks noChangeAspect="1"/>
          </p:cNvPicPr>
          <p:nvPr/>
        </p:nvPicPr>
        <p:blipFill>
          <a:blip r:embed="rId3"/>
          <a:stretch>
            <a:fillRect/>
          </a:stretch>
        </p:blipFill>
        <p:spPr>
          <a:xfrm>
            <a:off x="245173" y="2103463"/>
            <a:ext cx="8812678" cy="4264737"/>
          </a:xfrm>
          <a:prstGeom prst="rect">
            <a:avLst/>
          </a:prstGeom>
        </p:spPr>
      </p:pic>
      <p:sp>
        <p:nvSpPr>
          <p:cNvPr id="67" name="テキスト ボックス 29">
            <a:extLst>
              <a:ext uri="{FF2B5EF4-FFF2-40B4-BE49-F238E27FC236}">
                <a16:creationId xmlns:a16="http://schemas.microsoft.com/office/drawing/2014/main" id="{95E19553-6A54-0B7E-F2A3-AD662AE78D51}"/>
              </a:ext>
            </a:extLst>
          </p:cNvPr>
          <p:cNvSpPr txBox="1"/>
          <p:nvPr/>
        </p:nvSpPr>
        <p:spPr>
          <a:xfrm>
            <a:off x="189824" y="2225079"/>
            <a:ext cx="5575813"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熊本都市圏の将来の人口予測  </a:t>
            </a:r>
            <a:r>
              <a:rPr lang="en-US" alt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a:t>
            </a: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年齢階層別での人口構成の変化</a:t>
            </a:r>
            <a:r>
              <a:rPr lang="en-US" alt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33183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14BA6-787B-4136-866C-CB534D818717}"/>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5664E7E-99F3-351E-B958-00736EA1E5FC}"/>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D6B4BCC6-9025-C835-D939-5380ABABDC3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CC5607AA-C5AE-91E9-A550-591088F008D6}"/>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10</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25173A73-5207-7CE7-4067-FB3ED6AB87EC}"/>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127719B2-6637-1C7A-8E68-44CFFDB597F9}"/>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都市圏の人の動きの変化</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0D5EB1A3-B6DC-F896-22B9-EA0549D366C6}"/>
              </a:ext>
            </a:extLst>
          </p:cNvPr>
          <p:cNvSpPr txBox="1"/>
          <p:nvPr/>
        </p:nvSpPr>
        <p:spPr>
          <a:xfrm>
            <a:off x="-15989" y="858944"/>
            <a:ext cx="9076412" cy="1006879"/>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熊本都市圏の人の動きとして、総トリップ数は平成９年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(1997</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から平成</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24</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(2012</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では約</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21</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％増加していましたが、平成</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24</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(2012</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から令和５年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(2023</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では</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15</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％減少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して、生成原単位も</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グロス・ネット・外出率も減少傾向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となっています。</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5" name="図 4">
            <a:extLst>
              <a:ext uri="{FF2B5EF4-FFF2-40B4-BE49-F238E27FC236}">
                <a16:creationId xmlns:a16="http://schemas.microsoft.com/office/drawing/2014/main" id="{BC1F8889-816D-D293-E885-B25E554B89D1}"/>
              </a:ext>
            </a:extLst>
          </p:cNvPr>
          <p:cNvPicPr>
            <a:picLocks noChangeAspect="1"/>
          </p:cNvPicPr>
          <p:nvPr/>
        </p:nvPicPr>
        <p:blipFill>
          <a:blip r:embed="rId3"/>
          <a:stretch>
            <a:fillRect/>
          </a:stretch>
        </p:blipFill>
        <p:spPr>
          <a:xfrm>
            <a:off x="292911" y="2473502"/>
            <a:ext cx="8387242" cy="4322042"/>
          </a:xfrm>
          <a:prstGeom prst="rect">
            <a:avLst/>
          </a:prstGeom>
        </p:spPr>
      </p:pic>
      <p:sp>
        <p:nvSpPr>
          <p:cNvPr id="11" name="テキスト ボックス 29">
            <a:extLst>
              <a:ext uri="{FF2B5EF4-FFF2-40B4-BE49-F238E27FC236}">
                <a16:creationId xmlns:a16="http://schemas.microsoft.com/office/drawing/2014/main" id="{8D82DB53-A76F-02F6-E69B-1DCD3E81116F}"/>
              </a:ext>
            </a:extLst>
          </p:cNvPr>
          <p:cNvSpPr txBox="1"/>
          <p:nvPr/>
        </p:nvSpPr>
        <p:spPr>
          <a:xfrm>
            <a:off x="292911" y="2244139"/>
            <a:ext cx="2783382"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熊本都市圏総トリップ数の推移</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 name="テキスト ボックス 29">
            <a:extLst>
              <a:ext uri="{FF2B5EF4-FFF2-40B4-BE49-F238E27FC236}">
                <a16:creationId xmlns:a16="http://schemas.microsoft.com/office/drawing/2014/main" id="{7F4A7477-DFFB-9B2C-B2EC-88615011E72C}"/>
              </a:ext>
            </a:extLst>
          </p:cNvPr>
          <p:cNvSpPr txBox="1"/>
          <p:nvPr/>
        </p:nvSpPr>
        <p:spPr>
          <a:xfrm>
            <a:off x="4282548" y="2244139"/>
            <a:ext cx="4397605"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生成原単位（１日あたりの移動回数）と外出率の推移</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727158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AD83-5679-F0AE-CAEC-EBAA4065DBFD}"/>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96D5ABC-6C13-F0D3-6442-871EEB62AD12}"/>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DCD31E0F-4F31-A4E2-1F7F-4B3E582C5587}"/>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843C8C55-990E-31CF-77E8-BC70A2C50013}"/>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11</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B701E5F8-3762-46F4-E7B3-A40FE3FBAFCA}"/>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869F4E39-ED79-A537-BB80-BFAEAA0D136D}"/>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都市圏の人の動きの変化</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1" name="テキスト ボックス 29">
            <a:extLst>
              <a:ext uri="{FF2B5EF4-FFF2-40B4-BE49-F238E27FC236}">
                <a16:creationId xmlns:a16="http://schemas.microsoft.com/office/drawing/2014/main" id="{E289700E-9164-700A-31ED-69BCD3473B26}"/>
              </a:ext>
            </a:extLst>
          </p:cNvPr>
          <p:cNvSpPr txBox="1"/>
          <p:nvPr/>
        </p:nvSpPr>
        <p:spPr>
          <a:xfrm>
            <a:off x="40359" y="980814"/>
            <a:ext cx="5571003"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地域間流動特性：全目的・全手段（令和５年（</a:t>
            </a:r>
            <a:r>
              <a:rPr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2023</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平成２４年（</a:t>
            </a:r>
            <a:r>
              <a:rPr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2012</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年））</a:t>
            </a:r>
            <a:endParaRPr 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0" name="図 9">
            <a:extLst>
              <a:ext uri="{FF2B5EF4-FFF2-40B4-BE49-F238E27FC236}">
                <a16:creationId xmlns:a16="http://schemas.microsoft.com/office/drawing/2014/main" id="{12D6A4DB-BDF1-2823-E099-188E7F2DC674}"/>
              </a:ext>
            </a:extLst>
          </p:cNvPr>
          <p:cNvPicPr>
            <a:picLocks noChangeAspect="1"/>
          </p:cNvPicPr>
          <p:nvPr/>
        </p:nvPicPr>
        <p:blipFill>
          <a:blip r:embed="rId3"/>
          <a:stretch>
            <a:fillRect/>
          </a:stretch>
        </p:blipFill>
        <p:spPr>
          <a:xfrm>
            <a:off x="127446" y="1230432"/>
            <a:ext cx="4479576" cy="3047153"/>
          </a:xfrm>
          <a:prstGeom prst="rect">
            <a:avLst/>
          </a:prstGeom>
        </p:spPr>
      </p:pic>
      <p:pic>
        <p:nvPicPr>
          <p:cNvPr id="14" name="図 13">
            <a:extLst>
              <a:ext uri="{FF2B5EF4-FFF2-40B4-BE49-F238E27FC236}">
                <a16:creationId xmlns:a16="http://schemas.microsoft.com/office/drawing/2014/main" id="{DA51EA25-CCE2-BAB9-6ED0-6609C2D6B947}"/>
              </a:ext>
            </a:extLst>
          </p:cNvPr>
          <p:cNvPicPr>
            <a:picLocks noChangeAspect="1"/>
          </p:cNvPicPr>
          <p:nvPr/>
        </p:nvPicPr>
        <p:blipFill>
          <a:blip r:embed="rId4"/>
          <a:stretch>
            <a:fillRect/>
          </a:stretch>
        </p:blipFill>
        <p:spPr>
          <a:xfrm>
            <a:off x="4373046" y="3772824"/>
            <a:ext cx="4483761" cy="3047153"/>
          </a:xfrm>
          <a:prstGeom prst="rect">
            <a:avLst/>
          </a:prstGeom>
        </p:spPr>
      </p:pic>
      <p:sp>
        <p:nvSpPr>
          <p:cNvPr id="15" name="テキスト ボックス 29">
            <a:extLst>
              <a:ext uri="{FF2B5EF4-FFF2-40B4-BE49-F238E27FC236}">
                <a16:creationId xmlns:a16="http://schemas.microsoft.com/office/drawing/2014/main" id="{B96D0E71-E251-F849-327A-D803E87DCA98}"/>
              </a:ext>
            </a:extLst>
          </p:cNvPr>
          <p:cNvSpPr txBox="1"/>
          <p:nvPr/>
        </p:nvSpPr>
        <p:spPr>
          <a:xfrm>
            <a:off x="3429475" y="3523206"/>
            <a:ext cx="5673595"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地域間流動特性：通勤目的・全手段（令和５年（</a:t>
            </a:r>
            <a:r>
              <a:rPr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2023</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平成２４年（</a:t>
            </a:r>
            <a:r>
              <a:rPr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2012</a:t>
            </a:r>
            <a:r>
              <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年））</a:t>
            </a:r>
            <a:endParaRPr 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5F3F0AEA-08CE-2D57-60C5-6C048DE5E10D}"/>
              </a:ext>
            </a:extLst>
          </p:cNvPr>
          <p:cNvSpPr txBox="1"/>
          <p:nvPr/>
        </p:nvSpPr>
        <p:spPr>
          <a:xfrm>
            <a:off x="4859383" y="1198583"/>
            <a:ext cx="4157171" cy="1330044"/>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全目的の地域間流動も全体的に減少していますが、</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合志市～菊陽町間の移動や、合志市、大津町、菊陽町、嘉島町、甲佐町、西原村内々の移動は増加</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しています。</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C05B27C0-7B7A-1D6B-4643-04C4A3B3E776}"/>
              </a:ext>
            </a:extLst>
          </p:cNvPr>
          <p:cNvSpPr txBox="1"/>
          <p:nvPr/>
        </p:nvSpPr>
        <p:spPr>
          <a:xfrm>
            <a:off x="92611" y="5682441"/>
            <a:ext cx="4025994" cy="1006879"/>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通勤目的に着目すると、</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大津町～菊陽町、菊陽町～熊本市東区間、熊本市北区を除く各区内々の移動が増加</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しています。</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8" name="矢印: 左 17">
            <a:extLst>
              <a:ext uri="{FF2B5EF4-FFF2-40B4-BE49-F238E27FC236}">
                <a16:creationId xmlns:a16="http://schemas.microsoft.com/office/drawing/2014/main" id="{14F8DC37-0989-4B23-1CDE-17A2B653AF2A}"/>
              </a:ext>
            </a:extLst>
          </p:cNvPr>
          <p:cNvSpPr/>
          <p:nvPr/>
        </p:nvSpPr>
        <p:spPr>
          <a:xfrm>
            <a:off x="4606838" y="1785051"/>
            <a:ext cx="235131" cy="2786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左 18">
            <a:extLst>
              <a:ext uri="{FF2B5EF4-FFF2-40B4-BE49-F238E27FC236}">
                <a16:creationId xmlns:a16="http://schemas.microsoft.com/office/drawing/2014/main" id="{DD62ADC0-969E-51FE-DA61-30A7BA347624}"/>
              </a:ext>
            </a:extLst>
          </p:cNvPr>
          <p:cNvSpPr/>
          <p:nvPr/>
        </p:nvSpPr>
        <p:spPr>
          <a:xfrm rot="10800000">
            <a:off x="4137915" y="6046542"/>
            <a:ext cx="235131" cy="2786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5019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761E-7024-CC5A-E816-F53B59CB772E}"/>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3B3C070-420D-911D-350C-5E99E0A2F0DD}"/>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046022E0-7144-2F87-F5BC-1421993C6EC9}"/>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4E69DB09-4D6F-FAB8-F9B6-F4F9A1E191AF}"/>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12</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16E4214F-B851-AD3F-F6C8-EE9F88A2E7B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1C188524-5E8D-655A-2436-DE728FD9296B}"/>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都市圏を取り巻く社会情勢の変化</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27E83EFE-2CF9-7941-F7A8-BB2BBBD8271B}"/>
              </a:ext>
            </a:extLst>
          </p:cNvPr>
          <p:cNvSpPr txBox="1"/>
          <p:nvPr/>
        </p:nvSpPr>
        <p:spPr>
          <a:xfrm>
            <a:off x="-15989" y="858944"/>
            <a:ext cx="9076412" cy="1704506"/>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世界的半導体企業の熊本県進出を契機に、地域経済への波及効果も大きく見込まれており、熊本県が推進する産業成長・創出施策と</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「くまもとサイエンスパーク構想」</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による環境調和型まちづくりが熊本都市圏で計画されています。</a:t>
            </a:r>
          </a:p>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国の経済安全保障と地方創生を両立する開発動向に対応して、将来の都市交通体系の整備を計画的かつ確実に実施することが重要となっています。</a:t>
            </a:r>
          </a:p>
        </p:txBody>
      </p:sp>
      <p:pic>
        <p:nvPicPr>
          <p:cNvPr id="8" name="図 7">
            <a:extLst>
              <a:ext uri="{FF2B5EF4-FFF2-40B4-BE49-F238E27FC236}">
                <a16:creationId xmlns:a16="http://schemas.microsoft.com/office/drawing/2014/main" id="{B6C8CF61-7C5E-0499-C210-64F549142129}"/>
              </a:ext>
            </a:extLst>
          </p:cNvPr>
          <p:cNvPicPr>
            <a:picLocks noChangeAspect="1"/>
          </p:cNvPicPr>
          <p:nvPr/>
        </p:nvPicPr>
        <p:blipFill>
          <a:blip r:embed="rId3"/>
          <a:stretch>
            <a:fillRect/>
          </a:stretch>
        </p:blipFill>
        <p:spPr>
          <a:xfrm>
            <a:off x="221403" y="3055355"/>
            <a:ext cx="8264459" cy="3842930"/>
          </a:xfrm>
          <a:prstGeom prst="rect">
            <a:avLst/>
          </a:prstGeom>
        </p:spPr>
      </p:pic>
      <p:sp>
        <p:nvSpPr>
          <p:cNvPr id="10" name="テキスト ボックス 29">
            <a:extLst>
              <a:ext uri="{FF2B5EF4-FFF2-40B4-BE49-F238E27FC236}">
                <a16:creationId xmlns:a16="http://schemas.microsoft.com/office/drawing/2014/main" id="{2D2F43F1-CBCF-B2C9-D9C1-9D68613CEF54}"/>
              </a:ext>
            </a:extLst>
          </p:cNvPr>
          <p:cNvSpPr txBox="1"/>
          <p:nvPr/>
        </p:nvSpPr>
        <p:spPr>
          <a:xfrm>
            <a:off x="292911" y="2774224"/>
            <a:ext cx="4177994"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a:t>
            </a:r>
            <a:r>
              <a:rPr lang="en-US" alt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a:t>
            </a: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熊本県内</a:t>
            </a:r>
            <a:r>
              <a:rPr lang="en-US" alt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a:t>
            </a: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企業の誘致状況</a:t>
            </a: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TSMC</a:t>
            </a: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進出</a:t>
            </a: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決定後）</a:t>
            </a:r>
            <a:endPar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テキスト ボックス 29">
            <a:extLst>
              <a:ext uri="{FF2B5EF4-FFF2-40B4-BE49-F238E27FC236}">
                <a16:creationId xmlns:a16="http://schemas.microsoft.com/office/drawing/2014/main" id="{15A97910-6A64-7B83-0A49-8B9318D4ADF7}"/>
              </a:ext>
            </a:extLst>
          </p:cNvPr>
          <p:cNvSpPr txBox="1"/>
          <p:nvPr/>
        </p:nvSpPr>
        <p:spPr>
          <a:xfrm>
            <a:off x="4746824" y="2774224"/>
            <a:ext cx="2526901"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半導体関連企業の進出状況</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694567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06C1-57BC-5ACA-C671-04CD0F24210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CFAA98B-F2FD-7C47-7C98-FB54E73C5461}"/>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EF54B13D-46ED-62E6-23A4-5AA230175ED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F3D0C382-A99C-59F8-8778-AC621118045E}"/>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13</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18CD91D3-8A06-64D0-273F-3C2A3FB1CC47}"/>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6647B995-1675-96F4-17F1-30D9168BB145}"/>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① 慢性化する交通渋滞</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E3FAECA5-2046-9DAD-8406-69CCACEE413D}"/>
              </a:ext>
            </a:extLst>
          </p:cNvPr>
          <p:cNvSpPr txBox="1"/>
          <p:nvPr/>
        </p:nvSpPr>
        <p:spPr>
          <a:xfrm>
            <a:off x="-15989" y="858944"/>
            <a:ext cx="3925380" cy="3320333"/>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熊本県内には主要渋滞箇所が多数存在しており、その多くは熊本市内の環状・放射道路に確認され、熊本市内の主要渋滞箇所数は３大都市圏にある東京都区部、大阪市、名古屋市を除いた</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政令指定都市の中でワースト１位</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となります。</a:t>
            </a:r>
          </a:p>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渋滞が発生している主な要因として、</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朝の時間帯への交通集中</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朝ピーク率の増加</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や移動手段の自動車依存の高さ</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などが考えられます。</a:t>
            </a:r>
          </a:p>
        </p:txBody>
      </p:sp>
      <p:pic>
        <p:nvPicPr>
          <p:cNvPr id="5" name="図 4">
            <a:extLst>
              <a:ext uri="{FF2B5EF4-FFF2-40B4-BE49-F238E27FC236}">
                <a16:creationId xmlns:a16="http://schemas.microsoft.com/office/drawing/2014/main" id="{F1560285-A28F-A531-BAC1-38E6BEAB6CE6}"/>
              </a:ext>
            </a:extLst>
          </p:cNvPr>
          <p:cNvPicPr>
            <a:picLocks noChangeAspect="1"/>
          </p:cNvPicPr>
          <p:nvPr/>
        </p:nvPicPr>
        <p:blipFill>
          <a:blip r:embed="rId3"/>
          <a:stretch>
            <a:fillRect/>
          </a:stretch>
        </p:blipFill>
        <p:spPr>
          <a:xfrm>
            <a:off x="4096726" y="793782"/>
            <a:ext cx="4979686" cy="3954121"/>
          </a:xfrm>
          <a:prstGeom prst="rect">
            <a:avLst/>
          </a:prstGeom>
        </p:spPr>
      </p:pic>
      <p:pic>
        <p:nvPicPr>
          <p:cNvPr id="11" name="図 10">
            <a:extLst>
              <a:ext uri="{FF2B5EF4-FFF2-40B4-BE49-F238E27FC236}">
                <a16:creationId xmlns:a16="http://schemas.microsoft.com/office/drawing/2014/main" id="{32BAC92F-2679-BEB4-CBD2-49BD2E670F2B}"/>
              </a:ext>
            </a:extLst>
          </p:cNvPr>
          <p:cNvPicPr>
            <a:picLocks noChangeAspect="1"/>
          </p:cNvPicPr>
          <p:nvPr/>
        </p:nvPicPr>
        <p:blipFill>
          <a:blip r:embed="rId4"/>
          <a:stretch>
            <a:fillRect/>
          </a:stretch>
        </p:blipFill>
        <p:spPr>
          <a:xfrm>
            <a:off x="168272" y="4774538"/>
            <a:ext cx="5636180" cy="2045439"/>
          </a:xfrm>
          <a:prstGeom prst="rect">
            <a:avLst/>
          </a:prstGeom>
        </p:spPr>
      </p:pic>
      <p:sp>
        <p:nvSpPr>
          <p:cNvPr id="12" name="テキスト ボックス 29">
            <a:extLst>
              <a:ext uri="{FF2B5EF4-FFF2-40B4-BE49-F238E27FC236}">
                <a16:creationId xmlns:a16="http://schemas.microsoft.com/office/drawing/2014/main" id="{34F6DBD4-AC1C-8093-3695-888EE6B6A09F}"/>
              </a:ext>
            </a:extLst>
          </p:cNvPr>
          <p:cNvSpPr txBox="1"/>
          <p:nvPr/>
        </p:nvSpPr>
        <p:spPr>
          <a:xfrm>
            <a:off x="3962399" y="600929"/>
            <a:ext cx="2526901"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熊本市周辺の主要渋滞箇所</a:t>
            </a:r>
            <a:endPar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テキスト ボックス 29">
            <a:extLst>
              <a:ext uri="{FF2B5EF4-FFF2-40B4-BE49-F238E27FC236}">
                <a16:creationId xmlns:a16="http://schemas.microsoft.com/office/drawing/2014/main" id="{C194FE9E-AC5B-C2D6-E428-592067ADF6C5}"/>
              </a:ext>
            </a:extLst>
          </p:cNvPr>
          <p:cNvSpPr txBox="1"/>
          <p:nvPr/>
        </p:nvSpPr>
        <p:spPr>
          <a:xfrm>
            <a:off x="292911" y="4538533"/>
            <a:ext cx="3514351"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移動時間帯の推移（着時刻分布・全手段）</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006264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0B0D8-6117-DFCC-1A3C-331CD0D33322}"/>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7980EF0-1A3B-45F1-DD60-DD1BA6F6979A}"/>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CD44CE51-315F-7A91-1117-C90C6E4DBF3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86349FA8-EFCC-200A-D50E-B17C7FC6D530}"/>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14</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00EAFD38-2B92-6008-E041-6BF73A53012F}"/>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41E51DD6-18F7-29EB-8E95-52B05BF172CA}"/>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公共交通のサービス低下・利用低迷</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FE83883-93AD-EF8B-7DD0-843FB12961B1}"/>
              </a:ext>
            </a:extLst>
          </p:cNvPr>
          <p:cNvSpPr txBox="1"/>
          <p:nvPr/>
        </p:nvSpPr>
        <p:spPr>
          <a:xfrm>
            <a:off x="-15990" y="858944"/>
            <a:ext cx="9092401" cy="683713"/>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熊本都市圏のバス事業者の運転士数</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５社計</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は、</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過去８年で約２割も減少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しています。これに伴い路線バスのサービスも低下傾向にあり、運行本数は大きく減少、バス利用者も減少傾向が続いています。</a:t>
            </a:r>
          </a:p>
        </p:txBody>
      </p:sp>
      <p:pic>
        <p:nvPicPr>
          <p:cNvPr id="19" name="図 18">
            <a:extLst>
              <a:ext uri="{FF2B5EF4-FFF2-40B4-BE49-F238E27FC236}">
                <a16:creationId xmlns:a16="http://schemas.microsoft.com/office/drawing/2014/main" id="{6ECE717B-DB4D-19D6-1D00-5E6FE9B32105}"/>
              </a:ext>
            </a:extLst>
          </p:cNvPr>
          <p:cNvPicPr>
            <a:picLocks noChangeAspect="1"/>
          </p:cNvPicPr>
          <p:nvPr/>
        </p:nvPicPr>
        <p:blipFill>
          <a:blip r:embed="rId3"/>
          <a:srcRect r="58680"/>
          <a:stretch>
            <a:fillRect/>
          </a:stretch>
        </p:blipFill>
        <p:spPr>
          <a:xfrm>
            <a:off x="105820" y="2360690"/>
            <a:ext cx="3044105" cy="2622912"/>
          </a:xfrm>
          <a:prstGeom prst="rect">
            <a:avLst/>
          </a:prstGeom>
        </p:spPr>
      </p:pic>
      <p:pic>
        <p:nvPicPr>
          <p:cNvPr id="20" name="図 19">
            <a:extLst>
              <a:ext uri="{FF2B5EF4-FFF2-40B4-BE49-F238E27FC236}">
                <a16:creationId xmlns:a16="http://schemas.microsoft.com/office/drawing/2014/main" id="{3DB29E88-641A-7F3A-D391-FFE04E06FA55}"/>
              </a:ext>
            </a:extLst>
          </p:cNvPr>
          <p:cNvPicPr>
            <a:picLocks noChangeAspect="1"/>
          </p:cNvPicPr>
          <p:nvPr/>
        </p:nvPicPr>
        <p:blipFill>
          <a:blip r:embed="rId4"/>
          <a:stretch>
            <a:fillRect/>
          </a:stretch>
        </p:blipFill>
        <p:spPr>
          <a:xfrm>
            <a:off x="3271671" y="2511767"/>
            <a:ext cx="5633987" cy="3213956"/>
          </a:xfrm>
          <a:prstGeom prst="rect">
            <a:avLst/>
          </a:prstGeom>
        </p:spPr>
      </p:pic>
      <p:sp>
        <p:nvSpPr>
          <p:cNvPr id="21" name="テキスト ボックス 29">
            <a:extLst>
              <a:ext uri="{FF2B5EF4-FFF2-40B4-BE49-F238E27FC236}">
                <a16:creationId xmlns:a16="http://schemas.microsoft.com/office/drawing/2014/main" id="{F6A0583A-5463-02CA-9465-1C3C93550760}"/>
              </a:ext>
            </a:extLst>
          </p:cNvPr>
          <p:cNvSpPr txBox="1"/>
          <p:nvPr/>
        </p:nvSpPr>
        <p:spPr>
          <a:xfrm>
            <a:off x="105820" y="2181154"/>
            <a:ext cx="3363669"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バス運転士数の推移</a:t>
            </a:r>
            <a:r>
              <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共同経営</a:t>
            </a:r>
            <a:r>
              <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5</a:t>
            </a: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社計</a:t>
            </a:r>
            <a:r>
              <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2" name="テキスト ボックス 29">
            <a:extLst>
              <a:ext uri="{FF2B5EF4-FFF2-40B4-BE49-F238E27FC236}">
                <a16:creationId xmlns:a16="http://schemas.microsoft.com/office/drawing/2014/main" id="{C55A55F9-51BB-ABAF-5213-9FF86895CD74}"/>
              </a:ext>
            </a:extLst>
          </p:cNvPr>
          <p:cNvSpPr txBox="1"/>
          <p:nvPr/>
        </p:nvSpPr>
        <p:spPr>
          <a:xfrm>
            <a:off x="3624272" y="2181154"/>
            <a:ext cx="2347365"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公共交通利用者数の推移</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845706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DEC38-D429-1884-B134-64B0A41B817D}"/>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1B44A5B-3994-73B3-0471-964879923F23}"/>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1AECE064-D8AD-FF95-147D-BFF2942588C9}"/>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505309C1-D7A5-2522-913B-100DE1DFAA47}"/>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15</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BA13183C-15C4-2118-6235-A2A51E02651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3C0FF0A8-7B9E-AF1B-FEA7-43B613A63D68}"/>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② 公共交通のサービス低下・利用低迷</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1" name="テキスト ボックス 29">
            <a:extLst>
              <a:ext uri="{FF2B5EF4-FFF2-40B4-BE49-F238E27FC236}">
                <a16:creationId xmlns:a16="http://schemas.microsoft.com/office/drawing/2014/main" id="{A578F8C8-CF2F-869B-C00B-A81A672FB17C}"/>
              </a:ext>
            </a:extLst>
          </p:cNvPr>
          <p:cNvSpPr txBox="1"/>
          <p:nvPr/>
        </p:nvSpPr>
        <p:spPr>
          <a:xfrm>
            <a:off x="657074" y="1689416"/>
            <a:ext cx="3386319" cy="538609"/>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基幹公共交通８軸における</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1400"/>
              </a:lnSpc>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JR</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・電鉄・市電・バス運行本数の推移</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1400"/>
              </a:lnSpc>
            </a:pP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8" name="図 7">
            <a:extLst>
              <a:ext uri="{FF2B5EF4-FFF2-40B4-BE49-F238E27FC236}">
                <a16:creationId xmlns:a16="http://schemas.microsoft.com/office/drawing/2014/main" id="{BC34BD53-7231-3D36-A14B-AEE7F9EE7B36}"/>
              </a:ext>
            </a:extLst>
          </p:cNvPr>
          <p:cNvPicPr>
            <a:picLocks noChangeAspect="1"/>
          </p:cNvPicPr>
          <p:nvPr/>
        </p:nvPicPr>
        <p:blipFill>
          <a:blip r:embed="rId3"/>
          <a:stretch>
            <a:fillRect/>
          </a:stretch>
        </p:blipFill>
        <p:spPr>
          <a:xfrm>
            <a:off x="999359" y="2139244"/>
            <a:ext cx="6375749" cy="4680071"/>
          </a:xfrm>
          <a:prstGeom prst="rect">
            <a:avLst/>
          </a:prstGeom>
        </p:spPr>
      </p:pic>
      <p:sp>
        <p:nvSpPr>
          <p:cNvPr id="10" name="テキスト ボックス 29">
            <a:extLst>
              <a:ext uri="{FF2B5EF4-FFF2-40B4-BE49-F238E27FC236}">
                <a16:creationId xmlns:a16="http://schemas.microsoft.com/office/drawing/2014/main" id="{8AAD78AF-DFF6-0C82-DC72-651991565FA7}"/>
              </a:ext>
            </a:extLst>
          </p:cNvPr>
          <p:cNvSpPr txBox="1"/>
          <p:nvPr/>
        </p:nvSpPr>
        <p:spPr>
          <a:xfrm>
            <a:off x="4838724" y="1680540"/>
            <a:ext cx="4136723" cy="538609"/>
          </a:xfrm>
          <a:prstGeom prst="rect">
            <a:avLst/>
          </a:prstGeom>
          <a:solidFill>
            <a:schemeClr val="bg1"/>
          </a:solidFill>
          <a:ln w="6350">
            <a:noFill/>
          </a:ln>
        </p:spPr>
        <p:txBody>
          <a:bodyPr rot="0" spcFirstLastPara="0" vert="horz" wrap="squar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基幹公共交通８軸における</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1400"/>
              </a:lnSpc>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バス分担率とピーク時自動車トリップ数の推移</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1400"/>
              </a:lnSpc>
            </a:pP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4B145A8D-0588-6B9D-5256-5BF8F98D33DE}"/>
              </a:ext>
            </a:extLst>
          </p:cNvPr>
          <p:cNvSpPr txBox="1"/>
          <p:nvPr/>
        </p:nvSpPr>
        <p:spPr>
          <a:xfrm>
            <a:off x="-15990" y="858944"/>
            <a:ext cx="9092401" cy="683713"/>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基幹公共交通８軸では、</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バスの分担率が減少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ピーク時の自動車トリップ数が増加傾向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にあることから、</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路線バスのサービス低下</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につながっていると考えられます。</a:t>
            </a:r>
          </a:p>
        </p:txBody>
      </p:sp>
    </p:spTree>
    <p:extLst>
      <p:ext uri="{BB962C8B-B14F-4D97-AF65-F5344CB8AC3E}">
        <p14:creationId xmlns:p14="http://schemas.microsoft.com/office/powerpoint/2010/main" val="263393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BC601-7B56-26D1-FE63-EE2C7842C047}"/>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BAB2671-F308-FEC6-4E2D-7D4CDF703CD1}"/>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14451FE3-C1AB-C355-93A5-157F8A6C4140}"/>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B87839DD-0205-DFE9-9D45-087F4012FA16}"/>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16</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DABB48E3-D55A-EC12-C96C-6A70894E6537}"/>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9E6C4990-3579-244C-0262-797FE2B3F12B}"/>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③ 過度な自動車依存の進行</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87EE0A79-08B5-72D6-CA6E-3320DD1F269D}"/>
              </a:ext>
            </a:extLst>
          </p:cNvPr>
          <p:cNvSpPr txBox="1"/>
          <p:nvPr/>
        </p:nvSpPr>
        <p:spPr>
          <a:xfrm>
            <a:off x="-15990" y="858944"/>
            <a:ext cx="9092401" cy="683713"/>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熊本都市圏全体では、公共交通分担率が減少し、自動車分担率が増加するなど、</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自動車への依存が進行</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しています。</a:t>
            </a:r>
          </a:p>
        </p:txBody>
      </p:sp>
      <p:sp>
        <p:nvSpPr>
          <p:cNvPr id="21" name="テキスト ボックス 29">
            <a:extLst>
              <a:ext uri="{FF2B5EF4-FFF2-40B4-BE49-F238E27FC236}">
                <a16:creationId xmlns:a16="http://schemas.microsoft.com/office/drawing/2014/main" id="{DEE21B05-5001-17C1-072E-CCBF1D1631EB}"/>
              </a:ext>
            </a:extLst>
          </p:cNvPr>
          <p:cNvSpPr txBox="1"/>
          <p:nvPr/>
        </p:nvSpPr>
        <p:spPr>
          <a:xfrm>
            <a:off x="133753" y="2039459"/>
            <a:ext cx="2526901"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代表交通手段分担率の変化</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11" name="グループ化 10">
            <a:extLst>
              <a:ext uri="{FF2B5EF4-FFF2-40B4-BE49-F238E27FC236}">
                <a16:creationId xmlns:a16="http://schemas.microsoft.com/office/drawing/2014/main" id="{E4496A07-725F-734B-F4C6-6CAB24F959FF}"/>
              </a:ext>
            </a:extLst>
          </p:cNvPr>
          <p:cNvGrpSpPr/>
          <p:nvPr/>
        </p:nvGrpSpPr>
        <p:grpSpPr>
          <a:xfrm>
            <a:off x="280439" y="2427928"/>
            <a:ext cx="8583121" cy="2855339"/>
            <a:chOff x="0" y="0"/>
            <a:chExt cx="5417185" cy="1802242"/>
          </a:xfrm>
        </p:grpSpPr>
        <p:sp>
          <p:nvSpPr>
            <p:cNvPr id="12" name="正方形/長方形 11">
              <a:extLst>
                <a:ext uri="{FF2B5EF4-FFF2-40B4-BE49-F238E27FC236}">
                  <a16:creationId xmlns:a16="http://schemas.microsoft.com/office/drawing/2014/main" id="{D58DD1EA-978F-78BB-3644-FBA126CBF248}"/>
                </a:ext>
              </a:extLst>
            </p:cNvPr>
            <p:cNvSpPr/>
            <p:nvPr/>
          </p:nvSpPr>
          <p:spPr>
            <a:xfrm>
              <a:off x="0" y="0"/>
              <a:ext cx="5417185" cy="1799590"/>
            </a:xfrm>
            <a:prstGeom prst="rect">
              <a:avLst/>
            </a:prstGeom>
            <a:solidFill>
              <a:srgbClr val="ECF8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3" name="図 12">
              <a:extLst>
                <a:ext uri="{FF2B5EF4-FFF2-40B4-BE49-F238E27FC236}">
                  <a16:creationId xmlns:a16="http://schemas.microsoft.com/office/drawing/2014/main" id="{DD7A75E5-17C6-369E-6A13-EC0155158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2" y="13447"/>
              <a:ext cx="5203825" cy="1788795"/>
            </a:xfrm>
            <a:prstGeom prst="rect">
              <a:avLst/>
            </a:prstGeom>
            <a:noFill/>
            <a:ln>
              <a:noFill/>
            </a:ln>
          </p:spPr>
        </p:pic>
        <p:grpSp>
          <p:nvGrpSpPr>
            <p:cNvPr id="14" name="グループ化 13">
              <a:extLst>
                <a:ext uri="{FF2B5EF4-FFF2-40B4-BE49-F238E27FC236}">
                  <a16:creationId xmlns:a16="http://schemas.microsoft.com/office/drawing/2014/main" id="{17BC1DEB-9CE5-0656-A9F7-8E9DAC4AE589}"/>
                </a:ext>
              </a:extLst>
            </p:cNvPr>
            <p:cNvGrpSpPr/>
            <p:nvPr/>
          </p:nvGrpSpPr>
          <p:grpSpPr>
            <a:xfrm>
              <a:off x="457200" y="286870"/>
              <a:ext cx="3300338" cy="1166114"/>
              <a:chOff x="0" y="0"/>
              <a:chExt cx="3300338" cy="1166114"/>
            </a:xfrm>
          </p:grpSpPr>
          <p:sp>
            <p:nvSpPr>
              <p:cNvPr id="15" name="正方形/長方形 14">
                <a:extLst>
                  <a:ext uri="{FF2B5EF4-FFF2-40B4-BE49-F238E27FC236}">
                    <a16:creationId xmlns:a16="http://schemas.microsoft.com/office/drawing/2014/main" id="{CCF2AECC-E2C0-230F-CCEC-A2FEFB218C8C}"/>
                  </a:ext>
                </a:extLst>
              </p:cNvPr>
              <p:cNvSpPr/>
              <p:nvPr/>
            </p:nvSpPr>
            <p:spPr>
              <a:xfrm>
                <a:off x="264886" y="0"/>
                <a:ext cx="2703946" cy="288000"/>
              </a:xfrm>
              <a:prstGeom prst="rect">
                <a:avLst/>
              </a:prstGeom>
              <a:ln w="38100" cap="rnd">
                <a:solidFill>
                  <a:srgbClr val="FF0000"/>
                </a:solidFill>
                <a:round/>
                <a:tailEnd type="triangle"/>
              </a:ln>
            </p:spPr>
            <p:style>
              <a:lnRef idx="3">
                <a:schemeClr val="dk1"/>
              </a:lnRef>
              <a:fillRef idx="0">
                <a:schemeClr val="dk1"/>
              </a:fillRef>
              <a:effectRef idx="2">
                <a:schemeClr val="dk1"/>
              </a:effectRef>
              <a:fontRef idx="minor">
                <a:schemeClr val="tx1"/>
              </a:fontRef>
            </p:style>
            <p:txBody>
              <a:bodyPr rtlCol="0" anchor="ctr"/>
              <a:lstStyle/>
              <a:p>
                <a:endParaRPr lang="ja-JP" altLang="en-US"/>
              </a:p>
            </p:txBody>
          </p:sp>
          <p:sp>
            <p:nvSpPr>
              <p:cNvPr id="16" name="正方形/長方形 15">
                <a:extLst>
                  <a:ext uri="{FF2B5EF4-FFF2-40B4-BE49-F238E27FC236}">
                    <a16:creationId xmlns:a16="http://schemas.microsoft.com/office/drawing/2014/main" id="{F076104F-2307-6B87-45DB-860CD1E9483D}"/>
                  </a:ext>
                </a:extLst>
              </p:cNvPr>
              <p:cNvSpPr/>
              <p:nvPr/>
            </p:nvSpPr>
            <p:spPr>
              <a:xfrm>
                <a:off x="272143" y="435428"/>
                <a:ext cx="2938492" cy="288000"/>
              </a:xfrm>
              <a:prstGeom prst="rect">
                <a:avLst/>
              </a:prstGeom>
              <a:ln w="38100" cap="rnd">
                <a:solidFill>
                  <a:srgbClr val="FF0000"/>
                </a:solidFill>
                <a:round/>
                <a:tailEnd type="triangle"/>
              </a:ln>
            </p:spPr>
            <p:style>
              <a:lnRef idx="3">
                <a:schemeClr val="dk1"/>
              </a:lnRef>
              <a:fillRef idx="0">
                <a:schemeClr val="dk1"/>
              </a:fillRef>
              <a:effectRef idx="2">
                <a:schemeClr val="dk1"/>
              </a:effectRef>
              <a:fontRef idx="minor">
                <a:schemeClr val="tx1"/>
              </a:fontRef>
            </p:style>
            <p:txBody>
              <a:bodyPr rtlCol="0" anchor="ctr"/>
              <a:lstStyle/>
              <a:p>
                <a:endParaRPr lang="ja-JP" altLang="en-US"/>
              </a:p>
            </p:txBody>
          </p:sp>
          <p:sp>
            <p:nvSpPr>
              <p:cNvPr id="17" name="正方形/長方形 16">
                <a:extLst>
                  <a:ext uri="{FF2B5EF4-FFF2-40B4-BE49-F238E27FC236}">
                    <a16:creationId xmlns:a16="http://schemas.microsoft.com/office/drawing/2014/main" id="{80DA5DBA-2AC7-3820-25F3-2AAA813CB92E}"/>
                  </a:ext>
                </a:extLst>
              </p:cNvPr>
              <p:cNvSpPr/>
              <p:nvPr/>
            </p:nvSpPr>
            <p:spPr>
              <a:xfrm>
                <a:off x="221344" y="878114"/>
                <a:ext cx="3078994" cy="288000"/>
              </a:xfrm>
              <a:prstGeom prst="rect">
                <a:avLst/>
              </a:prstGeom>
              <a:ln w="38100" cap="rnd">
                <a:solidFill>
                  <a:srgbClr val="FF0000"/>
                </a:solidFill>
                <a:round/>
                <a:tailEnd type="triangle"/>
              </a:ln>
            </p:spPr>
            <p:style>
              <a:lnRef idx="3">
                <a:schemeClr val="dk1"/>
              </a:lnRef>
              <a:fillRef idx="0">
                <a:schemeClr val="dk1"/>
              </a:fillRef>
              <a:effectRef idx="2">
                <a:schemeClr val="dk1"/>
              </a:effectRef>
              <a:fontRef idx="minor">
                <a:schemeClr val="tx1"/>
              </a:fontRef>
            </p:style>
            <p:txBody>
              <a:bodyPr rtlCol="0" anchor="ctr"/>
              <a:lstStyle/>
              <a:p>
                <a:endParaRPr lang="ja-JP" altLang="en-US"/>
              </a:p>
            </p:txBody>
          </p:sp>
          <p:sp>
            <p:nvSpPr>
              <p:cNvPr id="18" name="吹き出し: 四角形 17">
                <a:extLst>
                  <a:ext uri="{FF2B5EF4-FFF2-40B4-BE49-F238E27FC236}">
                    <a16:creationId xmlns:a16="http://schemas.microsoft.com/office/drawing/2014/main" id="{47975140-ADFB-DE97-A50B-B31327B1343F}"/>
                  </a:ext>
                </a:extLst>
              </p:cNvPr>
              <p:cNvSpPr/>
              <p:nvPr/>
            </p:nvSpPr>
            <p:spPr>
              <a:xfrm>
                <a:off x="436030" y="629920"/>
                <a:ext cx="814312" cy="292735"/>
              </a:xfrm>
              <a:prstGeom prst="wedgeRectCallout">
                <a:avLst>
                  <a:gd name="adj1" fmla="val -10597"/>
                  <a:gd name="adj2" fmla="val 28760"/>
                </a:avLst>
              </a:prstGeom>
              <a:solidFill>
                <a:srgbClr val="FFFFCC"/>
              </a:solid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buNone/>
                </a:pPr>
                <a:r>
                  <a:rPr lang="ja-JP" sz="1100" kern="1200" dirty="0">
                    <a:solidFill>
                      <a:srgbClr val="3333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公共交通分担率減</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lang="en-US" sz="1100" kern="1200" dirty="0">
                    <a:solidFill>
                      <a:srgbClr val="3333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5.9</a:t>
                </a:r>
                <a:r>
                  <a:rPr lang="ja-JP" sz="1100" kern="1200" dirty="0">
                    <a:solidFill>
                      <a:srgbClr val="3333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sz="1100" kern="1200" dirty="0">
                    <a:solidFill>
                      <a:srgbClr val="3333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5.2%</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3" name="吹き出し: 四角形 22">
                <a:extLst>
                  <a:ext uri="{FF2B5EF4-FFF2-40B4-BE49-F238E27FC236}">
                    <a16:creationId xmlns:a16="http://schemas.microsoft.com/office/drawing/2014/main" id="{00FF19E3-B8CF-30F6-5BB6-050B3986367E}"/>
                  </a:ext>
                </a:extLst>
              </p:cNvPr>
              <p:cNvSpPr/>
              <p:nvPr/>
            </p:nvSpPr>
            <p:spPr>
              <a:xfrm>
                <a:off x="2024743" y="635000"/>
                <a:ext cx="814312" cy="292735"/>
              </a:xfrm>
              <a:prstGeom prst="wedgeRectCallout">
                <a:avLst>
                  <a:gd name="adj1" fmla="val -10597"/>
                  <a:gd name="adj2" fmla="val 28760"/>
                </a:avLst>
              </a:prstGeom>
              <a:solidFill>
                <a:srgbClr val="FFFFCC"/>
              </a:solidFill>
              <a:ln>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buNone/>
                </a:pPr>
                <a:r>
                  <a:rPr lang="ja-JP" sz="1100" kern="1200">
                    <a:solidFill>
                      <a:srgbClr val="EE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自動車分担率増</a:t>
                </a:r>
                <a:endParaRPr lang="ja-JP" sz="160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lang="en-US" sz="1100" kern="1200">
                    <a:solidFill>
                      <a:srgbClr val="EE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64.4</a:t>
                </a:r>
                <a:r>
                  <a:rPr lang="ja-JP" sz="1100" kern="1200">
                    <a:solidFill>
                      <a:srgbClr val="EE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sz="1100" kern="1200">
                    <a:solidFill>
                      <a:srgbClr val="EE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67.3%</a:t>
                </a:r>
                <a:endParaRPr lang="ja-JP" sz="160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正方形/長方形 23">
                <a:extLst>
                  <a:ext uri="{FF2B5EF4-FFF2-40B4-BE49-F238E27FC236}">
                    <a16:creationId xmlns:a16="http://schemas.microsoft.com/office/drawing/2014/main" id="{DA1EB733-BBEE-D78E-AAFB-0686D886AE1A}"/>
                  </a:ext>
                </a:extLst>
              </p:cNvPr>
              <p:cNvSpPr/>
              <p:nvPr/>
            </p:nvSpPr>
            <p:spPr>
              <a:xfrm>
                <a:off x="0" y="0"/>
                <a:ext cx="266368" cy="288000"/>
              </a:xfrm>
              <a:prstGeom prst="rect">
                <a:avLst/>
              </a:prstGeom>
              <a:ln w="38100" cap="rnd">
                <a:solidFill>
                  <a:srgbClr val="3333FF"/>
                </a:solidFill>
                <a:round/>
                <a:tailEnd type="triangle"/>
              </a:ln>
            </p:spPr>
            <p:style>
              <a:lnRef idx="3">
                <a:schemeClr val="dk1"/>
              </a:lnRef>
              <a:fillRef idx="0">
                <a:schemeClr val="dk1"/>
              </a:fillRef>
              <a:effectRef idx="2">
                <a:schemeClr val="dk1"/>
              </a:effectRef>
              <a:fontRef idx="minor">
                <a:schemeClr val="tx1"/>
              </a:fontRef>
            </p:style>
            <p:txBody>
              <a:bodyPr rtlCol="0" anchor="ctr"/>
              <a:lstStyle/>
              <a:p>
                <a:endParaRPr lang="ja-JP" altLang="en-US"/>
              </a:p>
            </p:txBody>
          </p:sp>
          <p:sp>
            <p:nvSpPr>
              <p:cNvPr id="25" name="正方形/長方形 24">
                <a:extLst>
                  <a:ext uri="{FF2B5EF4-FFF2-40B4-BE49-F238E27FC236}">
                    <a16:creationId xmlns:a16="http://schemas.microsoft.com/office/drawing/2014/main" id="{207CA839-5AF7-11EE-FBA2-0EA17E13D5CF}"/>
                  </a:ext>
                </a:extLst>
              </p:cNvPr>
              <p:cNvSpPr/>
              <p:nvPr/>
            </p:nvSpPr>
            <p:spPr>
              <a:xfrm>
                <a:off x="7258" y="435428"/>
                <a:ext cx="266369" cy="287655"/>
              </a:xfrm>
              <a:prstGeom prst="rect">
                <a:avLst/>
              </a:prstGeom>
              <a:ln w="38100" cap="rnd">
                <a:solidFill>
                  <a:srgbClr val="3333FF"/>
                </a:solidFill>
                <a:round/>
                <a:tailEnd type="triangle"/>
              </a:ln>
            </p:spPr>
            <p:style>
              <a:lnRef idx="3">
                <a:schemeClr val="dk1"/>
              </a:lnRef>
              <a:fillRef idx="0">
                <a:schemeClr val="dk1"/>
              </a:fillRef>
              <a:effectRef idx="2">
                <a:schemeClr val="dk1"/>
              </a:effectRef>
              <a:fontRef idx="minor">
                <a:schemeClr val="tx1"/>
              </a:fontRef>
            </p:style>
            <p:txBody>
              <a:bodyPr rtlCol="0" anchor="ctr"/>
              <a:lstStyle/>
              <a:p>
                <a:endParaRPr lang="ja-JP" altLang="en-US"/>
              </a:p>
            </p:txBody>
          </p:sp>
          <p:sp>
            <p:nvSpPr>
              <p:cNvPr id="26" name="正方形/長方形 25">
                <a:extLst>
                  <a:ext uri="{FF2B5EF4-FFF2-40B4-BE49-F238E27FC236}">
                    <a16:creationId xmlns:a16="http://schemas.microsoft.com/office/drawing/2014/main" id="{66ED4B62-9C8D-9A01-3555-363534E79468}"/>
                  </a:ext>
                </a:extLst>
              </p:cNvPr>
              <p:cNvSpPr/>
              <p:nvPr/>
            </p:nvSpPr>
            <p:spPr>
              <a:xfrm>
                <a:off x="7258" y="878114"/>
                <a:ext cx="214686" cy="287655"/>
              </a:xfrm>
              <a:prstGeom prst="rect">
                <a:avLst/>
              </a:prstGeom>
              <a:ln w="38100" cap="rnd">
                <a:solidFill>
                  <a:srgbClr val="3333FF"/>
                </a:solidFill>
                <a:round/>
                <a:tailEnd type="triangle"/>
              </a:ln>
            </p:spPr>
            <p:style>
              <a:lnRef idx="3">
                <a:schemeClr val="dk1"/>
              </a:lnRef>
              <a:fillRef idx="0">
                <a:schemeClr val="dk1"/>
              </a:fillRef>
              <a:effectRef idx="2">
                <a:schemeClr val="dk1"/>
              </a:effectRef>
              <a:fontRef idx="minor">
                <a:schemeClr val="tx1"/>
              </a:fontRef>
            </p:style>
            <p:txBody>
              <a:bodyPr rtlCol="0" anchor="ctr"/>
              <a:lstStyle/>
              <a:p>
                <a:endParaRPr lang="ja-JP" altLang="en-US"/>
              </a:p>
            </p:txBody>
          </p:sp>
        </p:grpSp>
      </p:grpSp>
      <p:sp>
        <p:nvSpPr>
          <p:cNvPr id="27" name="Rectangle 25">
            <a:extLst>
              <a:ext uri="{FF2B5EF4-FFF2-40B4-BE49-F238E27FC236}">
                <a16:creationId xmlns:a16="http://schemas.microsoft.com/office/drawing/2014/main" id="{A9BF9460-5C19-BF95-54B7-C71B1670B0F2}"/>
              </a:ext>
            </a:extLst>
          </p:cNvPr>
          <p:cNvSpPr>
            <a:spLocks noChangeArrowheads="1"/>
          </p:cNvSpPr>
          <p:nvPr/>
        </p:nvSpPr>
        <p:spPr bwMode="auto">
          <a:xfrm>
            <a:off x="6775939" y="5304762"/>
            <a:ext cx="1922145" cy="19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0">
            <a:spAutoFit/>
          </a:bodyPr>
          <a:lstStyle/>
          <a:p>
            <a:pPr marL="101600" indent="-101600" algn="r">
              <a:lnSpc>
                <a:spcPts val="1000"/>
              </a:lnSpc>
            </a:pPr>
            <a:r>
              <a:rPr lang="ja-JP" sz="800" kern="100">
                <a:effectLst/>
                <a:latin typeface="BIZ UDゴシック" panose="020B0400000000000000" pitchFamily="49" charset="-128"/>
                <a:ea typeface="BIZ UDゴシック" panose="020B0400000000000000" pitchFamily="49" charset="-128"/>
                <a:cs typeface="Times New Roman" panose="02020603050405020304" pitchFamily="18" charset="0"/>
              </a:rPr>
              <a:t>（出典：各回熊本</a:t>
            </a:r>
            <a:r>
              <a:rPr lang="en-US" sz="800" kern="100">
                <a:effectLst/>
                <a:latin typeface="BIZ UDゴシック" panose="020B0400000000000000" pitchFamily="49" charset="-128"/>
                <a:ea typeface="BIZ UDゴシック" panose="020B0400000000000000" pitchFamily="49" charset="-128"/>
                <a:cs typeface="Times New Roman" panose="02020603050405020304" pitchFamily="18" charset="0"/>
              </a:rPr>
              <a:t>PT</a:t>
            </a:r>
            <a:r>
              <a:rPr lang="ja-JP" sz="800" kern="100">
                <a:effectLst/>
                <a:latin typeface="BIZ UDゴシック" panose="020B0400000000000000" pitchFamily="49" charset="-128"/>
                <a:ea typeface="BIZ UDゴシック" panose="020B0400000000000000" pitchFamily="49" charset="-128"/>
                <a:cs typeface="Times New Roman" panose="02020603050405020304" pitchFamily="18" charset="0"/>
              </a:rPr>
              <a:t>調査）</a:t>
            </a:r>
          </a:p>
        </p:txBody>
      </p:sp>
    </p:spTree>
    <p:extLst>
      <p:ext uri="{BB962C8B-B14F-4D97-AF65-F5344CB8AC3E}">
        <p14:creationId xmlns:p14="http://schemas.microsoft.com/office/powerpoint/2010/main" val="227747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9DFF-CA01-5152-E13C-04AC31188F7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2DC67FA-CF17-A6AB-BF6B-2D82F31E9614}"/>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F338EBD6-C635-4631-126C-23E46B0A8E4C}"/>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89B55DF8-B56A-2216-21B0-50F27DAC20F8}"/>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17</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7AA2D64C-796D-0012-5A4C-A80905745AC8}"/>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E3E725A1-C673-F357-84D3-216584E14C46}"/>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④ 都市圏北東部の急速な開発　</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A702917D-FC1F-1DE2-2E91-1D5FD38CC401}"/>
              </a:ext>
            </a:extLst>
          </p:cNvPr>
          <p:cNvSpPr txBox="1"/>
          <p:nvPr/>
        </p:nvSpPr>
        <p:spPr>
          <a:xfrm>
            <a:off x="0" y="3839641"/>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⑤ 広域交通の増加　</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773DDDED-2798-4311-9C4A-84EE1008CC6F}"/>
              </a:ext>
            </a:extLst>
          </p:cNvPr>
          <p:cNvSpPr txBox="1"/>
          <p:nvPr/>
        </p:nvSpPr>
        <p:spPr>
          <a:xfrm>
            <a:off x="-15989" y="936859"/>
            <a:ext cx="3315781" cy="1976375"/>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企業進出が相次ぐセミコンテクノパーク</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以下、セミコン</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周辺は、</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道路網密度が低い</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ため、急激に増加した通勤時の自動車需要の集中に十分に対処できず、</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渋滞が深刻化</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しています。</a:t>
            </a:r>
          </a:p>
        </p:txBody>
      </p:sp>
      <p:sp>
        <p:nvSpPr>
          <p:cNvPr id="12" name="テキスト ボックス 29">
            <a:extLst>
              <a:ext uri="{FF2B5EF4-FFF2-40B4-BE49-F238E27FC236}">
                <a16:creationId xmlns:a16="http://schemas.microsoft.com/office/drawing/2014/main" id="{0B7D992A-4A18-2A3E-1F1E-DA86726BCB9A}"/>
              </a:ext>
            </a:extLst>
          </p:cNvPr>
          <p:cNvSpPr txBox="1"/>
          <p:nvPr/>
        </p:nvSpPr>
        <p:spPr>
          <a:xfrm>
            <a:off x="3944211" y="614120"/>
            <a:ext cx="4670116" cy="179536"/>
          </a:xfrm>
          <a:prstGeom prst="rect">
            <a:avLst/>
          </a:prstGeom>
          <a:solidFill>
            <a:schemeClr val="bg1"/>
          </a:solid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道路網密度の現況と熊本都市圏北東部の交通渋滞状況</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14" name="グループ化 13">
            <a:extLst>
              <a:ext uri="{FF2B5EF4-FFF2-40B4-BE49-F238E27FC236}">
                <a16:creationId xmlns:a16="http://schemas.microsoft.com/office/drawing/2014/main" id="{7F1F2F05-DFAB-7213-CA27-945EFD0A44E0}"/>
              </a:ext>
            </a:extLst>
          </p:cNvPr>
          <p:cNvGrpSpPr/>
          <p:nvPr/>
        </p:nvGrpSpPr>
        <p:grpSpPr>
          <a:xfrm>
            <a:off x="4182750" y="793656"/>
            <a:ext cx="4541651" cy="3313507"/>
            <a:chOff x="3944211" y="900583"/>
            <a:chExt cx="4836926" cy="3528934"/>
          </a:xfrm>
        </p:grpSpPr>
        <p:pic>
          <p:nvPicPr>
            <p:cNvPr id="11" name="図 10">
              <a:extLst>
                <a:ext uri="{FF2B5EF4-FFF2-40B4-BE49-F238E27FC236}">
                  <a16:creationId xmlns:a16="http://schemas.microsoft.com/office/drawing/2014/main" id="{00DB9F27-ADC9-F263-7CE6-C97B008F2B53}"/>
                </a:ext>
              </a:extLst>
            </p:cNvPr>
            <p:cNvPicPr>
              <a:picLocks noChangeAspect="1"/>
            </p:cNvPicPr>
            <p:nvPr/>
          </p:nvPicPr>
          <p:blipFill>
            <a:blip r:embed="rId3"/>
            <a:srcRect t="41159"/>
            <a:stretch>
              <a:fillRect/>
            </a:stretch>
          </p:blipFill>
          <p:spPr>
            <a:xfrm>
              <a:off x="3998755" y="900583"/>
              <a:ext cx="4782382" cy="3528934"/>
            </a:xfrm>
            <a:prstGeom prst="rect">
              <a:avLst/>
            </a:prstGeom>
          </p:spPr>
        </p:pic>
        <p:sp>
          <p:nvSpPr>
            <p:cNvPr id="13" name="テキスト ボックス 29">
              <a:extLst>
                <a:ext uri="{FF2B5EF4-FFF2-40B4-BE49-F238E27FC236}">
                  <a16:creationId xmlns:a16="http://schemas.microsoft.com/office/drawing/2014/main" id="{2DADAF05-2F24-877A-ADE8-9237CD18356B}"/>
                </a:ext>
              </a:extLst>
            </p:cNvPr>
            <p:cNvSpPr txBox="1"/>
            <p:nvPr/>
          </p:nvSpPr>
          <p:spPr>
            <a:xfrm>
              <a:off x="3944211" y="916196"/>
              <a:ext cx="3066189" cy="179536"/>
            </a:xfrm>
            <a:prstGeom prst="rect">
              <a:avLst/>
            </a:prstGeom>
            <a:solidFill>
              <a:schemeClr val="bg1"/>
            </a:solidFill>
            <a:ln w="6350">
              <a:noFill/>
            </a:ln>
          </p:spPr>
          <p:txBody>
            <a:bodyPr rot="0" spcFirstLastPara="0" vert="horz" wrap="square" lIns="72000" tIns="0" rIns="0" bIns="0" numCol="1" spcCol="0" rtlCol="0" fromWordArt="0" anchor="t" anchorCtr="0" forceAA="0" compatLnSpc="1">
              <a:prstTxWarp prst="textNoShape">
                <a:avLst/>
              </a:prstTxWarp>
              <a:spAutoFit/>
            </a:bodyPr>
            <a:lstStyle/>
            <a:p>
              <a:pPr>
                <a:lnSpc>
                  <a:spcPts val="1400"/>
                </a:lnSpc>
              </a:pP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15" name="テキスト ボックス 14">
            <a:extLst>
              <a:ext uri="{FF2B5EF4-FFF2-40B4-BE49-F238E27FC236}">
                <a16:creationId xmlns:a16="http://schemas.microsoft.com/office/drawing/2014/main" id="{21A8137A-EE1B-DB05-E21A-6E30F53DD599}"/>
              </a:ext>
            </a:extLst>
          </p:cNvPr>
          <p:cNvSpPr txBox="1"/>
          <p:nvPr/>
        </p:nvSpPr>
        <p:spPr>
          <a:xfrm>
            <a:off x="-15989" y="4286699"/>
            <a:ext cx="4079520" cy="1653209"/>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パーソントリップ調査では、圏域外居住者の移動となる観光や物流などの広域的な移動需要の把握が、一部補完調査を除いてできていないため、これらを把握するためには他の調査結果を利用する必要があります。</a:t>
            </a:r>
          </a:p>
        </p:txBody>
      </p:sp>
      <p:pic>
        <p:nvPicPr>
          <p:cNvPr id="18" name="図 17">
            <a:extLst>
              <a:ext uri="{FF2B5EF4-FFF2-40B4-BE49-F238E27FC236}">
                <a16:creationId xmlns:a16="http://schemas.microsoft.com/office/drawing/2014/main" id="{60D005FB-19CB-9F75-8B02-26075268006C}"/>
              </a:ext>
            </a:extLst>
          </p:cNvPr>
          <p:cNvPicPr>
            <a:picLocks noChangeAspect="1"/>
          </p:cNvPicPr>
          <p:nvPr/>
        </p:nvPicPr>
        <p:blipFill>
          <a:blip r:embed="rId4"/>
          <a:stretch>
            <a:fillRect/>
          </a:stretch>
        </p:blipFill>
        <p:spPr>
          <a:xfrm>
            <a:off x="4603076" y="4472184"/>
            <a:ext cx="3352385" cy="2400228"/>
          </a:xfrm>
          <a:prstGeom prst="rect">
            <a:avLst/>
          </a:prstGeom>
        </p:spPr>
      </p:pic>
      <p:sp>
        <p:nvSpPr>
          <p:cNvPr id="19" name="テキスト ボックス 29">
            <a:extLst>
              <a:ext uri="{FF2B5EF4-FFF2-40B4-BE49-F238E27FC236}">
                <a16:creationId xmlns:a16="http://schemas.microsoft.com/office/drawing/2014/main" id="{E2814D2C-CA25-E482-7947-6E1A0591449E}"/>
              </a:ext>
            </a:extLst>
          </p:cNvPr>
          <p:cNvSpPr txBox="1"/>
          <p:nvPr/>
        </p:nvSpPr>
        <p:spPr>
          <a:xfrm>
            <a:off x="4233964" y="4273043"/>
            <a:ext cx="3772434" cy="179536"/>
          </a:xfrm>
          <a:prstGeom prst="rect">
            <a:avLst/>
          </a:prstGeom>
          <a:solidFill>
            <a:schemeClr val="bg1"/>
          </a:solid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熊本県の延べ宿泊者数と観光消費額の推移</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674393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D7BA6-9D1F-3C27-99B1-4E0BBB43C428}"/>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D497262-AFA5-C492-1312-D01812FFF0D1}"/>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4D603A22-4F0A-2D12-B0CB-258EC8F762E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743D8AE0-9B9A-4870-983F-AF2AB2164654}"/>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18</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9348FF73-8561-697E-C456-92FCD9F538BA}"/>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47CA4321-C51E-4B51-095C-4A3A05AD620A}"/>
              </a:ext>
            </a:extLst>
          </p:cNvPr>
          <p:cNvSpPr txBox="1"/>
          <p:nvPr/>
        </p:nvSpPr>
        <p:spPr>
          <a:xfrm>
            <a:off x="0" y="499688"/>
            <a:ext cx="5208104" cy="398892"/>
          </a:xfrm>
          <a:prstGeom prst="rect">
            <a:avLst/>
          </a:prstGeom>
          <a:noFill/>
        </p:spPr>
        <p:txBody>
          <a:bodyPr wrap="square">
            <a:spAutoFit/>
          </a:bodyPr>
          <a:lstStyle/>
          <a:p>
            <a:pPr algn="just">
              <a:lnSpc>
                <a:spcPct val="150000"/>
              </a:lnSpc>
              <a:buNone/>
            </a:pPr>
            <a:r>
              <a:rPr lang="ja-JP" altLang="en-US" sz="1600" b="1" kern="100" spc="5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都市圏交通の現状のまとめ</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8" name="図 7">
            <a:extLst>
              <a:ext uri="{FF2B5EF4-FFF2-40B4-BE49-F238E27FC236}">
                <a16:creationId xmlns:a16="http://schemas.microsoft.com/office/drawing/2014/main" id="{EAA12AFD-D04B-12E0-A5D7-88B7AF053850}"/>
              </a:ext>
            </a:extLst>
          </p:cNvPr>
          <p:cNvPicPr>
            <a:picLocks noChangeAspect="1"/>
          </p:cNvPicPr>
          <p:nvPr/>
        </p:nvPicPr>
        <p:blipFill>
          <a:blip r:embed="rId3"/>
          <a:stretch>
            <a:fillRect/>
          </a:stretch>
        </p:blipFill>
        <p:spPr>
          <a:xfrm>
            <a:off x="1020933" y="938459"/>
            <a:ext cx="6915707" cy="5853237"/>
          </a:xfrm>
          <a:prstGeom prst="rect">
            <a:avLst/>
          </a:prstGeom>
        </p:spPr>
      </p:pic>
    </p:spTree>
    <p:extLst>
      <p:ext uri="{BB962C8B-B14F-4D97-AF65-F5344CB8AC3E}">
        <p14:creationId xmlns:p14="http://schemas.microsoft.com/office/powerpoint/2010/main" val="2809256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88E5-2943-918C-FDA1-3E5AE5873E37}"/>
            </a:ext>
          </a:extLst>
        </p:cNvPr>
        <p:cNvGrpSpPr/>
        <p:nvPr/>
      </p:nvGrpSpPr>
      <p:grpSpPr>
        <a:xfrm>
          <a:off x="0" y="0"/>
          <a:ext cx="0" cy="0"/>
          <a:chOff x="0" y="0"/>
          <a:chExt cx="0" cy="0"/>
        </a:xfrm>
      </p:grpSpPr>
      <p:pic>
        <p:nvPicPr>
          <p:cNvPr id="3" name="図 2" descr="マップ が含まれている画像&#10;&#10;AI 生成コンテンツは誤りを含む可能性があります。">
            <a:extLst>
              <a:ext uri="{FF2B5EF4-FFF2-40B4-BE49-F238E27FC236}">
                <a16:creationId xmlns:a16="http://schemas.microsoft.com/office/drawing/2014/main" id="{54891C00-32CD-CC8D-7AA0-3E62B956B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 y="3158"/>
            <a:ext cx="4846068" cy="6854842"/>
          </a:xfrm>
          <a:prstGeom prst="rect">
            <a:avLst/>
          </a:prstGeom>
        </p:spPr>
      </p:pic>
      <p:pic>
        <p:nvPicPr>
          <p:cNvPr id="6" name="図 5">
            <a:extLst>
              <a:ext uri="{FF2B5EF4-FFF2-40B4-BE49-F238E27FC236}">
                <a16:creationId xmlns:a16="http://schemas.microsoft.com/office/drawing/2014/main" id="{302F8819-FCC9-51EE-5B6E-FE060B6DF2B4}"/>
              </a:ext>
            </a:extLst>
          </p:cNvPr>
          <p:cNvPicPr>
            <a:picLocks noChangeAspect="1"/>
          </p:cNvPicPr>
          <p:nvPr/>
        </p:nvPicPr>
        <p:blipFill>
          <a:blip r:embed="rId4"/>
          <a:stretch>
            <a:fillRect/>
          </a:stretch>
        </p:blipFill>
        <p:spPr>
          <a:xfrm>
            <a:off x="4945688" y="560161"/>
            <a:ext cx="4144521" cy="5934693"/>
          </a:xfrm>
          <a:prstGeom prst="rect">
            <a:avLst/>
          </a:prstGeom>
        </p:spPr>
      </p:pic>
      <p:sp>
        <p:nvSpPr>
          <p:cNvPr id="7" name="テキスト ボックス 6">
            <a:extLst>
              <a:ext uri="{FF2B5EF4-FFF2-40B4-BE49-F238E27FC236}">
                <a16:creationId xmlns:a16="http://schemas.microsoft.com/office/drawing/2014/main" id="{232D4AC4-D2E4-BF2B-C798-21C8E5C429B6}"/>
              </a:ext>
            </a:extLst>
          </p:cNvPr>
          <p:cNvSpPr txBox="1"/>
          <p:nvPr/>
        </p:nvSpPr>
        <p:spPr>
          <a:xfrm>
            <a:off x="4945688" y="274693"/>
            <a:ext cx="4130724" cy="584775"/>
          </a:xfrm>
          <a:prstGeom prst="rect">
            <a:avLst/>
          </a:prstGeom>
          <a:noFill/>
        </p:spPr>
        <p:txBody>
          <a:bodyPr wrap="square" rtlCol="0">
            <a:spAutoFit/>
          </a:bodyPr>
          <a:lstStyle/>
          <a:p>
            <a:pPr algn="ctr"/>
            <a:r>
              <a:rPr lang="ja-JP" altLang="en-US" sz="1600" b="1" dirty="0">
                <a:latin typeface="BIZ UDPゴシック" panose="020B0400000000000000" pitchFamily="50" charset="-128"/>
                <a:ea typeface="BIZ UDPゴシック" panose="020B0400000000000000" pitchFamily="50" charset="-128"/>
              </a:rPr>
              <a:t>熊本都市圏都市交通マスタープラン</a:t>
            </a:r>
            <a:endParaRPr lang="en-US" altLang="ja-JP" sz="1600" b="1" dirty="0">
              <a:latin typeface="BIZ UDPゴシック" panose="020B0400000000000000" pitchFamily="50" charset="-128"/>
              <a:ea typeface="BIZ UDPゴシック" panose="020B0400000000000000" pitchFamily="50" charset="-128"/>
            </a:endParaRPr>
          </a:p>
          <a:p>
            <a:pPr algn="ctr"/>
            <a:r>
              <a:rPr lang="ja-JP" altLang="en-US" sz="1600" b="1" dirty="0">
                <a:latin typeface="BIZ UDPゴシック" panose="020B0400000000000000" pitchFamily="50" charset="-128"/>
                <a:ea typeface="BIZ UDPゴシック" panose="020B0400000000000000" pitchFamily="50" charset="-128"/>
              </a:rPr>
              <a:t>目　次</a:t>
            </a:r>
          </a:p>
        </p:txBody>
      </p:sp>
      <p:sp>
        <p:nvSpPr>
          <p:cNvPr id="2" name="スライド番号プレースホルダー 1">
            <a:extLst>
              <a:ext uri="{FF2B5EF4-FFF2-40B4-BE49-F238E27FC236}">
                <a16:creationId xmlns:a16="http://schemas.microsoft.com/office/drawing/2014/main" id="{44122350-A5AF-6462-B3D5-7672E23E9DAC}"/>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a:t>
            </a:fld>
            <a:endParaRPr lang="ja-JP" altLang="en-US" sz="1600" dirty="0">
              <a:solidFill>
                <a:prstClr val="black"/>
              </a:solidFill>
              <a:latin typeface="+mj-lt"/>
              <a:ea typeface="ＭＳ Ｐゴシック" panose="020B0600070205080204" pitchFamily="50" charset="-128"/>
            </a:endParaRPr>
          </a:p>
        </p:txBody>
      </p:sp>
    </p:spTree>
    <p:extLst>
      <p:ext uri="{BB962C8B-B14F-4D97-AF65-F5344CB8AC3E}">
        <p14:creationId xmlns:p14="http://schemas.microsoft.com/office/powerpoint/2010/main" val="4167176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25011-1AF6-1636-30A9-7D740FFE5B95}"/>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452ECB6-097B-2223-DFDF-B39291FD4CB2}"/>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4263C9CE-0B08-93C3-1C43-5D110B8D2931}"/>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50EF72B5-8231-20E3-40C4-7C7062F3E0F2}"/>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19</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8CCD6F05-E241-3095-8060-3193616E0989}"/>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FB5DF8F5-B896-B21B-AEC3-43E6A5AE2B28}"/>
              </a:ext>
            </a:extLst>
          </p:cNvPr>
          <p:cNvSpPr txBox="1"/>
          <p:nvPr/>
        </p:nvSpPr>
        <p:spPr>
          <a:xfrm>
            <a:off x="0" y="499688"/>
            <a:ext cx="2729948"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将来の見通し</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7C49928C-13A4-B8CA-E901-2B205995466F}"/>
              </a:ext>
            </a:extLst>
          </p:cNvPr>
          <p:cNvSpPr txBox="1"/>
          <p:nvPr/>
        </p:nvSpPr>
        <p:spPr>
          <a:xfrm>
            <a:off x="-15988" y="936859"/>
            <a:ext cx="3525520" cy="3388300"/>
          </a:xfrm>
          <a:prstGeom prst="rect">
            <a:avLst/>
          </a:prstGeom>
          <a:noFill/>
        </p:spPr>
        <p:txBody>
          <a:bodyPr wrap="square">
            <a:spAutoFit/>
          </a:bodyPr>
          <a:lstStyle/>
          <a:p>
            <a:pPr marL="342900" indent="-342900" algn="just">
              <a:lnSpc>
                <a:spcPts val="2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このままでは、公共交通の減便や路線廃止が進み、増加する高齢者や体の不自由な方にとって移動の選択肢が奪われるだけでなく、</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負のスパイラルに伴う</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自動車依存が交通渋滞の更なる深刻化を生むことで、運転される方もそうでない方も、時間を無駄に浪費するなどの</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社会的損失が増大</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します。このように、</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住民生活の質は著しく低下</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し、さらには様々な社会経済活動においても</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選ばれない都市</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となり、</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都市活力そのものが失われかねません。</a:t>
            </a:r>
          </a:p>
        </p:txBody>
      </p:sp>
      <p:sp>
        <p:nvSpPr>
          <p:cNvPr id="12" name="テキスト ボックス 29">
            <a:extLst>
              <a:ext uri="{FF2B5EF4-FFF2-40B4-BE49-F238E27FC236}">
                <a16:creationId xmlns:a16="http://schemas.microsoft.com/office/drawing/2014/main" id="{6727E6AC-2953-554E-D817-04F8F658D6C3}"/>
              </a:ext>
            </a:extLst>
          </p:cNvPr>
          <p:cNvSpPr txBox="1"/>
          <p:nvPr/>
        </p:nvSpPr>
        <p:spPr>
          <a:xfrm>
            <a:off x="4083447" y="951465"/>
            <a:ext cx="4402415" cy="179536"/>
          </a:xfrm>
          <a:prstGeom prst="rect">
            <a:avLst/>
          </a:prstGeom>
          <a:solidFill>
            <a:schemeClr val="bg1"/>
          </a:solid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このままでは、</a:t>
            </a:r>
            <a:r>
              <a:rPr lang="ja-JP" altLang="en-US" sz="14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負のスパイラルが加速</a:t>
            </a: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してしまいます</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4" name="図 3">
            <a:extLst>
              <a:ext uri="{FF2B5EF4-FFF2-40B4-BE49-F238E27FC236}">
                <a16:creationId xmlns:a16="http://schemas.microsoft.com/office/drawing/2014/main" id="{92536153-7392-FDF6-C2BB-7BDCFC562594}"/>
              </a:ext>
            </a:extLst>
          </p:cNvPr>
          <p:cNvPicPr>
            <a:picLocks noChangeAspect="1"/>
          </p:cNvPicPr>
          <p:nvPr/>
        </p:nvPicPr>
        <p:blipFill>
          <a:blip r:embed="rId3"/>
          <a:srcRect t="4602"/>
          <a:stretch>
            <a:fillRect/>
          </a:stretch>
        </p:blipFill>
        <p:spPr>
          <a:xfrm>
            <a:off x="3703982" y="1243727"/>
            <a:ext cx="5397777" cy="4561699"/>
          </a:xfrm>
          <a:prstGeom prst="rect">
            <a:avLst/>
          </a:prstGeom>
        </p:spPr>
      </p:pic>
      <p:pic>
        <p:nvPicPr>
          <p:cNvPr id="5" name="図 4">
            <a:extLst>
              <a:ext uri="{FF2B5EF4-FFF2-40B4-BE49-F238E27FC236}">
                <a16:creationId xmlns:a16="http://schemas.microsoft.com/office/drawing/2014/main" id="{98CDEC6E-EEEF-2FB2-DAFB-029E48A90B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462" y="4747498"/>
            <a:ext cx="3525520" cy="1733550"/>
          </a:xfrm>
          <a:prstGeom prst="rect">
            <a:avLst/>
          </a:prstGeom>
          <a:noFill/>
          <a:ln>
            <a:noFill/>
          </a:ln>
        </p:spPr>
      </p:pic>
    </p:spTree>
    <p:extLst>
      <p:ext uri="{BB962C8B-B14F-4D97-AF65-F5344CB8AC3E}">
        <p14:creationId xmlns:p14="http://schemas.microsoft.com/office/powerpoint/2010/main" val="235592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94F5-0FAA-2969-FCB3-7BA46092D4B7}"/>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68F0956-DC28-67AB-EB2B-C33A14C32A41}"/>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２章　都市圏交通の現状と将来の見通し</a:t>
            </a:r>
          </a:p>
        </p:txBody>
      </p:sp>
      <p:sp>
        <p:nvSpPr>
          <p:cNvPr id="7" name="Line 19">
            <a:extLst>
              <a:ext uri="{FF2B5EF4-FFF2-40B4-BE49-F238E27FC236}">
                <a16:creationId xmlns:a16="http://schemas.microsoft.com/office/drawing/2014/main" id="{8E112DC0-8D95-4A91-E886-21020D20BDE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FC7BA16B-B114-99FB-9B62-79B4A0BE0B33}"/>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20</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F4138728-FEE1-8512-1CA8-19D66D1886E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40000"/>
                    <a:lumOff val="60000"/>
                  </a:schemeClr>
                </a:gs>
                <a:gs pos="100000">
                  <a:schemeClr val="tx2">
                    <a:lumMod val="50000"/>
                    <a:lumOff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17C33614-C3AF-9A40-E6E6-7BC43FEF8AA4}"/>
              </a:ext>
            </a:extLst>
          </p:cNvPr>
          <p:cNvSpPr txBox="1"/>
          <p:nvPr/>
        </p:nvSpPr>
        <p:spPr>
          <a:xfrm>
            <a:off x="0" y="499688"/>
            <a:ext cx="2729948"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将来の見通し</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616F4E08-304E-C8FE-D6D6-80722D310331}"/>
              </a:ext>
            </a:extLst>
          </p:cNvPr>
          <p:cNvSpPr txBox="1"/>
          <p:nvPr/>
        </p:nvSpPr>
        <p:spPr>
          <a:xfrm>
            <a:off x="-15989" y="883985"/>
            <a:ext cx="7874527" cy="360548"/>
          </a:xfrm>
          <a:prstGeom prst="rect">
            <a:avLst/>
          </a:prstGeom>
          <a:noFill/>
        </p:spPr>
        <p:txBody>
          <a:bodyPr wrap="square">
            <a:spAutoFit/>
          </a:bodyPr>
          <a:lstStyle/>
          <a:p>
            <a:pPr marL="342900" indent="-342900" algn="just">
              <a:lnSpc>
                <a:spcPct val="150000"/>
              </a:lnSpc>
              <a:spcBef>
                <a:spcPts val="360"/>
              </a:spcBef>
              <a:buClr>
                <a:schemeClr val="accent1">
                  <a:lumMod val="40000"/>
                  <a:lumOff val="6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さらに負のスパイラルが進行した場合、日常活動に支障が出てしまいます。</a:t>
            </a:r>
          </a:p>
        </p:txBody>
      </p:sp>
      <p:pic>
        <p:nvPicPr>
          <p:cNvPr id="5" name="図 4">
            <a:extLst>
              <a:ext uri="{FF2B5EF4-FFF2-40B4-BE49-F238E27FC236}">
                <a16:creationId xmlns:a16="http://schemas.microsoft.com/office/drawing/2014/main" id="{9C0D0D1D-7EE6-9185-24EA-34E0C3BB7392}"/>
              </a:ext>
            </a:extLst>
          </p:cNvPr>
          <p:cNvPicPr>
            <a:picLocks noChangeAspect="1"/>
          </p:cNvPicPr>
          <p:nvPr/>
        </p:nvPicPr>
        <p:blipFill>
          <a:blip r:embed="rId3"/>
          <a:stretch>
            <a:fillRect/>
          </a:stretch>
        </p:blipFill>
        <p:spPr>
          <a:xfrm>
            <a:off x="1811181" y="1295333"/>
            <a:ext cx="5521638" cy="5498821"/>
          </a:xfrm>
          <a:prstGeom prst="rect">
            <a:avLst/>
          </a:prstGeom>
        </p:spPr>
      </p:pic>
    </p:spTree>
    <p:extLst>
      <p:ext uri="{BB962C8B-B14F-4D97-AF65-F5344CB8AC3E}">
        <p14:creationId xmlns:p14="http://schemas.microsoft.com/office/powerpoint/2010/main" val="3088532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9E1F-8780-19E6-0A32-CE2AA4BD0E6E}"/>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E1DC966-2566-FD2F-8041-261C2CFB68A7}"/>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3</a:t>
            </a:r>
            <a:r>
              <a:rPr lang="ja-JP" altLang="en-US" sz="2400" b="1" dirty="0">
                <a:latin typeface="BIZ UDPゴシック" panose="020B0400000000000000" pitchFamily="50" charset="-128"/>
                <a:ea typeface="BIZ UDPゴシック" panose="020B0400000000000000" pitchFamily="50" charset="-128"/>
              </a:rPr>
              <a:t>章　都市圏の交通ネットワークの将来像</a:t>
            </a:r>
          </a:p>
        </p:txBody>
      </p:sp>
      <p:sp>
        <p:nvSpPr>
          <p:cNvPr id="7" name="Line 19">
            <a:extLst>
              <a:ext uri="{FF2B5EF4-FFF2-40B4-BE49-F238E27FC236}">
                <a16:creationId xmlns:a16="http://schemas.microsoft.com/office/drawing/2014/main" id="{7D390EB4-685E-4FE3-BBDE-7015EDEEC49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4534DA8D-6248-E513-8AAB-FA39DDE223A6}"/>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21</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38A53536-430C-70EB-2A1A-6C4E19F6678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6">
                    <a:lumMod val="60000"/>
                    <a:lumOff val="40000"/>
                  </a:schemeClr>
                </a:gs>
                <a:gs pos="100000">
                  <a:schemeClr val="accent6"/>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66E26F0C-D3F6-0627-723D-466DD0AAFA74}"/>
              </a:ext>
            </a:extLst>
          </p:cNvPr>
          <p:cNvSpPr txBox="1"/>
          <p:nvPr/>
        </p:nvSpPr>
        <p:spPr>
          <a:xfrm>
            <a:off x="0" y="526317"/>
            <a:ext cx="31750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多核連携型の都市圏構造</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635B6C98-7294-25AA-8979-F9B65CC0271E}"/>
              </a:ext>
            </a:extLst>
          </p:cNvPr>
          <p:cNvSpPr txBox="1"/>
          <p:nvPr/>
        </p:nvSpPr>
        <p:spPr>
          <a:xfrm>
            <a:off x="5385147" y="2381455"/>
            <a:ext cx="3474765" cy="2622706"/>
          </a:xfrm>
          <a:prstGeom prst="rect">
            <a:avLst/>
          </a:prstGeom>
          <a:noFill/>
        </p:spPr>
        <p:txBody>
          <a:bodyPr wrap="square">
            <a:spAutoFit/>
          </a:bodyPr>
          <a:lstStyle/>
          <a:p>
            <a:pPr marL="342900" indent="-342900" algn="just">
              <a:lnSpc>
                <a:spcPct val="150000"/>
              </a:lnSpc>
              <a:spcBef>
                <a:spcPts val="360"/>
              </a:spcBef>
              <a:buClr>
                <a:schemeClr val="accent6">
                  <a:lumMod val="60000"/>
                  <a:lumOff val="40000"/>
                </a:schemeClr>
              </a:buClr>
              <a:buFont typeface="Wingdings" panose="05000000000000000000" pitchFamily="2" charset="2"/>
              <a:buChar char=""/>
              <a:tabLst>
                <a:tab pos="228600" algn="l"/>
                <a:tab pos="533400" algn="l"/>
              </a:tabLst>
            </a:pP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「多核連携型の都市圏構造」</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とは、地域の特性に応じた都市機能や生活機能、産業、レクリエーション機能などを集積する区域を配置し、居住や都市機能の集約し、</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各種拠点を公共交通や幹線道路の「連携軸」で結んだ、相互に連携した秩序ある都市</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を目指す手段です。</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5" name="図 4">
            <a:extLst>
              <a:ext uri="{FF2B5EF4-FFF2-40B4-BE49-F238E27FC236}">
                <a16:creationId xmlns:a16="http://schemas.microsoft.com/office/drawing/2014/main" id="{A939EE5F-A88A-1CCA-741B-22DEE1274372}"/>
              </a:ext>
            </a:extLst>
          </p:cNvPr>
          <p:cNvPicPr>
            <a:picLocks noChangeAspect="1"/>
          </p:cNvPicPr>
          <p:nvPr/>
        </p:nvPicPr>
        <p:blipFill>
          <a:blip r:embed="rId3"/>
          <a:stretch>
            <a:fillRect/>
          </a:stretch>
        </p:blipFill>
        <p:spPr>
          <a:xfrm>
            <a:off x="44390" y="2186803"/>
            <a:ext cx="5343195" cy="4642029"/>
          </a:xfrm>
          <a:prstGeom prst="rect">
            <a:avLst/>
          </a:prstGeom>
        </p:spPr>
      </p:pic>
      <p:sp>
        <p:nvSpPr>
          <p:cNvPr id="10" name="テキスト ボックス 9">
            <a:extLst>
              <a:ext uri="{FF2B5EF4-FFF2-40B4-BE49-F238E27FC236}">
                <a16:creationId xmlns:a16="http://schemas.microsoft.com/office/drawing/2014/main" id="{449BB36D-C449-AA4E-7AC9-E5E73D359A3A}"/>
              </a:ext>
            </a:extLst>
          </p:cNvPr>
          <p:cNvSpPr txBox="1"/>
          <p:nvPr/>
        </p:nvSpPr>
        <p:spPr>
          <a:xfrm>
            <a:off x="125767" y="1224729"/>
            <a:ext cx="8840680" cy="768224"/>
          </a:xfrm>
          <a:prstGeom prst="rect">
            <a:avLst/>
          </a:prstGeom>
          <a:noFill/>
        </p:spPr>
        <p:txBody>
          <a:bodyPr wrap="square">
            <a:spAutoFit/>
          </a:bodyPr>
          <a:lstStyle/>
          <a:p>
            <a:pPr algn="ctr">
              <a:lnSpc>
                <a:spcPct val="150000"/>
              </a:lnSpc>
              <a:buNone/>
            </a:pPr>
            <a:r>
              <a:rPr lang="en-US" altLang="ja-JP" sz="1600" b="1" kern="100" spc="50" dirty="0">
                <a:solidFill>
                  <a:srgbClr val="0000FF"/>
                </a:solidFill>
                <a:latin typeface="BIZ UDゴシック" panose="020B0400000000000000" pitchFamily="49" charset="-128"/>
                <a:ea typeface="BIZ UDゴシック" panose="020B0400000000000000" pitchFamily="49" charset="-128"/>
              </a:rPr>
              <a:t>『</a:t>
            </a:r>
            <a:r>
              <a:rPr lang="ja-JP" altLang="en-US" sz="1600" b="1" kern="100" spc="50" dirty="0">
                <a:solidFill>
                  <a:srgbClr val="0000FF"/>
                </a:solidFill>
                <a:latin typeface="BIZ UDゴシック" panose="020B0400000000000000" pitchFamily="49" charset="-128"/>
                <a:ea typeface="BIZ UDゴシック" panose="020B0400000000000000" pitchFamily="49" charset="-128"/>
              </a:rPr>
              <a:t>誰もが笑顔で安心して暮らせる、持続可能で活力あるエコ・コンパクトな都市づくり</a:t>
            </a:r>
            <a:r>
              <a:rPr lang="en-US" altLang="ja-JP" sz="1600" b="1" kern="100" spc="50" dirty="0">
                <a:solidFill>
                  <a:srgbClr val="0000FF"/>
                </a:solidFill>
                <a:latin typeface="BIZ UDゴシック" panose="020B0400000000000000" pitchFamily="49" charset="-128"/>
                <a:ea typeface="BIZ UDゴシック" panose="020B0400000000000000" pitchFamily="49" charset="-128"/>
              </a:rPr>
              <a:t>』</a:t>
            </a:r>
          </a:p>
          <a:p>
            <a:pPr algn="ctr">
              <a:lnSpc>
                <a:spcPct val="150000"/>
              </a:lnSpc>
              <a:buNone/>
            </a:pPr>
            <a:r>
              <a:rPr lang="ja-JP" altLang="en-US" sz="1600" b="1" kern="100" spc="50" dirty="0">
                <a:solidFill>
                  <a:srgbClr val="0000FF"/>
                </a:solidFill>
                <a:latin typeface="BIZ UDゴシック" panose="020B0400000000000000" pitchFamily="49" charset="-128"/>
                <a:ea typeface="BIZ UDゴシック" panose="020B0400000000000000" pitchFamily="49" charset="-128"/>
              </a:rPr>
              <a:t>～先端産業と環境が調和し、未来を共につくるイノベーション創造都市～</a:t>
            </a:r>
            <a:endParaRPr lang="en-US" altLang="ja-JP" sz="1600" b="1" kern="100" spc="50" dirty="0">
              <a:solidFill>
                <a:srgbClr val="0000FF"/>
              </a:solidFill>
              <a:latin typeface="BIZ UDゴシック" panose="020B0400000000000000" pitchFamily="49" charset="-128"/>
              <a:ea typeface="BIZ UDゴシック" panose="020B0400000000000000" pitchFamily="49" charset="-128"/>
            </a:endParaRPr>
          </a:p>
        </p:txBody>
      </p:sp>
      <p:sp>
        <p:nvSpPr>
          <p:cNvPr id="15" name="テキスト ボックス 29">
            <a:extLst>
              <a:ext uri="{FF2B5EF4-FFF2-40B4-BE49-F238E27FC236}">
                <a16:creationId xmlns:a16="http://schemas.microsoft.com/office/drawing/2014/main" id="{BAB2ED61-E13B-C57F-E7DA-64DC0144CC6C}"/>
              </a:ext>
            </a:extLst>
          </p:cNvPr>
          <p:cNvSpPr txBox="1"/>
          <p:nvPr/>
        </p:nvSpPr>
        <p:spPr>
          <a:xfrm>
            <a:off x="44390" y="2238603"/>
            <a:ext cx="3559944" cy="359073"/>
          </a:xfrm>
          <a:prstGeom prst="rect">
            <a:avLst/>
          </a:prstGeom>
          <a:solidFill>
            <a:schemeClr val="bg1"/>
          </a:solidFill>
          <a:ln w="6350">
            <a:noFill/>
          </a:ln>
        </p:spPr>
        <p:txBody>
          <a:bodyPr rot="0" spcFirstLastPara="0" vert="horz" wrap="squar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熊本都市計画区域マスタープランの</a:t>
            </a:r>
            <a:endPar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1400"/>
              </a:lnSpc>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将来都市構造図</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テキスト ボックス 29">
            <a:extLst>
              <a:ext uri="{FF2B5EF4-FFF2-40B4-BE49-F238E27FC236}">
                <a16:creationId xmlns:a16="http://schemas.microsoft.com/office/drawing/2014/main" id="{10513FB2-F357-F838-101E-4ED30C47944E}"/>
              </a:ext>
            </a:extLst>
          </p:cNvPr>
          <p:cNvSpPr txBox="1"/>
          <p:nvPr/>
        </p:nvSpPr>
        <p:spPr>
          <a:xfrm>
            <a:off x="44500" y="1032452"/>
            <a:ext cx="3386319" cy="179536"/>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都市づくりの基本方針</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08236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BEC7-CD98-0E49-4074-43541DA98316}"/>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A1F04A2-C6B0-D5A1-331A-517A05C8AFF7}"/>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3</a:t>
            </a:r>
            <a:r>
              <a:rPr lang="ja-JP" altLang="en-US" sz="2400" b="1" dirty="0">
                <a:latin typeface="BIZ UDPゴシック" panose="020B0400000000000000" pitchFamily="50" charset="-128"/>
                <a:ea typeface="BIZ UDPゴシック" panose="020B0400000000000000" pitchFamily="50" charset="-128"/>
              </a:rPr>
              <a:t>章　都市圏の交通ネットワークの将来像</a:t>
            </a:r>
          </a:p>
        </p:txBody>
      </p:sp>
      <p:sp>
        <p:nvSpPr>
          <p:cNvPr id="7" name="Line 19">
            <a:extLst>
              <a:ext uri="{FF2B5EF4-FFF2-40B4-BE49-F238E27FC236}">
                <a16:creationId xmlns:a16="http://schemas.microsoft.com/office/drawing/2014/main" id="{A9C2BE7D-5268-3C4F-AD3C-BE89185D498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4DD62B58-F690-EAB3-B230-86250DC09F5F}"/>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22</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4BF1080B-1F96-84B8-DEFA-9AB93E6B4A8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6">
                    <a:lumMod val="60000"/>
                    <a:lumOff val="40000"/>
                  </a:schemeClr>
                </a:gs>
                <a:gs pos="100000">
                  <a:schemeClr val="accent6"/>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BAADB967-541A-2CFD-4E5C-9B3C2E795C76}"/>
              </a:ext>
            </a:extLst>
          </p:cNvPr>
          <p:cNvSpPr txBox="1"/>
          <p:nvPr/>
        </p:nvSpPr>
        <p:spPr>
          <a:xfrm>
            <a:off x="0" y="499688"/>
            <a:ext cx="31750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多核連携の将来イメージ</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7C84E5D6-0CC0-FA0E-E898-3C96F2F409E5}"/>
              </a:ext>
            </a:extLst>
          </p:cNvPr>
          <p:cNvPicPr>
            <a:picLocks noChangeAspect="1"/>
          </p:cNvPicPr>
          <p:nvPr/>
        </p:nvPicPr>
        <p:blipFill>
          <a:blip r:embed="rId3"/>
          <a:srcRect l="2302" t="269" b="269"/>
          <a:stretch>
            <a:fillRect/>
          </a:stretch>
        </p:blipFill>
        <p:spPr bwMode="auto">
          <a:xfrm>
            <a:off x="4113563" y="888454"/>
            <a:ext cx="4559920" cy="4625785"/>
          </a:xfrm>
          <a:prstGeom prst="rect">
            <a:avLst/>
          </a:prstGeom>
          <a:ln>
            <a:noFill/>
          </a:ln>
          <a:extLst>
            <a:ext uri="{53640926-AAD7-44D8-BBD7-CCE9431645EC}">
              <a14:shadowObscured xmlns:a14="http://schemas.microsoft.com/office/drawing/2010/main"/>
            </a:ext>
          </a:extLst>
        </p:spPr>
      </p:pic>
      <p:sp>
        <p:nvSpPr>
          <p:cNvPr id="17" name="テキスト ボックス 29">
            <a:extLst>
              <a:ext uri="{FF2B5EF4-FFF2-40B4-BE49-F238E27FC236}">
                <a16:creationId xmlns:a16="http://schemas.microsoft.com/office/drawing/2014/main" id="{958EF79F-C87A-3989-D182-92A38BC96A41}"/>
              </a:ext>
            </a:extLst>
          </p:cNvPr>
          <p:cNvSpPr txBox="1"/>
          <p:nvPr/>
        </p:nvSpPr>
        <p:spPr>
          <a:xfrm>
            <a:off x="37279" y="973706"/>
            <a:ext cx="4477212" cy="184253"/>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a:t>
            </a:r>
            <a:r>
              <a:rPr 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熊本都市圏の多核連携のあるべき将来イメージ</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2582CAD3-3B58-6762-758E-BFDD7680F2AB}"/>
              </a:ext>
            </a:extLst>
          </p:cNvPr>
          <p:cNvSpPr txBox="1"/>
          <p:nvPr/>
        </p:nvSpPr>
        <p:spPr>
          <a:xfrm>
            <a:off x="56058" y="1246456"/>
            <a:ext cx="3969555" cy="1653209"/>
          </a:xfrm>
          <a:prstGeom prst="rect">
            <a:avLst/>
          </a:prstGeom>
          <a:noFill/>
        </p:spPr>
        <p:txBody>
          <a:bodyPr wrap="square">
            <a:spAutoFit/>
          </a:bodyPr>
          <a:lstStyle/>
          <a:p>
            <a:pPr marL="342900" indent="-342900" algn="just">
              <a:lnSpc>
                <a:spcPct val="150000"/>
              </a:lnSpc>
              <a:spcBef>
                <a:spcPts val="360"/>
              </a:spcBef>
              <a:buClr>
                <a:schemeClr val="accent6">
                  <a:lumMod val="60000"/>
                  <a:lumOff val="4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将来の</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「多核連携」</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のイメージは、高度で多様な都市機能を有する都市拠点や、不足する都市機能を相互に補完し合う都市・地域拠点が</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公共交通を中心とした骨格的な連携軸で連絡された都市</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です。</a:t>
            </a:r>
          </a:p>
        </p:txBody>
      </p:sp>
      <p:sp>
        <p:nvSpPr>
          <p:cNvPr id="8" name="テキスト ボックス 7">
            <a:extLst>
              <a:ext uri="{FF2B5EF4-FFF2-40B4-BE49-F238E27FC236}">
                <a16:creationId xmlns:a16="http://schemas.microsoft.com/office/drawing/2014/main" id="{DFB694E6-9F2F-3AE3-7938-26DFA8FCC69F}"/>
              </a:ext>
            </a:extLst>
          </p:cNvPr>
          <p:cNvSpPr txBox="1"/>
          <p:nvPr/>
        </p:nvSpPr>
        <p:spPr>
          <a:xfrm>
            <a:off x="-1" y="4842348"/>
            <a:ext cx="3790765"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交通ネットワークの将来像</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0" name="テキスト ボックス 29">
            <a:extLst>
              <a:ext uri="{FF2B5EF4-FFF2-40B4-BE49-F238E27FC236}">
                <a16:creationId xmlns:a16="http://schemas.microsoft.com/office/drawing/2014/main" id="{33D1083E-E91F-4C52-EB58-5F3556B211D9}"/>
              </a:ext>
            </a:extLst>
          </p:cNvPr>
          <p:cNvSpPr txBox="1"/>
          <p:nvPr/>
        </p:nvSpPr>
        <p:spPr>
          <a:xfrm>
            <a:off x="202221" y="5385211"/>
            <a:ext cx="3386319" cy="179536"/>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spAutoFit/>
          </a:bodyPr>
          <a:lstStyle/>
          <a:p>
            <a:pPr>
              <a:lnSpc>
                <a:spcPts val="1400"/>
              </a:lnSpc>
            </a:pP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都市交通の将来像</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686636B2-4824-AA5E-C20B-CAAC7CDE2E97}"/>
              </a:ext>
            </a:extLst>
          </p:cNvPr>
          <p:cNvSpPr txBox="1"/>
          <p:nvPr/>
        </p:nvSpPr>
        <p:spPr>
          <a:xfrm>
            <a:off x="43013" y="5697634"/>
            <a:ext cx="8840680" cy="768224"/>
          </a:xfrm>
          <a:prstGeom prst="rect">
            <a:avLst/>
          </a:prstGeom>
          <a:noFill/>
        </p:spPr>
        <p:txBody>
          <a:bodyPr wrap="square">
            <a:spAutoFit/>
          </a:bodyPr>
          <a:lstStyle/>
          <a:p>
            <a:pPr algn="ctr">
              <a:lnSpc>
                <a:spcPct val="150000"/>
              </a:lnSpc>
              <a:buNone/>
            </a:pPr>
            <a:r>
              <a:rPr lang="ja-JP" altLang="en-US" sz="1600" b="1" kern="100" spc="50" dirty="0">
                <a:solidFill>
                  <a:srgbClr val="0000FF"/>
                </a:solidFill>
                <a:latin typeface="BIZ UDゴシック" panose="020B0400000000000000" pitchFamily="49" charset="-128"/>
                <a:ea typeface="BIZ UDゴシック" panose="020B0400000000000000" pitchFamily="49" charset="-128"/>
              </a:rPr>
              <a:t>都市圏の成長と共に、公共交通の利便性を高め、</a:t>
            </a:r>
            <a:endParaRPr lang="en-US" altLang="ja-JP" sz="1600" b="1" kern="100" spc="50" dirty="0">
              <a:solidFill>
                <a:srgbClr val="0000FF"/>
              </a:solidFill>
              <a:latin typeface="BIZ UDゴシック" panose="020B0400000000000000" pitchFamily="49" charset="-128"/>
              <a:ea typeface="BIZ UDゴシック" panose="020B0400000000000000" pitchFamily="49" charset="-128"/>
            </a:endParaRPr>
          </a:p>
          <a:p>
            <a:pPr algn="ctr">
              <a:lnSpc>
                <a:spcPct val="150000"/>
              </a:lnSpc>
              <a:buNone/>
            </a:pPr>
            <a:r>
              <a:rPr lang="ja-JP" altLang="en-US" sz="1600" b="1" kern="100" spc="50" dirty="0">
                <a:solidFill>
                  <a:srgbClr val="0000FF"/>
                </a:solidFill>
                <a:latin typeface="BIZ UDゴシック" panose="020B0400000000000000" pitchFamily="49" charset="-128"/>
                <a:ea typeface="BIZ UDゴシック" panose="020B0400000000000000" pitchFamily="49" charset="-128"/>
              </a:rPr>
              <a:t>利用を増やして渋滞を減らし、誰もが移動しやすいまちへ</a:t>
            </a:r>
            <a:endParaRPr lang="en-US" altLang="ja-JP" sz="1600" b="1" kern="100" spc="50" dirty="0">
              <a:solidFill>
                <a:srgbClr val="0000FF"/>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F67F73E4-0FCC-F7CA-C820-1012CC897189}"/>
              </a:ext>
            </a:extLst>
          </p:cNvPr>
          <p:cNvSpPr/>
          <p:nvPr/>
        </p:nvSpPr>
        <p:spPr>
          <a:xfrm>
            <a:off x="337351" y="5697634"/>
            <a:ext cx="8469298" cy="849487"/>
          </a:xfrm>
          <a:prstGeom prst="roundRect">
            <a:avLst/>
          </a:prstGeom>
          <a:noFill/>
          <a:ln w="3810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504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3CB5-1F45-F2BF-FF2A-618CA6901921}"/>
            </a:ext>
          </a:extLst>
        </p:cNvPr>
        <p:cNvGrpSpPr/>
        <p:nvPr/>
      </p:nvGrpSpPr>
      <p:grpSpPr>
        <a:xfrm>
          <a:off x="0" y="0"/>
          <a:ext cx="0" cy="0"/>
          <a:chOff x="0" y="0"/>
          <a:chExt cx="0" cy="0"/>
        </a:xfrm>
      </p:grpSpPr>
      <p:pic>
        <p:nvPicPr>
          <p:cNvPr id="27" name="図 26">
            <a:extLst>
              <a:ext uri="{FF2B5EF4-FFF2-40B4-BE49-F238E27FC236}">
                <a16:creationId xmlns:a16="http://schemas.microsoft.com/office/drawing/2014/main" id="{4CC7ED6E-339F-9861-9031-D68871393D60}"/>
              </a:ext>
            </a:extLst>
          </p:cNvPr>
          <p:cNvPicPr>
            <a:picLocks noChangeAspect="1"/>
          </p:cNvPicPr>
          <p:nvPr/>
        </p:nvPicPr>
        <p:blipFill>
          <a:blip r:embed="rId3"/>
          <a:srcRect l="18052" t="18864" r="8829" b="2075"/>
          <a:stretch>
            <a:fillRect/>
          </a:stretch>
        </p:blipFill>
        <p:spPr>
          <a:xfrm>
            <a:off x="4114201" y="538164"/>
            <a:ext cx="4962212" cy="6319836"/>
          </a:xfrm>
          <a:prstGeom prst="rect">
            <a:avLst/>
          </a:prstGeom>
          <a:ln>
            <a:noFill/>
          </a:ln>
        </p:spPr>
      </p:pic>
      <p:sp>
        <p:nvSpPr>
          <p:cNvPr id="6" name="テキスト ボックス 5">
            <a:extLst>
              <a:ext uri="{FF2B5EF4-FFF2-40B4-BE49-F238E27FC236}">
                <a16:creationId xmlns:a16="http://schemas.microsoft.com/office/drawing/2014/main" id="{6A67A5E1-2EA3-8321-5BD1-DE56039EFB58}"/>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3</a:t>
            </a:r>
            <a:r>
              <a:rPr lang="ja-JP" altLang="en-US" sz="2400" b="1" dirty="0">
                <a:latin typeface="BIZ UDPゴシック" panose="020B0400000000000000" pitchFamily="50" charset="-128"/>
                <a:ea typeface="BIZ UDPゴシック" panose="020B0400000000000000" pitchFamily="50" charset="-128"/>
              </a:rPr>
              <a:t>章　都市圏の交通ネットワークの将来像</a:t>
            </a:r>
          </a:p>
        </p:txBody>
      </p:sp>
      <p:sp>
        <p:nvSpPr>
          <p:cNvPr id="7" name="Line 19">
            <a:extLst>
              <a:ext uri="{FF2B5EF4-FFF2-40B4-BE49-F238E27FC236}">
                <a16:creationId xmlns:a16="http://schemas.microsoft.com/office/drawing/2014/main" id="{B6F1A6E0-ADD1-D81A-8044-0A4615EA08D4}"/>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39605967-4036-2837-9441-7470E2981364}"/>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23</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85BD3057-C428-B0AE-7987-F8BCD217F5F0}"/>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6">
                    <a:lumMod val="60000"/>
                    <a:lumOff val="40000"/>
                  </a:schemeClr>
                </a:gs>
                <a:gs pos="100000">
                  <a:schemeClr val="accent6"/>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0CAE07DC-2F5D-ECE4-ACA4-358782263E6D}"/>
              </a:ext>
            </a:extLst>
          </p:cNvPr>
          <p:cNvSpPr txBox="1"/>
          <p:nvPr/>
        </p:nvSpPr>
        <p:spPr>
          <a:xfrm>
            <a:off x="0" y="499688"/>
            <a:ext cx="36449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公共交通ネットワークの将来像</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375B39BA-743C-76BF-AE5F-9968C2E04B11}"/>
              </a:ext>
            </a:extLst>
          </p:cNvPr>
          <p:cNvSpPr txBox="1"/>
          <p:nvPr/>
        </p:nvSpPr>
        <p:spPr>
          <a:xfrm>
            <a:off x="0" y="936859"/>
            <a:ext cx="3644899" cy="1653209"/>
          </a:xfrm>
          <a:prstGeom prst="rect">
            <a:avLst/>
          </a:prstGeom>
          <a:noFill/>
        </p:spPr>
        <p:txBody>
          <a:bodyPr wrap="square">
            <a:spAutoFit/>
          </a:bodyPr>
          <a:lstStyle/>
          <a:p>
            <a:pPr marL="342900" indent="-342900" algn="just">
              <a:lnSpc>
                <a:spcPct val="150000"/>
              </a:lnSpc>
              <a:spcBef>
                <a:spcPts val="360"/>
              </a:spcBef>
              <a:buClr>
                <a:schemeClr val="accent6">
                  <a:lumMod val="60000"/>
                  <a:lumOff val="4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公共交通サービスの低下、利用者の減少に対応するため、</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これまでの基幹公共交通８軸に加え、輸送力に応じた階層性のあるネットワークを組合せて形成を進めていきます。</a:t>
            </a:r>
          </a:p>
        </p:txBody>
      </p:sp>
      <p:pic>
        <p:nvPicPr>
          <p:cNvPr id="28" name="図 27">
            <a:extLst>
              <a:ext uri="{FF2B5EF4-FFF2-40B4-BE49-F238E27FC236}">
                <a16:creationId xmlns:a16="http://schemas.microsoft.com/office/drawing/2014/main" id="{02605E1C-6BD5-65CC-A135-A3B40BD09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044584" y="3002722"/>
            <a:ext cx="1096069" cy="328126"/>
          </a:xfrm>
          <a:prstGeom prst="rect">
            <a:avLst/>
          </a:prstGeom>
          <a:noFill/>
          <a:ln>
            <a:noFill/>
          </a:ln>
        </p:spPr>
      </p:pic>
      <p:pic>
        <p:nvPicPr>
          <p:cNvPr id="29" name="図 28">
            <a:extLst>
              <a:ext uri="{FF2B5EF4-FFF2-40B4-BE49-F238E27FC236}">
                <a16:creationId xmlns:a16="http://schemas.microsoft.com/office/drawing/2014/main" id="{E33F6C38-577F-FDF8-E20D-46EAA85DD59B}"/>
              </a:ext>
            </a:extLst>
          </p:cNvPr>
          <p:cNvPicPr>
            <a:picLocks noChangeAspect="1"/>
          </p:cNvPicPr>
          <p:nvPr/>
        </p:nvPicPr>
        <p:blipFill>
          <a:blip r:embed="rId5"/>
          <a:srcRect/>
          <a:stretch/>
        </p:blipFill>
        <p:spPr>
          <a:xfrm>
            <a:off x="4044585" y="578547"/>
            <a:ext cx="1096069" cy="2334687"/>
          </a:xfrm>
          <a:prstGeom prst="rect">
            <a:avLst/>
          </a:prstGeom>
        </p:spPr>
      </p:pic>
      <p:pic>
        <p:nvPicPr>
          <p:cNvPr id="30" name="図 29">
            <a:extLst>
              <a:ext uri="{FF2B5EF4-FFF2-40B4-BE49-F238E27FC236}">
                <a16:creationId xmlns:a16="http://schemas.microsoft.com/office/drawing/2014/main" id="{FCE5B32B-6A2A-23F2-6DD1-45A59538DF1A}"/>
              </a:ext>
            </a:extLst>
          </p:cNvPr>
          <p:cNvPicPr>
            <a:picLocks noChangeAspect="1"/>
          </p:cNvPicPr>
          <p:nvPr/>
        </p:nvPicPr>
        <p:blipFill>
          <a:blip r:embed="rId6"/>
          <a:stretch>
            <a:fillRect/>
          </a:stretch>
        </p:blipFill>
        <p:spPr bwMode="auto">
          <a:xfrm>
            <a:off x="67588" y="4207736"/>
            <a:ext cx="4383750" cy="2612241"/>
          </a:xfrm>
          <a:prstGeom prst="rect">
            <a:avLst/>
          </a:prstGeom>
          <a:noFill/>
          <a:ln>
            <a:noFill/>
          </a:ln>
        </p:spPr>
      </p:pic>
      <p:sp>
        <p:nvSpPr>
          <p:cNvPr id="31" name="テキスト ボックス 29">
            <a:extLst>
              <a:ext uri="{FF2B5EF4-FFF2-40B4-BE49-F238E27FC236}">
                <a16:creationId xmlns:a16="http://schemas.microsoft.com/office/drawing/2014/main" id="{76080760-6805-8A42-5188-44DED2A3B063}"/>
              </a:ext>
            </a:extLst>
          </p:cNvPr>
          <p:cNvSpPr txBox="1"/>
          <p:nvPr/>
        </p:nvSpPr>
        <p:spPr>
          <a:xfrm>
            <a:off x="201555" y="3975619"/>
            <a:ext cx="4009678"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200" kern="100" dirty="0">
                <a:latin typeface="ＭＳ 明朝" panose="02020609040205080304" pitchFamily="17" charset="-128"/>
                <a:ea typeface="BIZ UDPゴシック" panose="020B0400000000000000" pitchFamily="50" charset="-128"/>
                <a:cs typeface="Times New Roman" panose="02020603050405020304" pitchFamily="18" charset="0"/>
              </a:rPr>
              <a:t>■ </a:t>
            </a:r>
            <a:r>
              <a:rPr lang="ja-JP" altLang="en-US" sz="1200" kern="100" dirty="0">
                <a:effectLst/>
                <a:latin typeface="ＭＳ 明朝" panose="02020609040205080304" pitchFamily="17" charset="-128"/>
                <a:ea typeface="BIZ UDPゴシック" panose="020B0400000000000000" pitchFamily="50" charset="-128"/>
                <a:cs typeface="Times New Roman" panose="02020603050405020304" pitchFamily="18" charset="0"/>
              </a:rPr>
              <a:t>公共交通の輸送力に応じた階層性ネットワークの考え方</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3" name="テキスト ボックス 29">
            <a:extLst>
              <a:ext uri="{FF2B5EF4-FFF2-40B4-BE49-F238E27FC236}">
                <a16:creationId xmlns:a16="http://schemas.microsoft.com/office/drawing/2014/main" id="{314CEA63-B1AC-A1E0-87EC-0AC66EE4ECC8}"/>
              </a:ext>
            </a:extLst>
          </p:cNvPr>
          <p:cNvSpPr txBox="1"/>
          <p:nvPr/>
        </p:nvSpPr>
        <p:spPr>
          <a:xfrm>
            <a:off x="5786695" y="528277"/>
            <a:ext cx="2376219" cy="179536"/>
          </a:xfrm>
          <a:prstGeom prst="rect">
            <a:avLst/>
          </a:prstGeom>
          <a:solidFill>
            <a:schemeClr val="bg1"/>
          </a:solid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200" kern="100" dirty="0">
                <a:latin typeface="ＭＳ 明朝" panose="02020609040205080304" pitchFamily="17" charset="-128"/>
                <a:ea typeface="BIZ UDPゴシック" panose="020B0400000000000000" pitchFamily="50" charset="-128"/>
                <a:cs typeface="Times New Roman" panose="02020603050405020304" pitchFamily="18" charset="0"/>
              </a:rPr>
              <a:t>■　公共交通ネットワークの将来像</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223334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B1B05-02D3-1CA5-50E1-6C6BC45770D4}"/>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E042E5C-F9C2-EC20-04A9-52F7A217F72A}"/>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3</a:t>
            </a:r>
            <a:r>
              <a:rPr lang="ja-JP" altLang="en-US" sz="2400" b="1" dirty="0">
                <a:latin typeface="BIZ UDPゴシック" panose="020B0400000000000000" pitchFamily="50" charset="-128"/>
                <a:ea typeface="BIZ UDPゴシック" panose="020B0400000000000000" pitchFamily="50" charset="-128"/>
              </a:rPr>
              <a:t>章　都市圏の交通ネットワークの将来像</a:t>
            </a:r>
          </a:p>
        </p:txBody>
      </p:sp>
      <p:sp>
        <p:nvSpPr>
          <p:cNvPr id="7" name="Line 19">
            <a:extLst>
              <a:ext uri="{FF2B5EF4-FFF2-40B4-BE49-F238E27FC236}">
                <a16:creationId xmlns:a16="http://schemas.microsoft.com/office/drawing/2014/main" id="{BE201A3D-D96B-07E0-7077-1774B24AA33F}"/>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17D1413F-F285-9FCB-2FC1-8292CFEE4C07}"/>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24</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4E73CEDF-3FF4-9A3A-D09C-78317035172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6">
                    <a:lumMod val="60000"/>
                    <a:lumOff val="40000"/>
                  </a:schemeClr>
                </a:gs>
                <a:gs pos="100000">
                  <a:schemeClr val="accent6"/>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AAA82622-F6A8-202C-087A-1AEBFC2DE6D6}"/>
              </a:ext>
            </a:extLst>
          </p:cNvPr>
          <p:cNvSpPr txBox="1"/>
          <p:nvPr/>
        </p:nvSpPr>
        <p:spPr>
          <a:xfrm>
            <a:off x="0" y="499688"/>
            <a:ext cx="36449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道路ネットワークの将来像</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9BD0BF85-AA73-8014-3AB3-2D3371984AEB}"/>
              </a:ext>
            </a:extLst>
          </p:cNvPr>
          <p:cNvSpPr txBox="1"/>
          <p:nvPr/>
        </p:nvSpPr>
        <p:spPr>
          <a:xfrm>
            <a:off x="0" y="936859"/>
            <a:ext cx="3644899" cy="1976375"/>
          </a:xfrm>
          <a:prstGeom prst="rect">
            <a:avLst/>
          </a:prstGeom>
          <a:noFill/>
        </p:spPr>
        <p:txBody>
          <a:bodyPr wrap="square">
            <a:spAutoFit/>
          </a:bodyPr>
          <a:lstStyle/>
          <a:p>
            <a:pPr marL="342900" indent="-342900" algn="just">
              <a:lnSpc>
                <a:spcPct val="150000"/>
              </a:lnSpc>
              <a:spcBef>
                <a:spcPts val="360"/>
              </a:spcBef>
              <a:buClr>
                <a:schemeClr val="accent6">
                  <a:lumMod val="60000"/>
                  <a:lumOff val="40000"/>
                </a:schemeClr>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慢性化する交通渋滞や熊本都市圏北東部における交通需要の増加に対応するため、</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これまでの２環状</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11</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放射に加え、新たな環状道路の整備など、機能に応じた階層性のあるネットワークを組合せて形成を進めていきます。</a:t>
            </a:r>
          </a:p>
        </p:txBody>
      </p:sp>
      <p:sp>
        <p:nvSpPr>
          <p:cNvPr id="31" name="テキスト ボックス 29">
            <a:extLst>
              <a:ext uri="{FF2B5EF4-FFF2-40B4-BE49-F238E27FC236}">
                <a16:creationId xmlns:a16="http://schemas.microsoft.com/office/drawing/2014/main" id="{3DA96F87-89D5-82DD-D6CF-DC086230E694}"/>
              </a:ext>
            </a:extLst>
          </p:cNvPr>
          <p:cNvSpPr txBox="1"/>
          <p:nvPr/>
        </p:nvSpPr>
        <p:spPr>
          <a:xfrm>
            <a:off x="67588" y="4068892"/>
            <a:ext cx="3471069"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200" kern="100" dirty="0">
                <a:latin typeface="ＭＳ 明朝" panose="02020609040205080304" pitchFamily="17" charset="-128"/>
                <a:ea typeface="BIZ UDPゴシック" panose="020B0400000000000000" pitchFamily="50" charset="-128"/>
                <a:cs typeface="Times New Roman" panose="02020603050405020304" pitchFamily="18" charset="0"/>
              </a:rPr>
              <a:t>■道路の機能に応じた階層性ネットワークの考え方</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4" name="図 3">
            <a:extLst>
              <a:ext uri="{FF2B5EF4-FFF2-40B4-BE49-F238E27FC236}">
                <a16:creationId xmlns:a16="http://schemas.microsoft.com/office/drawing/2014/main" id="{BDA20396-CAD2-1BF4-D51C-ED1EEABA47AC}"/>
              </a:ext>
            </a:extLst>
          </p:cNvPr>
          <p:cNvPicPr>
            <a:picLocks noChangeAspect="1"/>
          </p:cNvPicPr>
          <p:nvPr/>
        </p:nvPicPr>
        <p:blipFill>
          <a:blip r:embed="rId3"/>
          <a:stretch>
            <a:fillRect/>
          </a:stretch>
        </p:blipFill>
        <p:spPr>
          <a:xfrm>
            <a:off x="68496" y="4358640"/>
            <a:ext cx="4338444" cy="2461337"/>
          </a:xfrm>
          <a:prstGeom prst="rect">
            <a:avLst/>
          </a:prstGeom>
        </p:spPr>
      </p:pic>
      <p:pic>
        <p:nvPicPr>
          <p:cNvPr id="5" name="図 4">
            <a:extLst>
              <a:ext uri="{FF2B5EF4-FFF2-40B4-BE49-F238E27FC236}">
                <a16:creationId xmlns:a16="http://schemas.microsoft.com/office/drawing/2014/main" id="{672C42AF-FA2E-A5B1-68E5-F319F4636B99}"/>
              </a:ext>
            </a:extLst>
          </p:cNvPr>
          <p:cNvPicPr>
            <a:picLocks noChangeAspect="1"/>
          </p:cNvPicPr>
          <p:nvPr/>
        </p:nvPicPr>
        <p:blipFill>
          <a:blip r:embed="rId4"/>
          <a:srcRect t="16123" r="4434"/>
          <a:stretch>
            <a:fillRect/>
          </a:stretch>
        </p:blipFill>
        <p:spPr>
          <a:xfrm>
            <a:off x="4165991" y="936859"/>
            <a:ext cx="4910421" cy="5076683"/>
          </a:xfrm>
          <a:prstGeom prst="rect">
            <a:avLst/>
          </a:prstGeom>
        </p:spPr>
      </p:pic>
      <p:pic>
        <p:nvPicPr>
          <p:cNvPr id="8" name="図 7">
            <a:extLst>
              <a:ext uri="{FF2B5EF4-FFF2-40B4-BE49-F238E27FC236}">
                <a16:creationId xmlns:a16="http://schemas.microsoft.com/office/drawing/2014/main" id="{8C12D294-DD8E-4349-97F5-5A062D03824E}"/>
              </a:ext>
            </a:extLst>
          </p:cNvPr>
          <p:cNvPicPr>
            <a:picLocks noChangeAspect="1"/>
          </p:cNvPicPr>
          <p:nvPr/>
        </p:nvPicPr>
        <p:blipFill>
          <a:blip r:embed="rId5"/>
          <a:stretch>
            <a:fillRect/>
          </a:stretch>
        </p:blipFill>
        <p:spPr>
          <a:xfrm>
            <a:off x="3954812" y="599075"/>
            <a:ext cx="1234376" cy="2993503"/>
          </a:xfrm>
          <a:prstGeom prst="rect">
            <a:avLst/>
          </a:prstGeom>
        </p:spPr>
      </p:pic>
      <p:sp>
        <p:nvSpPr>
          <p:cNvPr id="10" name="テキスト ボックス 29">
            <a:extLst>
              <a:ext uri="{FF2B5EF4-FFF2-40B4-BE49-F238E27FC236}">
                <a16:creationId xmlns:a16="http://schemas.microsoft.com/office/drawing/2014/main" id="{0302E826-C20B-6F2E-B0EF-25B11384ABEB}"/>
              </a:ext>
            </a:extLst>
          </p:cNvPr>
          <p:cNvSpPr txBox="1"/>
          <p:nvPr/>
        </p:nvSpPr>
        <p:spPr>
          <a:xfrm>
            <a:off x="5940584" y="528277"/>
            <a:ext cx="2068442" cy="179536"/>
          </a:xfrm>
          <a:prstGeom prst="rect">
            <a:avLst/>
          </a:prstGeom>
          <a:solidFill>
            <a:schemeClr val="bg1"/>
          </a:solid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200" kern="100" dirty="0">
                <a:latin typeface="ＭＳ 明朝" panose="02020609040205080304" pitchFamily="17" charset="-128"/>
                <a:ea typeface="BIZ UDPゴシック" panose="020B0400000000000000" pitchFamily="50" charset="-128"/>
                <a:cs typeface="Times New Roman" panose="02020603050405020304" pitchFamily="18" charset="0"/>
              </a:rPr>
              <a:t>■　道路ネットワークの将来像</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105419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94E5-63BD-2BFD-FA6A-5CDEB37DC7F8}"/>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B829673-56BD-F281-3DDA-58CFC024A2F5}"/>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a:t>
            </a:r>
          </a:p>
        </p:txBody>
      </p:sp>
      <p:sp>
        <p:nvSpPr>
          <p:cNvPr id="7" name="Line 19">
            <a:extLst>
              <a:ext uri="{FF2B5EF4-FFF2-40B4-BE49-F238E27FC236}">
                <a16:creationId xmlns:a16="http://schemas.microsoft.com/office/drawing/2014/main" id="{3E43754B-5950-11E7-20EF-A219966A1941}"/>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95ED0637-1D0A-1C2E-2D27-0F500C3217FF}"/>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25</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17198F3D-2B94-EF6F-14ED-107C5816B643}"/>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AB8A3E38-8FE2-40EC-7D27-BB2A56DD464D}"/>
              </a:ext>
            </a:extLst>
          </p:cNvPr>
          <p:cNvSpPr txBox="1"/>
          <p:nvPr/>
        </p:nvSpPr>
        <p:spPr>
          <a:xfrm>
            <a:off x="0" y="499688"/>
            <a:ext cx="36449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計画の目標</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BB3D55D6-F6A4-1C21-3B3A-08AB1ACEB57B}"/>
              </a:ext>
            </a:extLst>
          </p:cNvPr>
          <p:cNvSpPr txBox="1"/>
          <p:nvPr/>
        </p:nvSpPr>
        <p:spPr>
          <a:xfrm>
            <a:off x="0" y="936859"/>
            <a:ext cx="8878957" cy="683713"/>
          </a:xfrm>
          <a:prstGeom prst="rect">
            <a:avLst/>
          </a:prstGeom>
          <a:noFill/>
        </p:spPr>
        <p:txBody>
          <a:bodyPr wrap="squar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公共交通を「都市基盤」として位置付け、制度・財政支援や利用者の意識・行動の変化を促す施策を展開し、交通政策の転換を図り、都市交通の将来像の実現を目指します。</a:t>
            </a:r>
          </a:p>
        </p:txBody>
      </p:sp>
      <p:pic>
        <p:nvPicPr>
          <p:cNvPr id="11" name="図 10">
            <a:extLst>
              <a:ext uri="{FF2B5EF4-FFF2-40B4-BE49-F238E27FC236}">
                <a16:creationId xmlns:a16="http://schemas.microsoft.com/office/drawing/2014/main" id="{AB0BE88A-13D3-9649-7FA8-22C30E2A1C61}"/>
              </a:ext>
            </a:extLst>
          </p:cNvPr>
          <p:cNvPicPr>
            <a:picLocks noChangeAspect="1"/>
          </p:cNvPicPr>
          <p:nvPr/>
        </p:nvPicPr>
        <p:blipFill>
          <a:blip r:embed="rId3">
            <a:extLst>
              <a:ext uri="{28A0092B-C50C-407E-A947-70E740481C1C}">
                <a14:useLocalDpi xmlns:a14="http://schemas.microsoft.com/office/drawing/2010/main" val="0"/>
              </a:ext>
            </a:extLst>
          </a:blip>
          <a:srcRect t="23093"/>
          <a:stretch>
            <a:fillRect/>
          </a:stretch>
        </p:blipFill>
        <p:spPr bwMode="auto">
          <a:xfrm>
            <a:off x="1655545" y="1708989"/>
            <a:ext cx="5832910" cy="5155184"/>
          </a:xfrm>
          <a:prstGeom prst="rect">
            <a:avLst/>
          </a:prstGeom>
          <a:noFill/>
          <a:ln>
            <a:noFill/>
          </a:ln>
        </p:spPr>
      </p:pic>
    </p:spTree>
    <p:extLst>
      <p:ext uri="{BB962C8B-B14F-4D97-AF65-F5344CB8AC3E}">
        <p14:creationId xmlns:p14="http://schemas.microsoft.com/office/powerpoint/2010/main" val="219059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3E78-798C-8942-2FD2-8C8995FC53D2}"/>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D7F4A1C-3F15-92EF-3FF7-56FD5006AEEF}"/>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a:t>
            </a:r>
          </a:p>
        </p:txBody>
      </p:sp>
      <p:sp>
        <p:nvSpPr>
          <p:cNvPr id="7" name="Line 19">
            <a:extLst>
              <a:ext uri="{FF2B5EF4-FFF2-40B4-BE49-F238E27FC236}">
                <a16:creationId xmlns:a16="http://schemas.microsoft.com/office/drawing/2014/main" id="{8100623D-15BF-8154-ED64-8E862EE5B7B4}"/>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7C668CFF-CCF4-C952-BF3A-D4ECEE39AC7F}"/>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26</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28D41959-3AF7-63FA-EE85-FE506D8C039C}"/>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ACBDA109-474F-AFD2-F44A-D86C04D083D3}"/>
              </a:ext>
            </a:extLst>
          </p:cNvPr>
          <p:cNvSpPr txBox="1"/>
          <p:nvPr/>
        </p:nvSpPr>
        <p:spPr>
          <a:xfrm>
            <a:off x="0" y="499688"/>
            <a:ext cx="36449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計画策定の方針</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455C9510-1491-59B1-FFFA-4DE5249D0194}"/>
              </a:ext>
            </a:extLst>
          </p:cNvPr>
          <p:cNvSpPr txBox="1"/>
          <p:nvPr/>
        </p:nvSpPr>
        <p:spPr>
          <a:xfrm>
            <a:off x="0" y="883851"/>
            <a:ext cx="8878957" cy="683713"/>
          </a:xfrm>
          <a:prstGeom prst="rect">
            <a:avLst/>
          </a:prstGeom>
          <a:noFill/>
        </p:spPr>
        <p:txBody>
          <a:bodyPr wrap="squar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自動車やバスの</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「流れ」</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を良くし、公共交通への</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「転換」</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を促し、交通を</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「分散」</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させる取組みを</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公共交通施策と道路施策の両輪</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で進めていきます。</a:t>
            </a:r>
          </a:p>
        </p:txBody>
      </p:sp>
      <p:graphicFrame>
        <p:nvGraphicFramePr>
          <p:cNvPr id="14" name="表 13">
            <a:extLst>
              <a:ext uri="{FF2B5EF4-FFF2-40B4-BE49-F238E27FC236}">
                <a16:creationId xmlns:a16="http://schemas.microsoft.com/office/drawing/2014/main" id="{C031FCAD-CC12-5B7E-6D5F-BFC97D452A4E}"/>
              </a:ext>
            </a:extLst>
          </p:cNvPr>
          <p:cNvGraphicFramePr>
            <a:graphicFrameLocks noGrp="1"/>
          </p:cNvGraphicFramePr>
          <p:nvPr>
            <p:extLst>
              <p:ext uri="{D42A27DB-BD31-4B8C-83A1-F6EECF244321}">
                <p14:modId xmlns:p14="http://schemas.microsoft.com/office/powerpoint/2010/main" val="3834355097"/>
              </p:ext>
            </p:extLst>
          </p:nvPr>
        </p:nvGraphicFramePr>
        <p:xfrm>
          <a:off x="361080" y="1951727"/>
          <a:ext cx="8256525" cy="2119680"/>
        </p:xfrm>
        <a:graphic>
          <a:graphicData uri="http://schemas.openxmlformats.org/drawingml/2006/table">
            <a:tbl>
              <a:tblPr firstRow="1" firstCol="1" bandRow="1"/>
              <a:tblGrid>
                <a:gridCol w="2042160">
                  <a:extLst>
                    <a:ext uri="{9D8B030D-6E8A-4147-A177-3AD203B41FA5}">
                      <a16:colId xmlns:a16="http://schemas.microsoft.com/office/drawing/2014/main" val="3405423837"/>
                    </a:ext>
                  </a:extLst>
                </a:gridCol>
                <a:gridCol w="6214365">
                  <a:extLst>
                    <a:ext uri="{9D8B030D-6E8A-4147-A177-3AD203B41FA5}">
                      <a16:colId xmlns:a16="http://schemas.microsoft.com/office/drawing/2014/main" val="603460622"/>
                    </a:ext>
                  </a:extLst>
                </a:gridCol>
              </a:tblGrid>
              <a:tr h="168459">
                <a:tc>
                  <a:txBody>
                    <a:bodyPr/>
                    <a:lstStyle/>
                    <a:p>
                      <a:pPr algn="ctr">
                        <a:lnSpc>
                          <a:spcPct val="100000"/>
                        </a:lnSpc>
                        <a:buNone/>
                      </a:pPr>
                      <a:r>
                        <a:rPr lang="ja-JP" altLang="en-US" sz="1200" b="1"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公共交通　</a:t>
                      </a:r>
                      <a:r>
                        <a:rPr lang="ja-JP" sz="1200" b="1"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強化方針</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C000"/>
                      </a:solidFill>
                      <a:prstDash val="solid"/>
                      <a:round/>
                      <a:headEnd type="none" w="med" len="med"/>
                      <a:tailEnd type="none" w="med" len="med"/>
                    </a:lnL>
                    <a:lnR>
                      <a:noFill/>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a:txBody>
                    <a:bodyPr/>
                    <a:lstStyle/>
                    <a:p>
                      <a:pPr algn="ctr">
                        <a:lnSpc>
                          <a:spcPct val="100000"/>
                        </a:lnSpc>
                        <a:buNone/>
                      </a:pPr>
                      <a:r>
                        <a:rPr lang="ja-JP" sz="1200" b="1"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概　要</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a:noFill/>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extLst>
                  <a:ext uri="{0D108BD9-81ED-4DB2-BD59-A6C34878D82A}">
                    <a16:rowId xmlns:a16="http://schemas.microsoft.com/office/drawing/2014/main" val="1494272629"/>
                  </a:ext>
                </a:extLst>
              </a:tr>
              <a:tr h="365760">
                <a:tc>
                  <a:txBody>
                    <a:bodyPr/>
                    <a:lstStyle/>
                    <a:p>
                      <a:pPr algn="ctr">
                        <a:lnSpc>
                          <a:spcPct val="100000"/>
                        </a:lnSpc>
                        <a:buNone/>
                      </a:pPr>
                      <a:r>
                        <a:rPr lang="ja-JP" sz="1200" b="1"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機能強化</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just">
                        <a:lnSpc>
                          <a:spcPct val="100000"/>
                        </a:lnSpc>
                        <a:buNone/>
                      </a:pPr>
                      <a:r>
                        <a:rPr lang="ja-JP" sz="1200"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定時性や速達性の向上、幹線公共交通の輸送力強化等により、住民が使いたくなる公共交通の提供</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1582930846"/>
                  </a:ext>
                </a:extLst>
              </a:tr>
              <a:tr h="365760">
                <a:tc>
                  <a:txBody>
                    <a:bodyPr/>
                    <a:lstStyle/>
                    <a:p>
                      <a:pPr algn="ctr">
                        <a:lnSpc>
                          <a:spcPct val="100000"/>
                        </a:lnSpc>
                        <a:buNone/>
                      </a:pPr>
                      <a:r>
                        <a:rPr lang="ja-JP" sz="1200" b="1" kern="100">
                          <a:effectLst/>
                          <a:latin typeface="ＭＳ 明朝" panose="02020609040205080304" pitchFamily="17" charset="-128"/>
                          <a:ea typeface="BIZ UDゴシック" panose="020B0400000000000000" pitchFamily="49" charset="-128"/>
                          <a:cs typeface="Times New Roman" panose="02020603050405020304" pitchFamily="18" charset="0"/>
                        </a:rPr>
                        <a:t>結節強化</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noFill/>
                  </a:tcPr>
                </a:tc>
                <a:tc>
                  <a:txBody>
                    <a:bodyPr/>
                    <a:lstStyle/>
                    <a:p>
                      <a:pPr algn="just">
                        <a:lnSpc>
                          <a:spcPct val="100000"/>
                        </a:lnSpc>
                        <a:buNone/>
                      </a:pPr>
                      <a:r>
                        <a:rPr lang="ja-JP" sz="1200"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乗り継ぎ利便性の向上により、車から公共交通へ転換促進</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noFill/>
                  </a:tcPr>
                </a:tc>
                <a:extLst>
                  <a:ext uri="{0D108BD9-81ED-4DB2-BD59-A6C34878D82A}">
                    <a16:rowId xmlns:a16="http://schemas.microsoft.com/office/drawing/2014/main" val="44744496"/>
                  </a:ext>
                </a:extLst>
              </a:tr>
              <a:tr h="365760">
                <a:tc>
                  <a:txBody>
                    <a:bodyPr/>
                    <a:lstStyle/>
                    <a:p>
                      <a:pPr algn="ctr">
                        <a:lnSpc>
                          <a:spcPct val="100000"/>
                        </a:lnSpc>
                        <a:buNone/>
                      </a:pPr>
                      <a:r>
                        <a:rPr lang="ja-JP" sz="1200" b="1"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連携強化</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just">
                        <a:lnSpc>
                          <a:spcPct val="100000"/>
                        </a:lnSpc>
                        <a:buNone/>
                      </a:pPr>
                      <a:r>
                        <a:rPr lang="ja-JP" sz="1200"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バス路線の再編や新技術等の活用により、誰もが使いやすい・移動しやすい交通ネットワークの構築</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1956489429"/>
                  </a:ext>
                </a:extLst>
              </a:tr>
              <a:tr h="365760">
                <a:tc>
                  <a:txBody>
                    <a:bodyPr/>
                    <a:lstStyle/>
                    <a:p>
                      <a:pPr algn="ctr">
                        <a:lnSpc>
                          <a:spcPct val="100000"/>
                        </a:lnSpc>
                        <a:buNone/>
                      </a:pPr>
                      <a:r>
                        <a:rPr lang="ja-JP" sz="1200" b="1" kern="100" dirty="0">
                          <a:effectLst/>
                          <a:latin typeface="ＭＳ 明朝" panose="02020609040205080304" pitchFamily="17" charset="-128"/>
                          <a:ea typeface="BIZ UDゴシック" panose="020B0400000000000000" pitchFamily="49" charset="-128"/>
                          <a:cs typeface="Times New Roman" panose="02020603050405020304" pitchFamily="18" charset="0"/>
                        </a:rPr>
                        <a:t>土地利用との連携</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noFill/>
                  </a:tcPr>
                </a:tc>
                <a:tc>
                  <a:txBody>
                    <a:bodyPr/>
                    <a:lstStyle/>
                    <a:p>
                      <a:pPr algn="just">
                        <a:lnSpc>
                          <a:spcPct val="100000"/>
                        </a:lnSpc>
                        <a:buNone/>
                      </a:pPr>
                      <a:r>
                        <a:rPr lang="ja-JP" sz="1200"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都市機能や居住の誘導と連携した公共交通の利用促進</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noFill/>
                  </a:tcPr>
                </a:tc>
                <a:extLst>
                  <a:ext uri="{0D108BD9-81ED-4DB2-BD59-A6C34878D82A}">
                    <a16:rowId xmlns:a16="http://schemas.microsoft.com/office/drawing/2014/main" val="2436429885"/>
                  </a:ext>
                </a:extLst>
              </a:tr>
              <a:tr h="365760">
                <a:tc>
                  <a:txBody>
                    <a:bodyPr/>
                    <a:lstStyle/>
                    <a:p>
                      <a:pPr algn="ctr">
                        <a:lnSpc>
                          <a:spcPct val="100000"/>
                        </a:lnSpc>
                        <a:buNone/>
                      </a:pPr>
                      <a:r>
                        <a:rPr lang="ja-JP" sz="1200" b="1"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持続可能な公共交通の確保</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just">
                        <a:lnSpc>
                          <a:spcPct val="100000"/>
                        </a:lnSpc>
                        <a:buNone/>
                      </a:pPr>
                      <a:r>
                        <a:rPr lang="ja-JP" sz="1200"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事業者の経営環境の改善や効率的なサービス提供と利便性向上を図る行政支援の検討</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767764458"/>
                  </a:ext>
                </a:extLst>
              </a:tr>
            </a:tbl>
          </a:graphicData>
        </a:graphic>
      </p:graphicFrame>
      <p:graphicFrame>
        <p:nvGraphicFramePr>
          <p:cNvPr id="15" name="表 14">
            <a:extLst>
              <a:ext uri="{FF2B5EF4-FFF2-40B4-BE49-F238E27FC236}">
                <a16:creationId xmlns:a16="http://schemas.microsoft.com/office/drawing/2014/main" id="{D4E43A84-08BE-92F9-72ED-06EC0C70AF00}"/>
              </a:ext>
            </a:extLst>
          </p:cNvPr>
          <p:cNvGraphicFramePr>
            <a:graphicFrameLocks noGrp="1"/>
          </p:cNvGraphicFramePr>
          <p:nvPr>
            <p:extLst>
              <p:ext uri="{D42A27DB-BD31-4B8C-83A1-F6EECF244321}">
                <p14:modId xmlns:p14="http://schemas.microsoft.com/office/powerpoint/2010/main" val="1707450596"/>
              </p:ext>
            </p:extLst>
          </p:nvPr>
        </p:nvGraphicFramePr>
        <p:xfrm>
          <a:off x="361080" y="4847471"/>
          <a:ext cx="8256525" cy="1283322"/>
        </p:xfrm>
        <a:graphic>
          <a:graphicData uri="http://schemas.openxmlformats.org/drawingml/2006/table">
            <a:tbl>
              <a:tblPr firstRow="1" firstCol="1" bandRow="1"/>
              <a:tblGrid>
                <a:gridCol w="2158160">
                  <a:extLst>
                    <a:ext uri="{9D8B030D-6E8A-4147-A177-3AD203B41FA5}">
                      <a16:colId xmlns:a16="http://schemas.microsoft.com/office/drawing/2014/main" val="216776300"/>
                    </a:ext>
                  </a:extLst>
                </a:gridCol>
                <a:gridCol w="6098365">
                  <a:extLst>
                    <a:ext uri="{9D8B030D-6E8A-4147-A177-3AD203B41FA5}">
                      <a16:colId xmlns:a16="http://schemas.microsoft.com/office/drawing/2014/main" val="1012224883"/>
                    </a:ext>
                  </a:extLst>
                </a:gridCol>
              </a:tblGrid>
              <a:tr h="233130">
                <a:tc>
                  <a:txBody>
                    <a:bodyPr/>
                    <a:lstStyle/>
                    <a:p>
                      <a:pPr algn="ctr">
                        <a:lnSpc>
                          <a:spcPts val="800"/>
                        </a:lnSpc>
                        <a:buNone/>
                      </a:pPr>
                      <a:r>
                        <a:rPr lang="ja-JP" altLang="en-US" sz="1200" b="1"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道路　</a:t>
                      </a:r>
                      <a:r>
                        <a:rPr lang="ja-JP" sz="1200" b="1"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強化方針</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C000"/>
                      </a:solidFill>
                      <a:prstDash val="solid"/>
                      <a:round/>
                      <a:headEnd type="none" w="med" len="med"/>
                      <a:tailEnd type="none" w="med" len="med"/>
                    </a:lnL>
                    <a:lnR>
                      <a:noFill/>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a:txBody>
                    <a:bodyPr/>
                    <a:lstStyle/>
                    <a:p>
                      <a:pPr algn="ctr">
                        <a:lnSpc>
                          <a:spcPts val="800"/>
                        </a:lnSpc>
                        <a:buNone/>
                      </a:pPr>
                      <a:r>
                        <a:rPr lang="ja-JP" sz="1200" b="1"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概　要</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a:noFill/>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extLst>
                  <a:ext uri="{0D108BD9-81ED-4DB2-BD59-A6C34878D82A}">
                    <a16:rowId xmlns:a16="http://schemas.microsoft.com/office/drawing/2014/main" val="1198381444"/>
                  </a:ext>
                </a:extLst>
              </a:tr>
              <a:tr h="350064">
                <a:tc>
                  <a:txBody>
                    <a:bodyPr/>
                    <a:lstStyle/>
                    <a:p>
                      <a:pPr algn="ctr">
                        <a:lnSpc>
                          <a:spcPts val="800"/>
                        </a:lnSpc>
                        <a:buNone/>
                      </a:pPr>
                      <a:r>
                        <a:rPr lang="ja-JP" sz="1200" b="1"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交通の円滑化</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just">
                        <a:lnSpc>
                          <a:spcPts val="1100"/>
                        </a:lnSpc>
                        <a:buNone/>
                      </a:pPr>
                      <a:r>
                        <a:rPr lang="ja-JP" sz="1200"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都市内道路の強化と時差出勤による交通分散等によるピーク時の混雑緩和</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532348329"/>
                  </a:ext>
                </a:extLst>
              </a:tr>
              <a:tr h="350064">
                <a:tc>
                  <a:txBody>
                    <a:bodyPr/>
                    <a:lstStyle/>
                    <a:p>
                      <a:pPr algn="ctr">
                        <a:lnSpc>
                          <a:spcPts val="800"/>
                        </a:lnSpc>
                        <a:buNone/>
                      </a:pPr>
                      <a:r>
                        <a:rPr lang="ja-JP" sz="1200" b="1"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拠点間の連携強化</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noFill/>
                  </a:tcPr>
                </a:tc>
                <a:tc>
                  <a:txBody>
                    <a:bodyPr/>
                    <a:lstStyle/>
                    <a:p>
                      <a:pPr algn="just">
                        <a:lnSpc>
                          <a:spcPts val="1100"/>
                        </a:lnSpc>
                        <a:buNone/>
                      </a:pPr>
                      <a:r>
                        <a:rPr lang="ja-JP" sz="1200"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環状・放射道路の強化による拠点間の迅速なアクセス確保</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noFill/>
                  </a:tcPr>
                </a:tc>
                <a:extLst>
                  <a:ext uri="{0D108BD9-81ED-4DB2-BD59-A6C34878D82A}">
                    <a16:rowId xmlns:a16="http://schemas.microsoft.com/office/drawing/2014/main" val="2773552700"/>
                  </a:ext>
                </a:extLst>
              </a:tr>
              <a:tr h="350064">
                <a:tc>
                  <a:txBody>
                    <a:bodyPr/>
                    <a:lstStyle/>
                    <a:p>
                      <a:pPr algn="ctr">
                        <a:lnSpc>
                          <a:spcPts val="800"/>
                        </a:lnSpc>
                        <a:buNone/>
                      </a:pPr>
                      <a:r>
                        <a:rPr lang="ja-JP" sz="1200" b="1"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都市間の連絡強化</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just">
                        <a:lnSpc>
                          <a:spcPts val="1100"/>
                        </a:lnSpc>
                        <a:buNone/>
                      </a:pPr>
                      <a:r>
                        <a:rPr lang="ja-JP" sz="1200" kern="100" dirty="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周辺都市との交流を迅速・確実に支え、物流効率化と災害時の代替ルート確保</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36000" marB="0"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219300044"/>
                  </a:ext>
                </a:extLst>
              </a:tr>
            </a:tbl>
          </a:graphicData>
        </a:graphic>
      </p:graphicFrame>
    </p:spTree>
    <p:extLst>
      <p:ext uri="{BB962C8B-B14F-4D97-AF65-F5344CB8AC3E}">
        <p14:creationId xmlns:p14="http://schemas.microsoft.com/office/powerpoint/2010/main" val="210140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90A2C-E77E-885A-6ADB-7E15DA5CCDB1}"/>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DCF9100-2E03-695D-D3B4-37B74C73D3F5}"/>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将来交通計画（公共交通）</a:t>
            </a:r>
          </a:p>
        </p:txBody>
      </p:sp>
      <p:sp>
        <p:nvSpPr>
          <p:cNvPr id="7" name="Line 19">
            <a:extLst>
              <a:ext uri="{FF2B5EF4-FFF2-40B4-BE49-F238E27FC236}">
                <a16:creationId xmlns:a16="http://schemas.microsoft.com/office/drawing/2014/main" id="{AEDD23AD-1986-9E07-BA65-051B61625CE4}"/>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A8D035EF-D1B1-7523-9FC5-6A04DC9329B5}"/>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27</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6423D0A6-748E-59BC-CAD8-3DAC1BF5B2DC}"/>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5A377758-73C1-F399-91B5-3208E7B14825}"/>
              </a:ext>
            </a:extLst>
          </p:cNvPr>
          <p:cNvSpPr txBox="1"/>
          <p:nvPr/>
        </p:nvSpPr>
        <p:spPr>
          <a:xfrm>
            <a:off x="0" y="499688"/>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機能強化</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9F858A87-E213-6240-797A-9160B5D66B1E}"/>
              </a:ext>
            </a:extLst>
          </p:cNvPr>
          <p:cNvSpPr txBox="1"/>
          <p:nvPr/>
        </p:nvSpPr>
        <p:spPr>
          <a:xfrm>
            <a:off x="0" y="936589"/>
            <a:ext cx="3403496"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バス専用レーンや優先レーンの整備</a:t>
            </a:r>
          </a:p>
        </p:txBody>
      </p:sp>
      <p:pic>
        <p:nvPicPr>
          <p:cNvPr id="5" name="図 4">
            <a:extLst>
              <a:ext uri="{FF2B5EF4-FFF2-40B4-BE49-F238E27FC236}">
                <a16:creationId xmlns:a16="http://schemas.microsoft.com/office/drawing/2014/main" id="{BA85D588-81D1-3CE6-0C4F-266F4A78850D}"/>
              </a:ext>
            </a:extLst>
          </p:cNvPr>
          <p:cNvPicPr>
            <a:picLocks noChangeAspect="1"/>
          </p:cNvPicPr>
          <p:nvPr/>
        </p:nvPicPr>
        <p:blipFill>
          <a:blip r:embed="rId3"/>
          <a:stretch>
            <a:fillRect/>
          </a:stretch>
        </p:blipFill>
        <p:spPr>
          <a:xfrm>
            <a:off x="148590" y="1297137"/>
            <a:ext cx="5316220" cy="2108200"/>
          </a:xfrm>
          <a:prstGeom prst="rect">
            <a:avLst/>
          </a:prstGeom>
        </p:spPr>
      </p:pic>
      <p:grpSp>
        <p:nvGrpSpPr>
          <p:cNvPr id="8" name="グループ化 7">
            <a:extLst>
              <a:ext uri="{FF2B5EF4-FFF2-40B4-BE49-F238E27FC236}">
                <a16:creationId xmlns:a16="http://schemas.microsoft.com/office/drawing/2014/main" id="{F16DB6C6-6D02-2348-1A21-0EED1FFE124D}"/>
              </a:ext>
            </a:extLst>
          </p:cNvPr>
          <p:cNvGrpSpPr/>
          <p:nvPr/>
        </p:nvGrpSpPr>
        <p:grpSpPr>
          <a:xfrm>
            <a:off x="384175" y="2312502"/>
            <a:ext cx="1901825" cy="1003935"/>
            <a:chOff x="0" y="-170352"/>
            <a:chExt cx="1901951" cy="1004108"/>
          </a:xfrm>
        </p:grpSpPr>
        <p:pic>
          <p:nvPicPr>
            <p:cNvPr id="10" name="図 9">
              <a:extLst>
                <a:ext uri="{FF2B5EF4-FFF2-40B4-BE49-F238E27FC236}">
                  <a16:creationId xmlns:a16="http://schemas.microsoft.com/office/drawing/2014/main" id="{A74AC0DC-B06F-A432-3707-7DE5DDE1A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2" y="-170352"/>
              <a:ext cx="1894639" cy="1004108"/>
            </a:xfrm>
            <a:prstGeom prst="rect">
              <a:avLst/>
            </a:prstGeom>
            <a:noFill/>
            <a:ln>
              <a:noFill/>
            </a:ln>
            <a:effectLst>
              <a:softEdge rad="38100"/>
            </a:effectLst>
          </p:spPr>
        </p:pic>
        <p:sp>
          <p:nvSpPr>
            <p:cNvPr id="11" name="テキスト ボックス 29">
              <a:extLst>
                <a:ext uri="{FF2B5EF4-FFF2-40B4-BE49-F238E27FC236}">
                  <a16:creationId xmlns:a16="http://schemas.microsoft.com/office/drawing/2014/main" id="{FD090633-8EBD-A21E-54F0-49BC0DDC0C5D}"/>
                </a:ext>
              </a:extLst>
            </p:cNvPr>
            <p:cNvSpPr txBox="1"/>
            <p:nvPr/>
          </p:nvSpPr>
          <p:spPr>
            <a:xfrm>
              <a:off x="0" y="512064"/>
              <a:ext cx="777240" cy="259080"/>
            </a:xfrm>
            <a:prstGeom prst="rect">
              <a:avLst/>
            </a:prstGeom>
            <a:noFill/>
            <a:ln w="6350">
              <a:noFill/>
            </a:ln>
          </p:spPr>
          <p:txBody>
            <a:bodyPr rot="0" spcFirstLastPara="0" vert="horz" wrap="square" lIns="36000" tIns="0" rIns="0" bIns="0" numCol="1" spcCol="0" rtlCol="0" fromWordArt="0" anchor="ctr" anchorCtr="0" forceAA="0" compatLnSpc="1">
              <a:prstTxWarp prst="textNoShape">
                <a:avLst/>
              </a:prstTxWarp>
              <a:noAutofit/>
            </a:bodyPr>
            <a:lstStyle/>
            <a:p>
              <a:pPr marL="152400" indent="-152400" algn="just">
                <a:lnSpc>
                  <a:spcPts val="800"/>
                </a:lnSpc>
                <a:buNone/>
              </a:pPr>
              <a:r>
                <a:rPr lang="ja-JP" sz="800" b="1" kern="100">
                  <a:solidFill>
                    <a:srgbClr val="FFFFFF"/>
                  </a:solidFill>
                  <a:effectLst/>
                  <a:latin typeface="ＭＳ 明朝" panose="02020609040205080304" pitchFamily="17" charset="-128"/>
                  <a:ea typeface="BIZ UDPゴシック" panose="020B0400000000000000" pitchFamily="50" charset="-128"/>
                  <a:cs typeface="Times New Roman" panose="02020603050405020304" pitchFamily="18" charset="0"/>
                </a:rPr>
                <a:t>バス専用レーン</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p>
              <a:pPr marL="152400" indent="-152400" algn="just">
                <a:lnSpc>
                  <a:spcPts val="800"/>
                </a:lnSpc>
              </a:pPr>
              <a:r>
                <a:rPr lang="en-US" sz="800" b="1" kern="100">
                  <a:solidFill>
                    <a:srgbClr val="FFFFFF"/>
                  </a:solidFill>
                  <a:effectLst/>
                  <a:latin typeface="BIZ UDPゴシック" panose="020B0400000000000000" pitchFamily="50" charset="-128"/>
                  <a:ea typeface="ＭＳ 明朝" panose="02020609040205080304" pitchFamily="17" charset="-128"/>
                  <a:cs typeface="Times New Roman" panose="02020603050405020304" pitchFamily="18" charset="0"/>
                </a:rPr>
                <a:t>(</a:t>
              </a:r>
              <a:r>
                <a:rPr lang="ja-JP" sz="800" b="1" kern="100">
                  <a:solidFill>
                    <a:srgbClr val="FFFFFF"/>
                  </a:solidFill>
                  <a:effectLst/>
                  <a:latin typeface="ＭＳ 明朝" panose="02020609040205080304" pitchFamily="17" charset="-128"/>
                  <a:ea typeface="BIZ UDPゴシック" panose="020B0400000000000000" pitchFamily="50" charset="-128"/>
                  <a:cs typeface="Times New Roman" panose="02020603050405020304" pitchFamily="18" charset="0"/>
                </a:rPr>
                <a:t>国道３号）</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pic>
        <p:nvPicPr>
          <p:cNvPr id="13" name="図 12">
            <a:extLst>
              <a:ext uri="{FF2B5EF4-FFF2-40B4-BE49-F238E27FC236}">
                <a16:creationId xmlns:a16="http://schemas.microsoft.com/office/drawing/2014/main" id="{7EF321DC-390F-D986-70E2-0AA4AEB20DED}"/>
              </a:ext>
            </a:extLst>
          </p:cNvPr>
          <p:cNvPicPr>
            <a:picLocks noChangeAspect="1"/>
          </p:cNvPicPr>
          <p:nvPr/>
        </p:nvPicPr>
        <p:blipFill>
          <a:blip r:embed="rId5"/>
          <a:stretch>
            <a:fillRect/>
          </a:stretch>
        </p:blipFill>
        <p:spPr>
          <a:xfrm>
            <a:off x="223835" y="4202786"/>
            <a:ext cx="7965729" cy="2477414"/>
          </a:xfrm>
          <a:prstGeom prst="rect">
            <a:avLst/>
          </a:prstGeom>
        </p:spPr>
      </p:pic>
      <p:pic>
        <p:nvPicPr>
          <p:cNvPr id="16" name="図 15">
            <a:extLst>
              <a:ext uri="{FF2B5EF4-FFF2-40B4-BE49-F238E27FC236}">
                <a16:creationId xmlns:a16="http://schemas.microsoft.com/office/drawing/2014/main" id="{A2B47A68-E1E6-432C-42FC-33699C592C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20104" y="1318149"/>
            <a:ext cx="2752551" cy="1638337"/>
          </a:xfrm>
          <a:prstGeom prst="rect">
            <a:avLst/>
          </a:prstGeom>
          <a:noFill/>
          <a:ln>
            <a:noFill/>
          </a:ln>
          <a:effectLst>
            <a:softEdge rad="25400"/>
          </a:effectLst>
        </p:spPr>
      </p:pic>
      <p:sp>
        <p:nvSpPr>
          <p:cNvPr id="17" name="テキスト ボックス 16">
            <a:extLst>
              <a:ext uri="{FF2B5EF4-FFF2-40B4-BE49-F238E27FC236}">
                <a16:creationId xmlns:a16="http://schemas.microsoft.com/office/drawing/2014/main" id="{5D934667-F363-130E-7F1B-86882FB9F22C}"/>
              </a:ext>
            </a:extLst>
          </p:cNvPr>
          <p:cNvSpPr txBox="1"/>
          <p:nvPr/>
        </p:nvSpPr>
        <p:spPr>
          <a:xfrm>
            <a:off x="5594629" y="936589"/>
            <a:ext cx="3403496"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増便・増結（市電３両編成の導入）</a:t>
            </a:r>
          </a:p>
        </p:txBody>
      </p:sp>
      <p:sp>
        <p:nvSpPr>
          <p:cNvPr id="18" name="テキスト ボックス 17">
            <a:extLst>
              <a:ext uri="{FF2B5EF4-FFF2-40B4-BE49-F238E27FC236}">
                <a16:creationId xmlns:a16="http://schemas.microsoft.com/office/drawing/2014/main" id="{2A70A1A9-1C36-F2A2-A3F9-9148EA011665}"/>
              </a:ext>
            </a:extLst>
          </p:cNvPr>
          <p:cNvSpPr txBox="1"/>
          <p:nvPr/>
        </p:nvSpPr>
        <p:spPr>
          <a:xfrm>
            <a:off x="148590" y="3753338"/>
            <a:ext cx="4121641"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輸送力強化（豊肥本線の行違い化、複線化）</a:t>
            </a:r>
          </a:p>
        </p:txBody>
      </p:sp>
    </p:spTree>
    <p:extLst>
      <p:ext uri="{BB962C8B-B14F-4D97-AF65-F5344CB8AC3E}">
        <p14:creationId xmlns:p14="http://schemas.microsoft.com/office/powerpoint/2010/main" val="1422020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7FBE1-68F1-DCBB-E36E-23919B7070EB}"/>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5572B43-5990-D92B-EBC5-C0E367D153B1}"/>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将来交通計画（公共交通）</a:t>
            </a:r>
          </a:p>
        </p:txBody>
      </p:sp>
      <p:sp>
        <p:nvSpPr>
          <p:cNvPr id="7" name="Line 19">
            <a:extLst>
              <a:ext uri="{FF2B5EF4-FFF2-40B4-BE49-F238E27FC236}">
                <a16:creationId xmlns:a16="http://schemas.microsoft.com/office/drawing/2014/main" id="{67F40EB1-EF6F-13D4-535C-07EB3762C1E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CCB33651-712F-4629-278D-809396303978}"/>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28</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6D01CBE4-C0E3-A7C3-6B11-A4AFAD25B9F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E7F23378-1F36-D9E7-667F-DA546E41BE44}"/>
              </a:ext>
            </a:extLst>
          </p:cNvPr>
          <p:cNvSpPr txBox="1"/>
          <p:nvPr/>
        </p:nvSpPr>
        <p:spPr>
          <a:xfrm>
            <a:off x="0" y="499688"/>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結節強化</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C9EE4940-37FC-F97D-3D10-8797F8E9B350}"/>
              </a:ext>
            </a:extLst>
          </p:cNvPr>
          <p:cNvSpPr txBox="1"/>
          <p:nvPr/>
        </p:nvSpPr>
        <p:spPr>
          <a:xfrm>
            <a:off x="409869" y="936589"/>
            <a:ext cx="5019323"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既存交通モードの結節（電鉄と市電の相互乗入・結節）</a:t>
            </a:r>
          </a:p>
        </p:txBody>
      </p:sp>
      <p:sp>
        <p:nvSpPr>
          <p:cNvPr id="17" name="テキスト ボックス 16">
            <a:extLst>
              <a:ext uri="{FF2B5EF4-FFF2-40B4-BE49-F238E27FC236}">
                <a16:creationId xmlns:a16="http://schemas.microsoft.com/office/drawing/2014/main" id="{72344A11-C147-20E9-7FDB-C773429CC86E}"/>
              </a:ext>
            </a:extLst>
          </p:cNvPr>
          <p:cNvSpPr txBox="1"/>
          <p:nvPr/>
        </p:nvSpPr>
        <p:spPr>
          <a:xfrm>
            <a:off x="5768196" y="934719"/>
            <a:ext cx="2326278"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サイクルアンドライド</a:t>
            </a:r>
          </a:p>
        </p:txBody>
      </p:sp>
      <p:pic>
        <p:nvPicPr>
          <p:cNvPr id="4" name="図 3">
            <a:extLst>
              <a:ext uri="{FF2B5EF4-FFF2-40B4-BE49-F238E27FC236}">
                <a16:creationId xmlns:a16="http://schemas.microsoft.com/office/drawing/2014/main" id="{34759FF9-36B6-3AF5-84B3-7A4F327ABA1E}"/>
              </a:ext>
            </a:extLst>
          </p:cNvPr>
          <p:cNvPicPr>
            <a:picLocks noChangeAspect="1"/>
          </p:cNvPicPr>
          <p:nvPr/>
        </p:nvPicPr>
        <p:blipFill>
          <a:blip r:embed="rId3"/>
          <a:stretch>
            <a:fillRect/>
          </a:stretch>
        </p:blipFill>
        <p:spPr>
          <a:xfrm>
            <a:off x="515281" y="1373760"/>
            <a:ext cx="3599815" cy="1858645"/>
          </a:xfrm>
          <a:prstGeom prst="rect">
            <a:avLst/>
          </a:prstGeom>
        </p:spPr>
      </p:pic>
      <p:grpSp>
        <p:nvGrpSpPr>
          <p:cNvPr id="14" name="グループ化 13">
            <a:extLst>
              <a:ext uri="{FF2B5EF4-FFF2-40B4-BE49-F238E27FC236}">
                <a16:creationId xmlns:a16="http://schemas.microsoft.com/office/drawing/2014/main" id="{EB9DF837-300B-9979-40A0-4AEBDF0B2466}"/>
              </a:ext>
            </a:extLst>
          </p:cNvPr>
          <p:cNvGrpSpPr/>
          <p:nvPr/>
        </p:nvGrpSpPr>
        <p:grpSpPr>
          <a:xfrm>
            <a:off x="5802756" y="1362193"/>
            <a:ext cx="2599609" cy="2076469"/>
            <a:chOff x="0" y="261257"/>
            <a:chExt cx="1891203" cy="1511011"/>
          </a:xfrm>
        </p:grpSpPr>
        <p:pic>
          <p:nvPicPr>
            <p:cNvPr id="19" name="図 18" descr="建物, 屋外, 道路, 電車 が含まれている画像&#10;&#10;AI 生成コンテンツは誤りを含む可能性があります。">
              <a:extLst>
                <a:ext uri="{FF2B5EF4-FFF2-40B4-BE49-F238E27FC236}">
                  <a16:creationId xmlns:a16="http://schemas.microsoft.com/office/drawing/2014/main" id="{9E723F63-5343-6CFF-00E4-1550EB4A0E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58" r="6118" b="12921"/>
            <a:stretch>
              <a:fillRect/>
            </a:stretch>
          </p:blipFill>
          <p:spPr bwMode="auto">
            <a:xfrm>
              <a:off x="0" y="261257"/>
              <a:ext cx="1806575" cy="1311910"/>
            </a:xfrm>
            <a:prstGeom prst="rect">
              <a:avLst/>
            </a:prstGeom>
            <a:ln>
              <a:noFill/>
            </a:ln>
            <a:effectLst/>
            <a:extLst>
              <a:ext uri="{53640926-AAD7-44D8-BBD7-CCE9431645EC}">
                <a14:shadowObscured xmlns:a14="http://schemas.microsoft.com/office/drawing/2010/main"/>
              </a:ext>
            </a:extLst>
          </p:spPr>
        </p:pic>
        <p:sp>
          <p:nvSpPr>
            <p:cNvPr id="20" name="テキスト ボックス 29">
              <a:extLst>
                <a:ext uri="{FF2B5EF4-FFF2-40B4-BE49-F238E27FC236}">
                  <a16:creationId xmlns:a16="http://schemas.microsoft.com/office/drawing/2014/main" id="{DAC5F660-5357-2E38-AD70-015CB89D2E3C}"/>
                </a:ext>
              </a:extLst>
            </p:cNvPr>
            <p:cNvSpPr txBox="1"/>
            <p:nvPr/>
          </p:nvSpPr>
          <p:spPr>
            <a:xfrm>
              <a:off x="665018" y="1591293"/>
              <a:ext cx="1226185" cy="180975"/>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r">
                <a:lnSpc>
                  <a:spcPts val="1000"/>
                </a:lnSpc>
              </a:pPr>
              <a:r>
                <a:rPr lang="ja-JP" sz="800" kern="10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（出典：熊本市資料）</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sp>
        <p:nvSpPr>
          <p:cNvPr id="22" name="テキスト ボックス 21">
            <a:extLst>
              <a:ext uri="{FF2B5EF4-FFF2-40B4-BE49-F238E27FC236}">
                <a16:creationId xmlns:a16="http://schemas.microsoft.com/office/drawing/2014/main" id="{6165AB92-4F03-6245-19F2-4C2CCA1BDB4E}"/>
              </a:ext>
            </a:extLst>
          </p:cNvPr>
          <p:cNvSpPr txBox="1"/>
          <p:nvPr/>
        </p:nvSpPr>
        <p:spPr>
          <a:xfrm>
            <a:off x="38396" y="3303746"/>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連携強化</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pic>
        <p:nvPicPr>
          <p:cNvPr id="24" name="図 23">
            <a:extLst>
              <a:ext uri="{FF2B5EF4-FFF2-40B4-BE49-F238E27FC236}">
                <a16:creationId xmlns:a16="http://schemas.microsoft.com/office/drawing/2014/main" id="{EB30D945-CA3A-0C6C-9978-74A2F6DB5723}"/>
              </a:ext>
            </a:extLst>
          </p:cNvPr>
          <p:cNvPicPr>
            <a:picLocks noChangeAspect="1"/>
          </p:cNvPicPr>
          <p:nvPr/>
        </p:nvPicPr>
        <p:blipFill>
          <a:blip r:embed="rId5"/>
          <a:stretch>
            <a:fillRect/>
          </a:stretch>
        </p:blipFill>
        <p:spPr bwMode="auto">
          <a:xfrm>
            <a:off x="521344" y="4106320"/>
            <a:ext cx="4524109" cy="2264691"/>
          </a:xfrm>
          <a:prstGeom prst="rect">
            <a:avLst/>
          </a:prstGeom>
          <a:noFill/>
          <a:ln>
            <a:noFill/>
          </a:ln>
        </p:spPr>
      </p:pic>
      <p:sp>
        <p:nvSpPr>
          <p:cNvPr id="33" name="テキスト ボックス 29">
            <a:extLst>
              <a:ext uri="{FF2B5EF4-FFF2-40B4-BE49-F238E27FC236}">
                <a16:creationId xmlns:a16="http://schemas.microsoft.com/office/drawing/2014/main" id="{B8E0457F-8E45-5534-FCE8-88338C22163F}"/>
              </a:ext>
            </a:extLst>
          </p:cNvPr>
          <p:cNvSpPr txBox="1"/>
          <p:nvPr/>
        </p:nvSpPr>
        <p:spPr>
          <a:xfrm>
            <a:off x="7301324" y="5342030"/>
            <a:ext cx="1271813" cy="181120"/>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r">
              <a:lnSpc>
                <a:spcPts val="1000"/>
              </a:lnSpc>
            </a:pPr>
            <a:r>
              <a:rPr lang="en-US" sz="800" kern="100" dirty="0">
                <a:solidFill>
                  <a:srgbClr val="000000"/>
                </a:solidFill>
                <a:effectLst/>
                <a:latin typeface="BIZ UDPゴシック" panose="020B0400000000000000" pitchFamily="50" charset="-128"/>
                <a:ea typeface="ＭＳ 明朝" panose="02020609040205080304" pitchFamily="17" charset="-128"/>
                <a:cs typeface="Times New Roman" panose="02020603050405020304" pitchFamily="18" charset="0"/>
              </a:rPr>
              <a:t>(</a:t>
            </a:r>
            <a:r>
              <a:rPr lang="ja-JP" sz="800" kern="10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出典：合志市資料）</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35" name="図 34">
            <a:extLst>
              <a:ext uri="{FF2B5EF4-FFF2-40B4-BE49-F238E27FC236}">
                <a16:creationId xmlns:a16="http://schemas.microsoft.com/office/drawing/2014/main" id="{339B0A93-A41E-590A-2E3D-279ED33B1887}"/>
              </a:ext>
            </a:extLst>
          </p:cNvPr>
          <p:cNvPicPr>
            <a:picLocks noChangeAspect="1"/>
          </p:cNvPicPr>
          <p:nvPr/>
        </p:nvPicPr>
        <p:blipFill rotWithShape="1">
          <a:blip r:embed="rId6"/>
          <a:srcRect l="20071" t="10405" r="7051" b="29820"/>
          <a:stretch>
            <a:fillRect/>
          </a:stretch>
        </p:blipFill>
        <p:spPr bwMode="auto">
          <a:xfrm>
            <a:off x="5820466" y="4160466"/>
            <a:ext cx="2091882" cy="1213295"/>
          </a:xfrm>
          <a:prstGeom prst="rect">
            <a:avLst/>
          </a:prstGeom>
          <a:noFill/>
          <a:ln>
            <a:noFill/>
          </a:ln>
          <a:effectLst>
            <a:softEdge rad="38100"/>
          </a:effectLst>
          <a:extLst>
            <a:ext uri="{53640926-AAD7-44D8-BBD7-CCE9431645EC}">
              <a14:shadowObscured xmlns:a14="http://schemas.microsoft.com/office/drawing/2010/main"/>
            </a:ext>
          </a:extLst>
        </p:spPr>
      </p:pic>
      <p:sp>
        <p:nvSpPr>
          <p:cNvPr id="34" name="テキスト ボックス 29">
            <a:extLst>
              <a:ext uri="{FF2B5EF4-FFF2-40B4-BE49-F238E27FC236}">
                <a16:creationId xmlns:a16="http://schemas.microsoft.com/office/drawing/2014/main" id="{D63CC492-68A9-AE79-2C43-80421A287FB8}"/>
              </a:ext>
            </a:extLst>
          </p:cNvPr>
          <p:cNvSpPr txBox="1"/>
          <p:nvPr/>
        </p:nvSpPr>
        <p:spPr>
          <a:xfrm>
            <a:off x="5795583" y="4032658"/>
            <a:ext cx="1663005" cy="181091"/>
          </a:xfrm>
          <a:prstGeom prst="rect">
            <a:avLst/>
          </a:prstGeom>
          <a:noFill/>
          <a:ln w="6350">
            <a:noFill/>
          </a:ln>
        </p:spPr>
        <p:txBody>
          <a:bodyPr rot="0" spcFirstLastPara="0" vert="horz" wrap="square" lIns="36000" tIns="0" rIns="0" bIns="0" numCol="1" spcCol="0" rtlCol="0" fromWordArt="0" anchor="ctr" anchorCtr="0" forceAA="0" compatLnSpc="1">
            <a:prstTxWarp prst="textNoShape">
              <a:avLst/>
            </a:prstTxWarp>
            <a:noAutofit/>
          </a:bodyPr>
          <a:lstStyle/>
          <a:p>
            <a:pPr marL="152400" indent="-152400" algn="just">
              <a:lnSpc>
                <a:spcPts val="800"/>
              </a:lnSpc>
            </a:pPr>
            <a:r>
              <a:rPr lang="ja-JP" sz="1000" b="1" kern="100" dirty="0">
                <a:effectLst/>
                <a:latin typeface="ＭＳ 明朝" panose="02020609040205080304" pitchFamily="17" charset="-128"/>
                <a:ea typeface="BIZ UDPゴシック" panose="020B0400000000000000" pitchFamily="50" charset="-128"/>
                <a:cs typeface="Times New Roman" panose="02020603050405020304" pitchFamily="18" charset="0"/>
              </a:rPr>
              <a:t>コミュニティバス</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9" name="テキスト ボックス 29">
            <a:extLst>
              <a:ext uri="{FF2B5EF4-FFF2-40B4-BE49-F238E27FC236}">
                <a16:creationId xmlns:a16="http://schemas.microsoft.com/office/drawing/2014/main" id="{96DB7D36-E574-15F0-E08D-D6E66703382E}"/>
              </a:ext>
            </a:extLst>
          </p:cNvPr>
          <p:cNvSpPr txBox="1"/>
          <p:nvPr/>
        </p:nvSpPr>
        <p:spPr>
          <a:xfrm>
            <a:off x="7424824" y="6621753"/>
            <a:ext cx="1271813" cy="181149"/>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r">
              <a:lnSpc>
                <a:spcPts val="1000"/>
              </a:lnSpc>
            </a:pPr>
            <a:r>
              <a:rPr lang="en-US" sz="800" kern="100" dirty="0">
                <a:solidFill>
                  <a:srgbClr val="000000"/>
                </a:solidFill>
                <a:effectLst/>
                <a:latin typeface="BIZ UDPゴシック" panose="020B0400000000000000" pitchFamily="50" charset="-128"/>
                <a:ea typeface="ＭＳ 明朝" panose="02020609040205080304" pitchFamily="17" charset="-128"/>
                <a:cs typeface="Times New Roman" panose="02020603050405020304" pitchFamily="18" charset="0"/>
              </a:rPr>
              <a:t>(</a:t>
            </a:r>
            <a:r>
              <a:rPr lang="ja-JP" sz="800" kern="10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出典：熊本市資料）</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8" name="テキスト ボックス 29">
            <a:extLst>
              <a:ext uri="{FF2B5EF4-FFF2-40B4-BE49-F238E27FC236}">
                <a16:creationId xmlns:a16="http://schemas.microsoft.com/office/drawing/2014/main" id="{3329181B-1216-1717-86B9-3F0D6BA175EB}"/>
              </a:ext>
            </a:extLst>
          </p:cNvPr>
          <p:cNvSpPr txBox="1"/>
          <p:nvPr/>
        </p:nvSpPr>
        <p:spPr>
          <a:xfrm>
            <a:off x="5795583" y="5427997"/>
            <a:ext cx="1663006" cy="181120"/>
          </a:xfrm>
          <a:prstGeom prst="rect">
            <a:avLst/>
          </a:prstGeom>
          <a:noFill/>
          <a:ln w="6350">
            <a:noFill/>
          </a:ln>
        </p:spPr>
        <p:txBody>
          <a:bodyPr rot="0" spcFirstLastPara="0" vert="horz" wrap="square" lIns="36000" tIns="0" rIns="0" bIns="0" numCol="1" spcCol="0" rtlCol="0" fromWordArt="0" anchor="ctr" anchorCtr="0" forceAA="0" compatLnSpc="1">
            <a:prstTxWarp prst="textNoShape">
              <a:avLst/>
            </a:prstTxWarp>
            <a:noAutofit/>
          </a:bodyPr>
          <a:lstStyle/>
          <a:p>
            <a:pPr marL="152400" indent="-152400" algn="just">
              <a:lnSpc>
                <a:spcPts val="800"/>
              </a:lnSpc>
            </a:pPr>
            <a:r>
              <a:rPr lang="ja-JP" sz="1000" b="1" kern="100" dirty="0">
                <a:effectLst/>
                <a:latin typeface="ＭＳ 明朝" panose="02020609040205080304" pitchFamily="17" charset="-128"/>
                <a:ea typeface="BIZ UDPゴシック" panose="020B0400000000000000" pitchFamily="50" charset="-128"/>
                <a:cs typeface="Times New Roman" panose="02020603050405020304" pitchFamily="18" charset="0"/>
              </a:rPr>
              <a:t>デマンド型乗合タクシー</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31" name="図 30" descr="道路のバン&#10;&#10;AI 生成コンテンツは誤りを含む可能性があります。">
            <a:extLst>
              <a:ext uri="{FF2B5EF4-FFF2-40B4-BE49-F238E27FC236}">
                <a16:creationId xmlns:a16="http://schemas.microsoft.com/office/drawing/2014/main" id="{60B9C334-4128-0FCA-CEE1-25DE4B759369}"/>
              </a:ext>
            </a:extLst>
          </p:cNvPr>
          <p:cNvPicPr>
            <a:picLocks noChangeAspect="1"/>
          </p:cNvPicPr>
          <p:nvPr/>
        </p:nvPicPr>
        <p:blipFill>
          <a:blip r:embed="rId7"/>
          <a:stretch>
            <a:fillRect/>
          </a:stretch>
        </p:blipFill>
        <p:spPr>
          <a:xfrm>
            <a:off x="5820466" y="5584720"/>
            <a:ext cx="1884807" cy="1216415"/>
          </a:xfrm>
          <a:prstGeom prst="rect">
            <a:avLst/>
          </a:prstGeom>
          <a:effectLst>
            <a:softEdge rad="38100"/>
          </a:effectLst>
        </p:spPr>
      </p:pic>
      <p:sp>
        <p:nvSpPr>
          <p:cNvPr id="38" name="テキスト ボックス 37">
            <a:extLst>
              <a:ext uri="{FF2B5EF4-FFF2-40B4-BE49-F238E27FC236}">
                <a16:creationId xmlns:a16="http://schemas.microsoft.com/office/drawing/2014/main" id="{8DD06F56-6F7E-C1A7-4F04-FBAA64496296}"/>
              </a:ext>
            </a:extLst>
          </p:cNvPr>
          <p:cNvSpPr txBox="1"/>
          <p:nvPr/>
        </p:nvSpPr>
        <p:spPr>
          <a:xfrm>
            <a:off x="414257" y="3664024"/>
            <a:ext cx="5019323"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コミュニティバスや公共交通が不便な地域への対応など</a:t>
            </a:r>
          </a:p>
        </p:txBody>
      </p:sp>
    </p:spTree>
    <p:extLst>
      <p:ext uri="{BB962C8B-B14F-4D97-AF65-F5344CB8AC3E}">
        <p14:creationId xmlns:p14="http://schemas.microsoft.com/office/powerpoint/2010/main" val="1512869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29E34-5EC3-77F9-C9F3-22EFE9B59FC5}"/>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442D5A8-61AE-F35F-4267-1E2C6DE2EC0F}"/>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１章　都市交通マスタープランとは</a:t>
            </a:r>
          </a:p>
        </p:txBody>
      </p:sp>
      <p:sp>
        <p:nvSpPr>
          <p:cNvPr id="7" name="Line 19">
            <a:extLst>
              <a:ext uri="{FF2B5EF4-FFF2-40B4-BE49-F238E27FC236}">
                <a16:creationId xmlns:a16="http://schemas.microsoft.com/office/drawing/2014/main" id="{DC527B27-B6E8-1AE8-06D6-5B4ABEBB1C2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C82BB153-D491-C5FE-D05B-60E0B8CA7A0E}"/>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a:t>
            </a:fld>
            <a:endParaRPr lang="ja-JP" altLang="en-US" sz="1600" dirty="0">
              <a:solidFill>
                <a:prstClr val="black"/>
              </a:solidFill>
              <a:latin typeface="+mj-lt"/>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65D38FB7-6E67-07F7-0AC0-34B11F3D3085}"/>
              </a:ext>
            </a:extLst>
          </p:cNvPr>
          <p:cNvSpPr txBox="1"/>
          <p:nvPr/>
        </p:nvSpPr>
        <p:spPr>
          <a:xfrm>
            <a:off x="0" y="499688"/>
            <a:ext cx="8910536" cy="2494465"/>
          </a:xfrm>
          <a:prstGeom prst="rect">
            <a:avLst/>
          </a:prstGeom>
          <a:noFill/>
        </p:spPr>
        <p:txBody>
          <a:bodyPr wrap="square">
            <a:spAutoFit/>
          </a:bodyPr>
          <a:lstStyle/>
          <a:p>
            <a:pPr algn="just">
              <a:lnSpc>
                <a:spcPct val="150000"/>
              </a:lnSpc>
              <a:buNone/>
            </a:pPr>
            <a:r>
              <a:rPr lang="ja-JP" altLang="ja-JP" b="1" kern="100" spc="50" dirty="0">
                <a:solidFill>
                  <a:srgbClr val="000000"/>
                </a:solidFill>
                <a:latin typeface="BIZ UDゴシック" panose="020B0400000000000000" pitchFamily="49" charset="-128"/>
                <a:ea typeface="BIZ UDゴシック" panose="020B0400000000000000" pitchFamily="49" charset="-128"/>
              </a:rPr>
              <a:t>都市交通マスタープランの位置付け</a:t>
            </a:r>
            <a:r>
              <a:rPr lang="en-US" altLang="ja-JP" sz="16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都市交通マスタープランは、</a:t>
            </a:r>
            <a:r>
              <a:rPr lang="ja-JP"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熊本都市圏</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５市６町１村</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における将来の望ましい交通体系の実現に向けて策定される中長期的な将来ビジョン</a:t>
            </a:r>
            <a:r>
              <a:rPr lang="ja-JP"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です。パーソントリップ調査などの実証的データを基に、現状の課題を的確に把握し、それらに対応するための交通政策の方向性を明示することを目的としています。</a:t>
            </a:r>
            <a:endParaRPr lang="ja-JP"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具体的には、行政機関、交通事業者、学識経験者などで構成される「熊本都市圏総合交通計画協議会」において、専門的知見や地域の実情などを踏まえ、</a:t>
            </a:r>
            <a:r>
              <a:rPr lang="ja-JP"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概ね</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a:t>
            </a:r>
            <a:r>
              <a:rPr lang="ja-JP"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年後を目標年次としたあるべき都市構造とそれを支える交通ネットワークのあり方、実現するための施策を提案</a:t>
            </a:r>
            <a:r>
              <a:rPr lang="ja-JP"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します。</a:t>
            </a:r>
            <a:endParaRPr lang="ja-JP"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22" name="Picture 4">
            <a:extLst>
              <a:ext uri="{FF2B5EF4-FFF2-40B4-BE49-F238E27FC236}">
                <a16:creationId xmlns:a16="http://schemas.microsoft.com/office/drawing/2014/main" id="{B9BD09B3-12F6-329F-D4A7-C562ACBFB548}"/>
              </a:ext>
            </a:extLst>
          </p:cNvPr>
          <p:cNvPicPr>
            <a:picLocks noChangeAspect="1"/>
          </p:cNvPicPr>
          <p:nvPr/>
        </p:nvPicPr>
        <p:blipFill>
          <a:blip r:embed="rId3"/>
          <a:srcRect/>
          <a:stretch/>
        </p:blipFill>
        <p:spPr bwMode="auto">
          <a:xfrm>
            <a:off x="4727790" y="3979843"/>
            <a:ext cx="3578782" cy="2563927"/>
          </a:xfrm>
          <a:prstGeom prst="rect">
            <a:avLst/>
          </a:prstGeom>
          <a:noFill/>
        </p:spPr>
      </p:pic>
      <p:grpSp>
        <p:nvGrpSpPr>
          <p:cNvPr id="25" name="グループ化 24">
            <a:extLst>
              <a:ext uri="{FF2B5EF4-FFF2-40B4-BE49-F238E27FC236}">
                <a16:creationId xmlns:a16="http://schemas.microsoft.com/office/drawing/2014/main" id="{FE32F8F7-186F-35CD-14FD-A5403AC6FFA4}"/>
              </a:ext>
            </a:extLst>
          </p:cNvPr>
          <p:cNvGrpSpPr/>
          <p:nvPr/>
        </p:nvGrpSpPr>
        <p:grpSpPr>
          <a:xfrm>
            <a:off x="737650" y="3607340"/>
            <a:ext cx="2757224" cy="3093416"/>
            <a:chOff x="10936605" y="518815"/>
            <a:chExt cx="2327910" cy="2611755"/>
          </a:xfrm>
        </p:grpSpPr>
        <p:pic>
          <p:nvPicPr>
            <p:cNvPr id="23" name="図 22">
              <a:extLst>
                <a:ext uri="{FF2B5EF4-FFF2-40B4-BE49-F238E27FC236}">
                  <a16:creationId xmlns:a16="http://schemas.microsoft.com/office/drawing/2014/main" id="{EB5199E6-83DC-C2EC-39D3-31C943E39660}"/>
                </a:ext>
              </a:extLst>
            </p:cNvPr>
            <p:cNvPicPr>
              <a:picLocks noChangeAspect="1"/>
            </p:cNvPicPr>
            <p:nvPr/>
          </p:nvPicPr>
          <p:blipFill>
            <a:blip r:embed="rId4"/>
            <a:srcRect/>
            <a:stretch/>
          </p:blipFill>
          <p:spPr>
            <a:xfrm>
              <a:off x="10936605" y="518815"/>
              <a:ext cx="2327910" cy="2611755"/>
            </a:xfrm>
            <a:prstGeom prst="rect">
              <a:avLst/>
            </a:prstGeom>
            <a:ln w="9525">
              <a:solidFill>
                <a:schemeClr val="tx1"/>
              </a:solidFill>
            </a:ln>
          </p:spPr>
        </p:pic>
        <p:sp>
          <p:nvSpPr>
            <p:cNvPr id="24" name="四角形: 角を丸くする 23">
              <a:extLst>
                <a:ext uri="{FF2B5EF4-FFF2-40B4-BE49-F238E27FC236}">
                  <a16:creationId xmlns:a16="http://schemas.microsoft.com/office/drawing/2014/main" id="{93B32826-9A3F-5D25-7F92-9FB2B1526C63}"/>
                </a:ext>
              </a:extLst>
            </p:cNvPr>
            <p:cNvSpPr/>
            <p:nvPr/>
          </p:nvSpPr>
          <p:spPr>
            <a:xfrm>
              <a:off x="11020847" y="602000"/>
              <a:ext cx="1079713" cy="463893"/>
            </a:xfrm>
            <a:prstGeom prst="roundRect">
              <a:avLst>
                <a:gd name="adj" fmla="val 10952"/>
              </a:avLst>
            </a:prstGeom>
            <a:solidFill>
              <a:schemeClr val="bg1"/>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buNone/>
              </a:pPr>
              <a:r>
                <a:rPr lang="en-US" altLang="ja-JP"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熊本都市圏</a:t>
              </a:r>
              <a:r>
                <a:rPr lang="en-US" altLang="ja-JP"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76200"/>
              <a:r>
                <a:rPr lang="ja-JP" alt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構成：５市６町１村</a:t>
              </a:r>
              <a:endPar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76200"/>
              <a:r>
                <a:rPr lang="ja-JP" alt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人口：約</a:t>
              </a:r>
              <a:r>
                <a:rPr 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109</a:t>
              </a:r>
              <a:r>
                <a:rPr lang="ja-JP" alt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万人</a:t>
              </a:r>
              <a:endPar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76200"/>
              <a:r>
                <a:rPr lang="ja-JP" alt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世帯：約</a:t>
              </a:r>
              <a:r>
                <a:rPr 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51</a:t>
              </a:r>
              <a:r>
                <a:rPr lang="ja-JP" altLang="en-US" sz="900" b="1" kern="100" dirty="0">
                  <a:solidFill>
                    <a:srgbClr val="404040"/>
                  </a:solidFill>
                  <a:latin typeface="BIZ UDPゴシック" panose="020B0400000000000000" pitchFamily="50" charset="-128"/>
                  <a:ea typeface="BIZ UDPゴシック" panose="020B0400000000000000" pitchFamily="50" charset="-128"/>
                  <a:cs typeface="Times New Roman" panose="02020603050405020304" pitchFamily="18" charset="0"/>
                </a:rPr>
                <a:t>万世帯</a:t>
              </a:r>
              <a:endParaRPr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27" name="テキスト ボックス 26">
            <a:extLst>
              <a:ext uri="{FF2B5EF4-FFF2-40B4-BE49-F238E27FC236}">
                <a16:creationId xmlns:a16="http://schemas.microsoft.com/office/drawing/2014/main" id="{C7ABE484-FD0B-6C29-258C-1D60EDFFAE08}"/>
              </a:ext>
            </a:extLst>
          </p:cNvPr>
          <p:cNvSpPr txBox="1"/>
          <p:nvPr/>
        </p:nvSpPr>
        <p:spPr>
          <a:xfrm>
            <a:off x="856943" y="3286208"/>
            <a:ext cx="2518638" cy="271869"/>
          </a:xfrm>
          <a:prstGeom prst="rect">
            <a:avLst/>
          </a:prstGeom>
          <a:noFill/>
        </p:spPr>
        <p:txBody>
          <a:bodyPr wrap="none">
            <a:spAutoFit/>
          </a:bodyPr>
          <a:lstStyle/>
          <a:p>
            <a:pPr algn="just">
              <a:lnSpc>
                <a:spcPts val="1400"/>
              </a:lnSpc>
            </a:pPr>
            <a:r>
              <a:rPr lang="ja-JP" altLang="en-US" sz="1400" kern="100" dirty="0">
                <a:latin typeface="ＭＳ 明朝" panose="02020609040205080304" pitchFamily="17" charset="-128"/>
                <a:ea typeface="BIZ UDPゴシック" panose="020B0400000000000000" pitchFamily="50" charset="-128"/>
                <a:cs typeface="Times New Roman" panose="02020603050405020304" pitchFamily="18" charset="0"/>
              </a:rPr>
              <a:t>■</a:t>
            </a:r>
            <a:r>
              <a:rPr lang="zh-TW" altLang="en-US" sz="1400" kern="100" dirty="0">
                <a:latin typeface="ＭＳ 明朝" panose="02020609040205080304" pitchFamily="17" charset="-128"/>
                <a:ea typeface="BIZ UDPゴシック" panose="020B0400000000000000" pitchFamily="50" charset="-128"/>
                <a:cs typeface="Times New Roman" panose="02020603050405020304" pitchFamily="18" charset="0"/>
              </a:rPr>
              <a:t>調査対象地域</a:t>
            </a:r>
            <a:r>
              <a:rPr lang="en-US" altLang="zh-TW" sz="1400" kern="100" dirty="0">
                <a:latin typeface="ＭＳ 明朝" panose="02020609040205080304" pitchFamily="17" charset="-128"/>
                <a:ea typeface="BIZ UDPゴシック" panose="020B0400000000000000" pitchFamily="50" charset="-128"/>
                <a:cs typeface="Times New Roman" panose="02020603050405020304" pitchFamily="18" charset="0"/>
              </a:rPr>
              <a:t>(</a:t>
            </a:r>
            <a:r>
              <a:rPr lang="zh-TW" altLang="en-US" sz="1400" kern="100" dirty="0">
                <a:latin typeface="ＭＳ 明朝" panose="02020609040205080304" pitchFamily="17" charset="-128"/>
                <a:ea typeface="BIZ UDPゴシック" panose="020B0400000000000000" pitchFamily="50" charset="-128"/>
                <a:cs typeface="Times New Roman" panose="02020603050405020304" pitchFamily="18" charset="0"/>
              </a:rPr>
              <a:t>熊本都市圏</a:t>
            </a:r>
            <a:r>
              <a:rPr lang="en-US" altLang="zh-TW" sz="1400" kern="100" dirty="0">
                <a:latin typeface="ＭＳ 明朝" panose="02020609040205080304" pitchFamily="17" charset="-128"/>
                <a:ea typeface="BIZ UDPゴシック" panose="020B0400000000000000" pitchFamily="50" charset="-128"/>
                <a:cs typeface="Times New Roman" panose="02020603050405020304" pitchFamily="18" charset="0"/>
              </a:rPr>
              <a:t>)</a:t>
            </a:r>
            <a:endParaRPr lang="ja-JP" altLang="ja-JP" sz="1400" kern="10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1732D860-4468-753C-44CC-F67A456744A0}"/>
              </a:ext>
            </a:extLst>
          </p:cNvPr>
          <p:cNvSpPr txBox="1"/>
          <p:nvPr/>
        </p:nvSpPr>
        <p:spPr>
          <a:xfrm>
            <a:off x="4905201" y="3286208"/>
            <a:ext cx="3223959" cy="271869"/>
          </a:xfrm>
          <a:prstGeom prst="rect">
            <a:avLst/>
          </a:prstGeom>
          <a:noFill/>
        </p:spPr>
        <p:txBody>
          <a:bodyPr wrap="none">
            <a:spAutoFit/>
          </a:bodyPr>
          <a:lstStyle/>
          <a:p>
            <a:pPr algn="just">
              <a:lnSpc>
                <a:spcPts val="1400"/>
              </a:lnSpc>
            </a:pPr>
            <a:r>
              <a:rPr lang="ja-JP" altLang="en-US" sz="1400" kern="100" dirty="0">
                <a:latin typeface="ＭＳ 明朝" panose="02020609040205080304" pitchFamily="17" charset="-128"/>
                <a:ea typeface="BIZ UDPゴシック" panose="020B0400000000000000" pitchFamily="50" charset="-128"/>
                <a:cs typeface="Times New Roman" panose="02020603050405020304" pitchFamily="18" charset="0"/>
              </a:rPr>
              <a:t>■</a:t>
            </a:r>
            <a:r>
              <a:rPr lang="ja-JP" altLang="ja-JP" sz="1400" kern="100" dirty="0">
                <a:latin typeface="ＭＳ 明朝" panose="02020609040205080304" pitchFamily="17" charset="-128"/>
                <a:ea typeface="BIZ UDPゴシック" panose="020B0400000000000000" pitchFamily="50" charset="-128"/>
                <a:cs typeface="Times New Roman" panose="02020603050405020304" pitchFamily="18" charset="0"/>
              </a:rPr>
              <a:t>熊本都市圏総合交通計画協議会とは</a:t>
            </a:r>
            <a:endParaRPr lang="ja-JP" altLang="ja-JP" sz="1400" kern="100" dirty="0">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043696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0E0CD-CDEC-E3A0-2EC8-8109E71D23EE}"/>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1C1057D-79D0-1CC0-83E0-80DE1FDC726C}"/>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将来交通計画（公共交通）</a:t>
            </a:r>
          </a:p>
        </p:txBody>
      </p:sp>
      <p:sp>
        <p:nvSpPr>
          <p:cNvPr id="7" name="Line 19">
            <a:extLst>
              <a:ext uri="{FF2B5EF4-FFF2-40B4-BE49-F238E27FC236}">
                <a16:creationId xmlns:a16="http://schemas.microsoft.com/office/drawing/2014/main" id="{50977924-5465-B667-9775-6A0F1D35D265}"/>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A5F9E016-624C-CA2A-664C-719FFAAE8FEA}"/>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29</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515F1029-63DD-45D8-B9EF-2A8E17AAA7A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AB286BAF-077D-1D7F-D74D-F32C8608FB7F}"/>
              </a:ext>
            </a:extLst>
          </p:cNvPr>
          <p:cNvSpPr txBox="1"/>
          <p:nvPr/>
        </p:nvSpPr>
        <p:spPr>
          <a:xfrm>
            <a:off x="0" y="499688"/>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土地利用との連携</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0736D3E5-3328-329F-121C-A895E3A5379B}"/>
              </a:ext>
            </a:extLst>
          </p:cNvPr>
          <p:cNvSpPr txBox="1"/>
          <p:nvPr/>
        </p:nvSpPr>
        <p:spPr>
          <a:xfrm>
            <a:off x="75608" y="845030"/>
            <a:ext cx="7622600"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都市機能・居住の誘導</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立地適正化計画との連携強化・広域的な立地適正化計画の検討）</a:t>
            </a:r>
          </a:p>
        </p:txBody>
      </p:sp>
      <p:sp>
        <p:nvSpPr>
          <p:cNvPr id="22" name="テキスト ボックス 21">
            <a:extLst>
              <a:ext uri="{FF2B5EF4-FFF2-40B4-BE49-F238E27FC236}">
                <a16:creationId xmlns:a16="http://schemas.microsoft.com/office/drawing/2014/main" id="{A2966055-FD8D-8F5A-4BF8-5013A528633B}"/>
              </a:ext>
            </a:extLst>
          </p:cNvPr>
          <p:cNvSpPr txBox="1"/>
          <p:nvPr/>
        </p:nvSpPr>
        <p:spPr>
          <a:xfrm>
            <a:off x="75608" y="3897534"/>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持続可能な公共交通の確保</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A0CB0CBC-62EA-5F89-4856-80AC7A90BBEA}"/>
              </a:ext>
            </a:extLst>
          </p:cNvPr>
          <p:cNvSpPr txBox="1"/>
          <p:nvPr/>
        </p:nvSpPr>
        <p:spPr>
          <a:xfrm>
            <a:off x="75608" y="4384839"/>
            <a:ext cx="8877892" cy="1374735"/>
          </a:xfrm>
          <a:prstGeom prst="rect">
            <a:avLst/>
          </a:prstGeom>
          <a:noFill/>
        </p:spPr>
        <p:txBody>
          <a:bodyPr wrap="square">
            <a:spAutoFit/>
          </a:bodyPr>
          <a:lstStyle/>
          <a:p>
            <a:pPr marL="285750" indent="-285750" algn="just">
              <a:spcBef>
                <a:spcPts val="360"/>
              </a:spcBef>
              <a:buClr>
                <a:srgbClr val="FFC000"/>
              </a:buClr>
              <a:buFont typeface="Wingdings" panose="05000000000000000000" pitchFamily="2" charset="2"/>
              <a:buChar char="l"/>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投資による輸送力の強化</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spcBef>
                <a:spcPts val="360"/>
              </a:spcBef>
              <a:buClr>
                <a:srgbClr val="FFC000"/>
              </a:buCl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運転士の人材確保及び待遇改善に関する支援、幹線バスの運行・車両購入などに係る公的支援）</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285750" indent="-285750" algn="just">
              <a:spcBef>
                <a:spcPts val="360"/>
              </a:spcBef>
              <a:buClr>
                <a:srgbClr val="FFC000"/>
              </a:buClr>
              <a:buFont typeface="Wingdings" panose="05000000000000000000" pitchFamily="2" charset="2"/>
              <a:buChar char="l"/>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運営体制などの整備</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spcBef>
                <a:spcPts val="360"/>
              </a:spcBef>
              <a:buClr>
                <a:srgbClr val="FFC000"/>
              </a:buCl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交通</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運輸連合の創設に向けた制度設計の推進、複数の交通モードの運行情報を一元的に提供）</a:t>
            </a:r>
          </a:p>
          <a:p>
            <a:pPr marL="285750" indent="-285750" algn="just">
              <a:spcBef>
                <a:spcPts val="360"/>
              </a:spcBef>
              <a:buClr>
                <a:srgbClr val="FFC000"/>
              </a:buClr>
              <a:buFont typeface="Wingdings" panose="05000000000000000000" pitchFamily="2" charset="2"/>
              <a:buChar char="l"/>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交通資源の最高効率での活用　</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交通モード間における資源の共有・再配置）</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5" name="図 4">
            <a:extLst>
              <a:ext uri="{FF2B5EF4-FFF2-40B4-BE49-F238E27FC236}">
                <a16:creationId xmlns:a16="http://schemas.microsoft.com/office/drawing/2014/main" id="{701B5E92-1B7B-E058-3B5B-DEF4FE316B42}"/>
              </a:ext>
            </a:extLst>
          </p:cNvPr>
          <p:cNvPicPr>
            <a:picLocks noChangeAspect="1"/>
          </p:cNvPicPr>
          <p:nvPr/>
        </p:nvPicPr>
        <p:blipFill>
          <a:blip r:embed="rId3"/>
          <a:stretch>
            <a:fillRect/>
          </a:stretch>
        </p:blipFill>
        <p:spPr bwMode="auto">
          <a:xfrm>
            <a:off x="2108200" y="1282201"/>
            <a:ext cx="4927600" cy="2136140"/>
          </a:xfrm>
          <a:prstGeom prst="rect">
            <a:avLst/>
          </a:prstGeom>
          <a:noFill/>
          <a:ln>
            <a:noFill/>
          </a:ln>
        </p:spPr>
      </p:pic>
    </p:spTree>
    <p:extLst>
      <p:ext uri="{BB962C8B-B14F-4D97-AF65-F5344CB8AC3E}">
        <p14:creationId xmlns:p14="http://schemas.microsoft.com/office/powerpoint/2010/main" val="3372530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B30F9-DEFB-D6CD-77ED-25D8F8B60B01}"/>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A2C942-995B-50FF-2B02-FFB2713C8B81}"/>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将来交通計画（道路）</a:t>
            </a:r>
          </a:p>
        </p:txBody>
      </p:sp>
      <p:sp>
        <p:nvSpPr>
          <p:cNvPr id="7" name="Line 19">
            <a:extLst>
              <a:ext uri="{FF2B5EF4-FFF2-40B4-BE49-F238E27FC236}">
                <a16:creationId xmlns:a16="http://schemas.microsoft.com/office/drawing/2014/main" id="{B0D4B398-590B-F535-3FBF-4DDD1C111395}"/>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F0F456CB-3835-2C88-AD08-B11AC27C7750}"/>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30</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4DD14009-6D63-7F56-725C-71EA97A2ABDC}"/>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82359EBC-8DAA-379A-4D65-F7174F736F2D}"/>
              </a:ext>
            </a:extLst>
          </p:cNvPr>
          <p:cNvSpPr txBox="1"/>
          <p:nvPr/>
        </p:nvSpPr>
        <p:spPr>
          <a:xfrm>
            <a:off x="0" y="499688"/>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交通の円滑化</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5990001C-251F-C82E-C893-A1F9350FB706}"/>
              </a:ext>
            </a:extLst>
          </p:cNvPr>
          <p:cNvSpPr txBox="1"/>
          <p:nvPr/>
        </p:nvSpPr>
        <p:spPr>
          <a:xfrm>
            <a:off x="104096" y="936859"/>
            <a:ext cx="3044423"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交差点改良による交通の円滑化</a:t>
            </a: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948AB7B2-A4FD-6A58-3A89-3E2006145B12}"/>
              </a:ext>
            </a:extLst>
          </p:cNvPr>
          <p:cNvPicPr>
            <a:picLocks noChangeAspect="1"/>
          </p:cNvPicPr>
          <p:nvPr/>
        </p:nvPicPr>
        <p:blipFill>
          <a:blip r:embed="rId3"/>
          <a:stretch>
            <a:fillRect/>
          </a:stretch>
        </p:blipFill>
        <p:spPr>
          <a:xfrm>
            <a:off x="-10204" y="1297407"/>
            <a:ext cx="3602990" cy="1637665"/>
          </a:xfrm>
          <a:prstGeom prst="rect">
            <a:avLst/>
          </a:prstGeom>
        </p:spPr>
      </p:pic>
      <p:grpSp>
        <p:nvGrpSpPr>
          <p:cNvPr id="24" name="グループ化 23">
            <a:extLst>
              <a:ext uri="{FF2B5EF4-FFF2-40B4-BE49-F238E27FC236}">
                <a16:creationId xmlns:a16="http://schemas.microsoft.com/office/drawing/2014/main" id="{9779C6D7-2155-6239-3670-1D03C2C7BDD3}"/>
              </a:ext>
            </a:extLst>
          </p:cNvPr>
          <p:cNvGrpSpPr/>
          <p:nvPr/>
        </p:nvGrpSpPr>
        <p:grpSpPr>
          <a:xfrm>
            <a:off x="3764612" y="509575"/>
            <a:ext cx="5214288" cy="2204717"/>
            <a:chOff x="9190002" y="290989"/>
            <a:chExt cx="5214288" cy="2204717"/>
          </a:xfrm>
        </p:grpSpPr>
        <p:sp>
          <p:nvSpPr>
            <p:cNvPr id="8" name="テキスト ボックス 7">
              <a:extLst>
                <a:ext uri="{FF2B5EF4-FFF2-40B4-BE49-F238E27FC236}">
                  <a16:creationId xmlns:a16="http://schemas.microsoft.com/office/drawing/2014/main" id="{E3DF9BA4-63F1-04CE-B110-CBE9A8DA0EC8}"/>
                </a:ext>
              </a:extLst>
            </p:cNvPr>
            <p:cNvSpPr txBox="1"/>
            <p:nvPr/>
          </p:nvSpPr>
          <p:spPr>
            <a:xfrm>
              <a:off x="9190002" y="290989"/>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拠点間の連携強化</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grpSp>
          <p:nvGrpSpPr>
            <p:cNvPr id="10" name="グループ化 9">
              <a:extLst>
                <a:ext uri="{FF2B5EF4-FFF2-40B4-BE49-F238E27FC236}">
                  <a16:creationId xmlns:a16="http://schemas.microsoft.com/office/drawing/2014/main" id="{EF7C0EFA-1E50-82CC-BDBF-F492D6D5D790}"/>
                </a:ext>
              </a:extLst>
            </p:cNvPr>
            <p:cNvGrpSpPr/>
            <p:nvPr/>
          </p:nvGrpSpPr>
          <p:grpSpPr>
            <a:xfrm>
              <a:off x="9190002" y="894803"/>
              <a:ext cx="5214288" cy="1600903"/>
              <a:chOff x="0" y="0"/>
              <a:chExt cx="5214288" cy="1601397"/>
            </a:xfrm>
          </p:grpSpPr>
          <p:pic>
            <p:nvPicPr>
              <p:cNvPr id="11" name="図 10">
                <a:extLst>
                  <a:ext uri="{FF2B5EF4-FFF2-40B4-BE49-F238E27FC236}">
                    <a16:creationId xmlns:a16="http://schemas.microsoft.com/office/drawing/2014/main" id="{027DC778-6158-5ED6-A73B-38C9FB0EDE06}"/>
                  </a:ext>
                </a:extLst>
              </p:cNvPr>
              <p:cNvPicPr>
                <a:picLocks noChangeAspect="1"/>
              </p:cNvPicPr>
              <p:nvPr/>
            </p:nvPicPr>
            <p:blipFill>
              <a:blip r:embed="rId4"/>
              <a:stretch>
                <a:fillRect/>
              </a:stretch>
            </p:blipFill>
            <p:spPr bwMode="auto">
              <a:xfrm>
                <a:off x="0" y="232410"/>
                <a:ext cx="5214288" cy="1368987"/>
              </a:xfrm>
              <a:prstGeom prst="rect">
                <a:avLst/>
              </a:prstGeom>
              <a:noFill/>
              <a:ln>
                <a:noFill/>
              </a:ln>
            </p:spPr>
          </p:pic>
          <p:sp>
            <p:nvSpPr>
              <p:cNvPr id="15" name="テキスト ボックス 29">
                <a:extLst>
                  <a:ext uri="{FF2B5EF4-FFF2-40B4-BE49-F238E27FC236}">
                    <a16:creationId xmlns:a16="http://schemas.microsoft.com/office/drawing/2014/main" id="{0494F642-4FB8-79C0-5B0F-D37F6047C629}"/>
                  </a:ext>
                </a:extLst>
              </p:cNvPr>
              <p:cNvSpPr txBox="1"/>
              <p:nvPr/>
            </p:nvSpPr>
            <p:spPr>
              <a:xfrm>
                <a:off x="142372" y="0"/>
                <a:ext cx="2041862" cy="232410"/>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just"/>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sp>
          <p:nvSpPr>
            <p:cNvPr id="16" name="テキスト ボックス 15">
              <a:extLst>
                <a:ext uri="{FF2B5EF4-FFF2-40B4-BE49-F238E27FC236}">
                  <a16:creationId xmlns:a16="http://schemas.microsoft.com/office/drawing/2014/main" id="{E70EC35E-659B-FEF8-8F53-1C39BE76A1C8}"/>
                </a:ext>
              </a:extLst>
            </p:cNvPr>
            <p:cNvSpPr txBox="1"/>
            <p:nvPr/>
          </p:nvSpPr>
          <p:spPr>
            <a:xfrm>
              <a:off x="9190002" y="705088"/>
              <a:ext cx="2505814"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環状・放射道路網の強化</a:t>
              </a:r>
            </a:p>
          </p:txBody>
        </p:sp>
      </p:grpSp>
      <p:sp>
        <p:nvSpPr>
          <p:cNvPr id="17" name="テキスト ボックス 16">
            <a:extLst>
              <a:ext uri="{FF2B5EF4-FFF2-40B4-BE49-F238E27FC236}">
                <a16:creationId xmlns:a16="http://schemas.microsoft.com/office/drawing/2014/main" id="{E38E80D3-8D5E-893C-4CD9-20C3A908A0FC}"/>
              </a:ext>
            </a:extLst>
          </p:cNvPr>
          <p:cNvSpPr txBox="1"/>
          <p:nvPr/>
        </p:nvSpPr>
        <p:spPr>
          <a:xfrm>
            <a:off x="3764612" y="2839415"/>
            <a:ext cx="40767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都市間の連絡強化</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grpSp>
        <p:nvGrpSpPr>
          <p:cNvPr id="25" name="グループ化 24">
            <a:extLst>
              <a:ext uri="{FF2B5EF4-FFF2-40B4-BE49-F238E27FC236}">
                <a16:creationId xmlns:a16="http://schemas.microsoft.com/office/drawing/2014/main" id="{0C1D4BBC-89A5-3E4D-844A-223565255561}"/>
              </a:ext>
            </a:extLst>
          </p:cNvPr>
          <p:cNvGrpSpPr/>
          <p:nvPr/>
        </p:nvGrpSpPr>
        <p:grpSpPr>
          <a:xfrm>
            <a:off x="831488" y="5121459"/>
            <a:ext cx="1919605" cy="1661795"/>
            <a:chOff x="9418320" y="2815338"/>
            <a:chExt cx="1919605" cy="1661795"/>
          </a:xfrm>
        </p:grpSpPr>
        <p:sp>
          <p:nvSpPr>
            <p:cNvPr id="19" name="四角形: 角を丸くする 18">
              <a:extLst>
                <a:ext uri="{FF2B5EF4-FFF2-40B4-BE49-F238E27FC236}">
                  <a16:creationId xmlns:a16="http://schemas.microsoft.com/office/drawing/2014/main" id="{01CBA88E-C310-0AA5-05FA-882D10A42A75}"/>
                </a:ext>
              </a:extLst>
            </p:cNvPr>
            <p:cNvSpPr/>
            <p:nvPr/>
          </p:nvSpPr>
          <p:spPr>
            <a:xfrm>
              <a:off x="9465310" y="2815338"/>
              <a:ext cx="1872615" cy="1661795"/>
            </a:xfrm>
            <a:prstGeom prst="roundRect">
              <a:avLst>
                <a:gd name="adj" fmla="val 6440"/>
              </a:avLst>
            </a:prstGeom>
            <a:solidFill>
              <a:srgbClr val="F0EBD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20" name="図 19" descr="１万人のオフピーク通勤">
              <a:extLst>
                <a:ext uri="{FF2B5EF4-FFF2-40B4-BE49-F238E27FC236}">
                  <a16:creationId xmlns:a16="http://schemas.microsoft.com/office/drawing/2014/main" id="{90A732EB-9D1A-C604-5573-6BFA302E17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18650" y="2991868"/>
              <a:ext cx="1773555" cy="1065530"/>
            </a:xfrm>
            <a:prstGeom prst="rect">
              <a:avLst/>
            </a:prstGeom>
            <a:noFill/>
            <a:ln w="19050">
              <a:solidFill>
                <a:schemeClr val="bg1"/>
              </a:solidFill>
            </a:ln>
          </p:spPr>
        </p:pic>
        <p:sp>
          <p:nvSpPr>
            <p:cNvPr id="21" name="テキスト ボックス 29">
              <a:extLst>
                <a:ext uri="{FF2B5EF4-FFF2-40B4-BE49-F238E27FC236}">
                  <a16:creationId xmlns:a16="http://schemas.microsoft.com/office/drawing/2014/main" id="{C622C390-1D65-ADBD-50DA-EA012A5FF9CA}"/>
                </a:ext>
              </a:extLst>
            </p:cNvPr>
            <p:cNvSpPr txBox="1"/>
            <p:nvPr/>
          </p:nvSpPr>
          <p:spPr>
            <a:xfrm>
              <a:off x="9418320" y="4082163"/>
              <a:ext cx="1909445" cy="316230"/>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just">
                <a:lnSpc>
                  <a:spcPts val="1000"/>
                </a:lnSpc>
                <a:buNone/>
              </a:pPr>
              <a:r>
                <a:rPr lang="en-US" sz="800" kern="100">
                  <a:solidFill>
                    <a:srgbClr val="000000"/>
                  </a:solidFill>
                  <a:effectLst/>
                  <a:latin typeface="BIZ UDゴシック" panose="020B0400000000000000" pitchFamily="49" charset="-128"/>
                  <a:ea typeface="ＭＳ 明朝" panose="02020609040205080304" pitchFamily="17" charset="-128"/>
                  <a:cs typeface="Times New Roman" panose="02020603050405020304" pitchFamily="18" charset="0"/>
                </a:rPr>
                <a:t>(</a:t>
              </a:r>
              <a:r>
                <a:rPr lang="ja-JP" sz="800"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出典：熊本県資料</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01600" algn="just">
                <a:lnSpc>
                  <a:spcPts val="1000"/>
                </a:lnSpc>
              </a:pPr>
              <a:r>
                <a:rPr lang="ja-JP" sz="800" u="sng"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a:t>
              </a:r>
              <a:r>
                <a:rPr lang="en-US" sz="800" u="sng"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1</a:t>
              </a:r>
              <a:r>
                <a:rPr lang="ja-JP" sz="800" u="sng"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万人のオフピーク通勤」の実施</a:t>
              </a:r>
              <a:r>
                <a:rPr lang="ja-JP" sz="800" kern="100">
                  <a:solidFill>
                    <a:srgbClr val="000000"/>
                  </a:solidFill>
                  <a:effectLst/>
                  <a:latin typeface="ＭＳ 明朝" panose="02020609040205080304" pitchFamily="17" charset="-128"/>
                  <a:ea typeface="BIZ UDゴシック" panose="020B0400000000000000" pitchFamily="49" charset="-128"/>
                  <a:cs typeface="Times New Roman" panose="02020603050405020304" pitchFamily="18" charset="0"/>
                </a:rPr>
                <a:t>）</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pic>
        <p:nvPicPr>
          <p:cNvPr id="23" name="図 22">
            <a:extLst>
              <a:ext uri="{FF2B5EF4-FFF2-40B4-BE49-F238E27FC236}">
                <a16:creationId xmlns:a16="http://schemas.microsoft.com/office/drawing/2014/main" id="{112F2C3F-7936-E077-B7FD-15C6ED49B46B}"/>
              </a:ext>
            </a:extLst>
          </p:cNvPr>
          <p:cNvPicPr>
            <a:picLocks noChangeAspect="1"/>
          </p:cNvPicPr>
          <p:nvPr/>
        </p:nvPicPr>
        <p:blipFill>
          <a:blip r:embed="rId6"/>
          <a:stretch>
            <a:fillRect/>
          </a:stretch>
        </p:blipFill>
        <p:spPr>
          <a:xfrm>
            <a:off x="0" y="3180781"/>
            <a:ext cx="3606899" cy="1637666"/>
          </a:xfrm>
          <a:prstGeom prst="rect">
            <a:avLst/>
          </a:prstGeom>
        </p:spPr>
      </p:pic>
      <p:sp>
        <p:nvSpPr>
          <p:cNvPr id="26" name="テキスト ボックス 25">
            <a:extLst>
              <a:ext uri="{FF2B5EF4-FFF2-40B4-BE49-F238E27FC236}">
                <a16:creationId xmlns:a16="http://schemas.microsoft.com/office/drawing/2014/main" id="{E94468DB-FB83-F873-1F50-1256E57318B4}"/>
              </a:ext>
            </a:extLst>
          </p:cNvPr>
          <p:cNvSpPr txBox="1"/>
          <p:nvPr/>
        </p:nvSpPr>
        <p:spPr>
          <a:xfrm>
            <a:off x="0" y="2867477"/>
            <a:ext cx="3044423"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都市内道路の強化</a:t>
            </a:r>
            <a:r>
              <a:rPr lang="en-US" altLang="ja-JP" sz="1400" kern="10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容量拡大）</a:t>
            </a:r>
            <a:endPar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13DCD938-BBF0-4C8A-7B89-FA0AA4FEB81C}"/>
              </a:ext>
            </a:extLst>
          </p:cNvPr>
          <p:cNvSpPr txBox="1"/>
          <p:nvPr/>
        </p:nvSpPr>
        <p:spPr>
          <a:xfrm>
            <a:off x="-38026" y="4760911"/>
            <a:ext cx="3613532" cy="360548"/>
          </a:xfrm>
          <a:prstGeom prst="rect">
            <a:avLst/>
          </a:prstGeom>
          <a:noFill/>
        </p:spPr>
        <p:txBody>
          <a:bodyPr wrap="squar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交通需要マネジメント</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時差出勤）</a:t>
            </a:r>
          </a:p>
        </p:txBody>
      </p:sp>
      <p:grpSp>
        <p:nvGrpSpPr>
          <p:cNvPr id="33" name="グループ化 32">
            <a:extLst>
              <a:ext uri="{FF2B5EF4-FFF2-40B4-BE49-F238E27FC236}">
                <a16:creationId xmlns:a16="http://schemas.microsoft.com/office/drawing/2014/main" id="{DC963AE7-F897-F44C-AEDF-AA8A44686FB6}"/>
              </a:ext>
            </a:extLst>
          </p:cNvPr>
          <p:cNvGrpSpPr/>
          <p:nvPr/>
        </p:nvGrpSpPr>
        <p:grpSpPr>
          <a:xfrm>
            <a:off x="4808047" y="3401709"/>
            <a:ext cx="3269686" cy="2816860"/>
            <a:chOff x="3814509" y="3618629"/>
            <a:chExt cx="3269686" cy="2816860"/>
          </a:xfrm>
        </p:grpSpPr>
        <p:pic>
          <p:nvPicPr>
            <p:cNvPr id="28" name="図 27" descr="テキスト&#10;&#10;AI 生成コンテンツは誤りを含む可能性があります。">
              <a:extLst>
                <a:ext uri="{FF2B5EF4-FFF2-40B4-BE49-F238E27FC236}">
                  <a16:creationId xmlns:a16="http://schemas.microsoft.com/office/drawing/2014/main" id="{18DAA5B3-B31C-EE1E-702C-3D74AE6C9D55}"/>
                </a:ext>
              </a:extLst>
            </p:cNvPr>
            <p:cNvPicPr>
              <a:picLocks noChangeAspect="1"/>
            </p:cNvPicPr>
            <p:nvPr/>
          </p:nvPicPr>
          <p:blipFill>
            <a:blip r:embed="rId7"/>
            <a:srcRect r="42371"/>
            <a:stretch>
              <a:fillRect/>
            </a:stretch>
          </p:blipFill>
          <p:spPr>
            <a:xfrm>
              <a:off x="3814509" y="3618629"/>
              <a:ext cx="3269686" cy="2816860"/>
            </a:xfrm>
            <a:prstGeom prst="rect">
              <a:avLst/>
            </a:prstGeom>
          </p:spPr>
        </p:pic>
        <p:pic>
          <p:nvPicPr>
            <p:cNvPr id="29" name="図 28" descr="ダイアグラム&#10;&#10;AI 生成コンテンツは誤りを含む可能性があります。">
              <a:extLst>
                <a:ext uri="{FF2B5EF4-FFF2-40B4-BE49-F238E27FC236}">
                  <a16:creationId xmlns:a16="http://schemas.microsoft.com/office/drawing/2014/main" id="{C947CDCB-8968-CF2C-39E2-59AAF2E726BE}"/>
                </a:ext>
              </a:extLst>
            </p:cNvPr>
            <p:cNvPicPr>
              <a:picLocks noChangeAspect="1"/>
            </p:cNvPicPr>
            <p:nvPr/>
          </p:nvPicPr>
          <p:blipFill>
            <a:blip r:embed="rId8"/>
            <a:stretch>
              <a:fillRect/>
            </a:stretch>
          </p:blipFill>
          <p:spPr>
            <a:xfrm>
              <a:off x="4128198" y="3905014"/>
              <a:ext cx="2621915" cy="2349500"/>
            </a:xfrm>
            <a:prstGeom prst="rect">
              <a:avLst/>
            </a:prstGeom>
          </p:spPr>
        </p:pic>
      </p:grpSp>
      <p:pic>
        <p:nvPicPr>
          <p:cNvPr id="31" name="図 30" descr="テキスト&#10;&#10;AI 生成コンテンツは誤りを含む可能性があります。">
            <a:extLst>
              <a:ext uri="{FF2B5EF4-FFF2-40B4-BE49-F238E27FC236}">
                <a16:creationId xmlns:a16="http://schemas.microsoft.com/office/drawing/2014/main" id="{ECB5693B-7403-2A4C-FE5B-74B18AF315B7}"/>
              </a:ext>
            </a:extLst>
          </p:cNvPr>
          <p:cNvPicPr>
            <a:picLocks noChangeAspect="1"/>
          </p:cNvPicPr>
          <p:nvPr/>
        </p:nvPicPr>
        <p:blipFill>
          <a:blip r:embed="rId7"/>
          <a:srcRect l="58176" t="79284"/>
          <a:stretch>
            <a:fillRect/>
          </a:stretch>
        </p:blipFill>
        <p:spPr>
          <a:xfrm>
            <a:off x="4834780" y="6181157"/>
            <a:ext cx="2372948" cy="583547"/>
          </a:xfrm>
          <a:prstGeom prst="rect">
            <a:avLst/>
          </a:prstGeom>
        </p:spPr>
      </p:pic>
    </p:spTree>
    <p:extLst>
      <p:ext uri="{BB962C8B-B14F-4D97-AF65-F5344CB8AC3E}">
        <p14:creationId xmlns:p14="http://schemas.microsoft.com/office/powerpoint/2010/main" val="3359357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0453-2DA4-36D6-7C46-77AD33950DD9}"/>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99813E6-19C5-C8F9-FB53-AF48BC10D585}"/>
              </a:ext>
            </a:extLst>
          </p:cNvPr>
          <p:cNvSpPr txBox="1"/>
          <p:nvPr/>
        </p:nvSpPr>
        <p:spPr>
          <a:xfrm>
            <a:off x="0"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将来交通計画（まちなか交通）</a:t>
            </a:r>
          </a:p>
        </p:txBody>
      </p:sp>
      <p:sp>
        <p:nvSpPr>
          <p:cNvPr id="7" name="Line 19">
            <a:extLst>
              <a:ext uri="{FF2B5EF4-FFF2-40B4-BE49-F238E27FC236}">
                <a16:creationId xmlns:a16="http://schemas.microsoft.com/office/drawing/2014/main" id="{F5EBE3D5-C385-38BD-164C-2ED11326DD02}"/>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CFD99042-27F0-E637-2163-F41AD1DE60E9}"/>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31</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60061828-E8B8-86C8-8FBF-5AC958C5F07A}"/>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D226BA1F-076A-04CF-B8D4-FF527AB045E7}"/>
              </a:ext>
            </a:extLst>
          </p:cNvPr>
          <p:cNvSpPr txBox="1"/>
          <p:nvPr/>
        </p:nvSpPr>
        <p:spPr>
          <a:xfrm>
            <a:off x="0" y="499688"/>
            <a:ext cx="48768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歩行者ネットワークの形成</a:t>
            </a:r>
            <a:r>
              <a:rPr lang="en-US" altLang="ja-JP" b="1" kern="100" spc="50" dirty="0">
                <a:solidFill>
                  <a:srgbClr val="000000"/>
                </a:solidFill>
                <a:latin typeface="BIZ UDゴシック" panose="020B0400000000000000" pitchFamily="49" charset="-128"/>
                <a:ea typeface="BIZ UDゴシック" panose="020B0400000000000000" pitchFamily="49" charset="-128"/>
              </a:rPr>
              <a:t>(</a:t>
            </a:r>
            <a:r>
              <a:rPr lang="ja-JP" altLang="en-US" b="1" kern="100" spc="50" dirty="0">
                <a:solidFill>
                  <a:srgbClr val="000000"/>
                </a:solidFill>
                <a:latin typeface="BIZ UDゴシック" panose="020B0400000000000000" pitchFamily="49" charset="-128"/>
                <a:ea typeface="BIZ UDゴシック" panose="020B0400000000000000" pitchFamily="49" charset="-128"/>
              </a:rPr>
              <a:t>ウォーカブル）</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pic>
        <p:nvPicPr>
          <p:cNvPr id="18" name="図 17">
            <a:extLst>
              <a:ext uri="{FF2B5EF4-FFF2-40B4-BE49-F238E27FC236}">
                <a16:creationId xmlns:a16="http://schemas.microsoft.com/office/drawing/2014/main" id="{949E49AE-5F87-935B-1234-A3F6CB373DF0}"/>
              </a:ext>
            </a:extLst>
          </p:cNvPr>
          <p:cNvPicPr>
            <a:picLocks noChangeAspect="1"/>
          </p:cNvPicPr>
          <p:nvPr/>
        </p:nvPicPr>
        <p:blipFill rotWithShape="1">
          <a:blip r:embed="rId3">
            <a:extLst>
              <a:ext uri="{28A0092B-C50C-407E-A947-70E740481C1C}">
                <a14:useLocalDpi xmlns:a14="http://schemas.microsoft.com/office/drawing/2010/main" val="0"/>
              </a:ext>
            </a:extLst>
          </a:blip>
          <a:srcRect t="1" b="64824"/>
          <a:stretch>
            <a:fillRect/>
          </a:stretch>
        </p:blipFill>
        <p:spPr bwMode="auto">
          <a:xfrm>
            <a:off x="123687" y="1065234"/>
            <a:ext cx="7715144" cy="1728750"/>
          </a:xfrm>
          <a:prstGeom prst="rect">
            <a:avLst/>
          </a:prstGeom>
          <a:noFill/>
          <a:ln>
            <a:noFill/>
          </a:ln>
          <a:extLst>
            <a:ext uri="{53640926-AAD7-44D8-BBD7-CCE9431645EC}">
              <a14:shadowObscured xmlns:a14="http://schemas.microsoft.com/office/drawing/2010/main"/>
            </a:ext>
          </a:extLst>
        </p:spPr>
      </p:pic>
      <p:sp>
        <p:nvSpPr>
          <p:cNvPr id="34" name="テキスト ボックス 33">
            <a:extLst>
              <a:ext uri="{FF2B5EF4-FFF2-40B4-BE49-F238E27FC236}">
                <a16:creationId xmlns:a16="http://schemas.microsoft.com/office/drawing/2014/main" id="{A0D86FAD-5D54-12DC-C9D7-2B805392B95F}"/>
              </a:ext>
            </a:extLst>
          </p:cNvPr>
          <p:cNvSpPr txBox="1"/>
          <p:nvPr/>
        </p:nvSpPr>
        <p:spPr>
          <a:xfrm>
            <a:off x="118582" y="946746"/>
            <a:ext cx="3044423"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歩行者の安全性と快適性の向上</a:t>
            </a:r>
          </a:p>
        </p:txBody>
      </p:sp>
      <p:sp>
        <p:nvSpPr>
          <p:cNvPr id="36" name="テキスト ボックス 35">
            <a:extLst>
              <a:ext uri="{FF2B5EF4-FFF2-40B4-BE49-F238E27FC236}">
                <a16:creationId xmlns:a16="http://schemas.microsoft.com/office/drawing/2014/main" id="{14CF9E8A-68E7-B492-8DC8-BD43C38DF80E}"/>
              </a:ext>
            </a:extLst>
          </p:cNvPr>
          <p:cNvSpPr txBox="1"/>
          <p:nvPr/>
        </p:nvSpPr>
        <p:spPr>
          <a:xfrm>
            <a:off x="101541" y="3241042"/>
            <a:ext cx="3942105" cy="360548"/>
          </a:xfrm>
          <a:prstGeom prst="rect">
            <a:avLst/>
          </a:prstGeom>
          <a:noFill/>
        </p:spPr>
        <p:txBody>
          <a:bodyPr wrap="non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自転車走行空間の整備や駐輪場の機能強化</a:t>
            </a:r>
          </a:p>
        </p:txBody>
      </p:sp>
      <p:sp>
        <p:nvSpPr>
          <p:cNvPr id="37" name="テキスト ボックス 36">
            <a:extLst>
              <a:ext uri="{FF2B5EF4-FFF2-40B4-BE49-F238E27FC236}">
                <a16:creationId xmlns:a16="http://schemas.microsoft.com/office/drawing/2014/main" id="{565E303C-D834-93F3-E821-3703EF24B92D}"/>
              </a:ext>
            </a:extLst>
          </p:cNvPr>
          <p:cNvSpPr txBox="1"/>
          <p:nvPr/>
        </p:nvSpPr>
        <p:spPr>
          <a:xfrm>
            <a:off x="118582" y="2744627"/>
            <a:ext cx="48768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自転車を利用しやすい環境の整備</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pic>
        <p:nvPicPr>
          <p:cNvPr id="38" name="図 37">
            <a:extLst>
              <a:ext uri="{FF2B5EF4-FFF2-40B4-BE49-F238E27FC236}">
                <a16:creationId xmlns:a16="http://schemas.microsoft.com/office/drawing/2014/main" id="{2C00A0D1-AF76-5A07-9F57-0AF5DB505150}"/>
              </a:ext>
            </a:extLst>
          </p:cNvPr>
          <p:cNvPicPr>
            <a:picLocks noChangeAspect="1"/>
          </p:cNvPicPr>
          <p:nvPr/>
        </p:nvPicPr>
        <p:blipFill>
          <a:blip r:embed="rId4"/>
          <a:stretch>
            <a:fillRect/>
          </a:stretch>
        </p:blipFill>
        <p:spPr bwMode="auto">
          <a:xfrm>
            <a:off x="31750" y="3720463"/>
            <a:ext cx="4540250" cy="2836545"/>
          </a:xfrm>
          <a:prstGeom prst="rect">
            <a:avLst/>
          </a:prstGeom>
          <a:noFill/>
          <a:ln>
            <a:noFill/>
          </a:ln>
        </p:spPr>
      </p:pic>
      <p:sp>
        <p:nvSpPr>
          <p:cNvPr id="40" name="テキスト ボックス 39">
            <a:extLst>
              <a:ext uri="{FF2B5EF4-FFF2-40B4-BE49-F238E27FC236}">
                <a16:creationId xmlns:a16="http://schemas.microsoft.com/office/drawing/2014/main" id="{AE333EB9-07CF-5CC0-ADAC-8BB91D041A44}"/>
              </a:ext>
            </a:extLst>
          </p:cNvPr>
          <p:cNvSpPr txBox="1"/>
          <p:nvPr/>
        </p:nvSpPr>
        <p:spPr>
          <a:xfrm>
            <a:off x="4876800" y="2760412"/>
            <a:ext cx="4024931"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駐車場の適正化</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grpSp>
        <p:nvGrpSpPr>
          <p:cNvPr id="41" name="グループ化 40">
            <a:extLst>
              <a:ext uri="{FF2B5EF4-FFF2-40B4-BE49-F238E27FC236}">
                <a16:creationId xmlns:a16="http://schemas.microsoft.com/office/drawing/2014/main" id="{8B6A423B-F51F-BF45-5730-AC11505E840D}"/>
              </a:ext>
            </a:extLst>
          </p:cNvPr>
          <p:cNvGrpSpPr/>
          <p:nvPr/>
        </p:nvGrpSpPr>
        <p:grpSpPr>
          <a:xfrm>
            <a:off x="4876800" y="3241042"/>
            <a:ext cx="3942105" cy="3379853"/>
            <a:chOff x="-22155" y="163773"/>
            <a:chExt cx="5034915" cy="4316891"/>
          </a:xfrm>
        </p:grpSpPr>
        <p:pic>
          <p:nvPicPr>
            <p:cNvPr id="43" name="図 42">
              <a:extLst>
                <a:ext uri="{FF2B5EF4-FFF2-40B4-BE49-F238E27FC236}">
                  <a16:creationId xmlns:a16="http://schemas.microsoft.com/office/drawing/2014/main" id="{E39AA5CE-B551-E0D7-9CE7-1129A642C4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55" y="163773"/>
              <a:ext cx="5034915" cy="4104640"/>
            </a:xfrm>
            <a:prstGeom prst="rect">
              <a:avLst/>
            </a:prstGeom>
            <a:noFill/>
            <a:ln>
              <a:noFill/>
            </a:ln>
          </p:spPr>
        </p:pic>
        <p:sp>
          <p:nvSpPr>
            <p:cNvPr id="44" name="テキスト ボックス 29">
              <a:extLst>
                <a:ext uri="{FF2B5EF4-FFF2-40B4-BE49-F238E27FC236}">
                  <a16:creationId xmlns:a16="http://schemas.microsoft.com/office/drawing/2014/main" id="{AEB7DBAC-602A-749D-DA4E-EFAF4E1125F0}"/>
                </a:ext>
              </a:extLst>
            </p:cNvPr>
            <p:cNvSpPr txBox="1"/>
            <p:nvPr/>
          </p:nvSpPr>
          <p:spPr>
            <a:xfrm>
              <a:off x="1371111" y="4271749"/>
              <a:ext cx="3579600" cy="208915"/>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r">
                <a:lnSpc>
                  <a:spcPts val="1000"/>
                </a:lnSpc>
              </a:pPr>
              <a:r>
                <a:rPr lang="en-US" sz="8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sz="8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出典：熊本市まちなか駐車場適正化計画</a:t>
              </a:r>
              <a:r>
                <a:rPr lang="en-US" sz="8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R4.3</a:t>
              </a:r>
              <a:r>
                <a:rPr lang="ja-JP" sz="8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Tree>
    <p:extLst>
      <p:ext uri="{BB962C8B-B14F-4D97-AF65-F5344CB8AC3E}">
        <p14:creationId xmlns:p14="http://schemas.microsoft.com/office/powerpoint/2010/main" val="3263166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58E6C-6735-8496-8E1D-8E920732F992}"/>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E756A6D-7350-2EBC-F8E9-3DABAE8FDF40}"/>
              </a:ext>
            </a:extLst>
          </p:cNvPr>
          <p:cNvSpPr txBox="1"/>
          <p:nvPr/>
        </p:nvSpPr>
        <p:spPr>
          <a:xfrm>
            <a:off x="-53008"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a:t>
            </a:r>
            <a:r>
              <a:rPr lang="ja-JP" altLang="en-US" sz="1600" b="1" dirty="0">
                <a:latin typeface="BIZ UDPゴシック" panose="020B0400000000000000" pitchFamily="50" charset="-128"/>
                <a:ea typeface="BIZ UDPゴシック" panose="020B0400000000000000" pitchFamily="50" charset="-128"/>
              </a:rPr>
              <a:t>（ベストミックスの強化方針 ～公共交通と自動車交通のスマートな選択～）</a:t>
            </a:r>
          </a:p>
        </p:txBody>
      </p:sp>
      <p:sp>
        <p:nvSpPr>
          <p:cNvPr id="7" name="Line 19">
            <a:extLst>
              <a:ext uri="{FF2B5EF4-FFF2-40B4-BE49-F238E27FC236}">
                <a16:creationId xmlns:a16="http://schemas.microsoft.com/office/drawing/2014/main" id="{E8C748AD-FD00-3C1B-427B-77994A15AA46}"/>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BB0D1D0E-3E26-389A-1626-101FBB90CFC0}"/>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32</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71D94F9D-3538-C5DA-92F1-D59A077EE23A}"/>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grpSp>
        <p:nvGrpSpPr>
          <p:cNvPr id="4" name="グループ化 3">
            <a:extLst>
              <a:ext uri="{FF2B5EF4-FFF2-40B4-BE49-F238E27FC236}">
                <a16:creationId xmlns:a16="http://schemas.microsoft.com/office/drawing/2014/main" id="{2A08339B-7D64-3A88-C126-F2329AD2889A}"/>
              </a:ext>
            </a:extLst>
          </p:cNvPr>
          <p:cNvGrpSpPr/>
          <p:nvPr/>
        </p:nvGrpSpPr>
        <p:grpSpPr>
          <a:xfrm>
            <a:off x="217114" y="1538730"/>
            <a:ext cx="5327109" cy="5057666"/>
            <a:chOff x="32" y="0"/>
            <a:chExt cx="3407378" cy="3235118"/>
          </a:xfrm>
        </p:grpSpPr>
        <p:grpSp>
          <p:nvGrpSpPr>
            <p:cNvPr id="5" name="グループ化 4">
              <a:extLst>
                <a:ext uri="{FF2B5EF4-FFF2-40B4-BE49-F238E27FC236}">
                  <a16:creationId xmlns:a16="http://schemas.microsoft.com/office/drawing/2014/main" id="{E377C179-7E03-1034-2A76-9F41B638C71C}"/>
                </a:ext>
              </a:extLst>
            </p:cNvPr>
            <p:cNvGrpSpPr/>
            <p:nvPr/>
          </p:nvGrpSpPr>
          <p:grpSpPr>
            <a:xfrm>
              <a:off x="32" y="0"/>
              <a:ext cx="3405184" cy="3235118"/>
              <a:chOff x="173" y="0"/>
              <a:chExt cx="5521319" cy="5247228"/>
            </a:xfrm>
          </p:grpSpPr>
          <p:pic>
            <p:nvPicPr>
              <p:cNvPr id="13" name="図 12">
                <a:extLst>
                  <a:ext uri="{FF2B5EF4-FFF2-40B4-BE49-F238E27FC236}">
                    <a16:creationId xmlns:a16="http://schemas.microsoft.com/office/drawing/2014/main" id="{88719761-2CF9-308A-10DC-16707874ED69}"/>
                  </a:ext>
                </a:extLst>
              </p:cNvPr>
              <p:cNvPicPr>
                <a:picLocks noChangeAspect="1"/>
              </p:cNvPicPr>
              <p:nvPr/>
            </p:nvPicPr>
            <p:blipFill>
              <a:blip r:embed="rId3"/>
              <a:srcRect/>
              <a:stretch/>
            </p:blipFill>
            <p:spPr>
              <a:xfrm>
                <a:off x="1315235" y="0"/>
                <a:ext cx="4178000" cy="1691640"/>
              </a:xfrm>
              <a:prstGeom prst="rect">
                <a:avLst/>
              </a:prstGeom>
            </p:spPr>
          </p:pic>
          <p:pic>
            <p:nvPicPr>
              <p:cNvPr id="14" name="図 13">
                <a:extLst>
                  <a:ext uri="{FF2B5EF4-FFF2-40B4-BE49-F238E27FC236}">
                    <a16:creationId xmlns:a16="http://schemas.microsoft.com/office/drawing/2014/main" id="{E6499425-7CDD-0E0A-1AAC-18327ECE9BD3}"/>
                  </a:ext>
                </a:extLst>
              </p:cNvPr>
              <p:cNvPicPr>
                <a:picLocks noChangeAspect="1"/>
              </p:cNvPicPr>
              <p:nvPr/>
            </p:nvPicPr>
            <p:blipFill>
              <a:blip r:embed="rId4"/>
              <a:srcRect/>
              <a:stretch/>
            </p:blipFill>
            <p:spPr>
              <a:xfrm>
                <a:off x="173" y="9525"/>
                <a:ext cx="1095661" cy="1691640"/>
              </a:xfrm>
              <a:prstGeom prst="rect">
                <a:avLst/>
              </a:prstGeom>
              <a:ln>
                <a:solidFill>
                  <a:schemeClr val="tx1"/>
                </a:solidFill>
              </a:ln>
            </p:spPr>
          </p:pic>
          <p:pic>
            <p:nvPicPr>
              <p:cNvPr id="17" name="図 16">
                <a:extLst>
                  <a:ext uri="{FF2B5EF4-FFF2-40B4-BE49-F238E27FC236}">
                    <a16:creationId xmlns:a16="http://schemas.microsoft.com/office/drawing/2014/main" id="{A3B1A985-4275-50C4-5D1A-A0B53A117A1E}"/>
                  </a:ext>
                </a:extLst>
              </p:cNvPr>
              <p:cNvPicPr>
                <a:picLocks noChangeAspect="1"/>
              </p:cNvPicPr>
              <p:nvPr/>
            </p:nvPicPr>
            <p:blipFill>
              <a:blip r:embed="rId5"/>
              <a:srcRect/>
              <a:stretch/>
            </p:blipFill>
            <p:spPr>
              <a:xfrm>
                <a:off x="1333968" y="1773030"/>
                <a:ext cx="4178000" cy="1691640"/>
              </a:xfrm>
              <a:prstGeom prst="rect">
                <a:avLst/>
              </a:prstGeom>
            </p:spPr>
          </p:pic>
          <p:pic>
            <p:nvPicPr>
              <p:cNvPr id="19" name="図 18">
                <a:extLst>
                  <a:ext uri="{FF2B5EF4-FFF2-40B4-BE49-F238E27FC236}">
                    <a16:creationId xmlns:a16="http://schemas.microsoft.com/office/drawing/2014/main" id="{7BDF4040-7F29-BC45-57A6-B08817B2FBB6}"/>
                  </a:ext>
                </a:extLst>
              </p:cNvPr>
              <p:cNvPicPr>
                <a:picLocks noChangeAspect="1"/>
              </p:cNvPicPr>
              <p:nvPr/>
            </p:nvPicPr>
            <p:blipFill>
              <a:blip r:embed="rId6"/>
              <a:srcRect/>
              <a:stretch/>
            </p:blipFill>
            <p:spPr>
              <a:xfrm>
                <a:off x="9578" y="1752903"/>
                <a:ext cx="1095268" cy="1691034"/>
              </a:xfrm>
              <a:prstGeom prst="rect">
                <a:avLst/>
              </a:prstGeom>
              <a:ln>
                <a:solidFill>
                  <a:schemeClr val="tx1"/>
                </a:solidFill>
              </a:ln>
            </p:spPr>
          </p:pic>
          <p:pic>
            <p:nvPicPr>
              <p:cNvPr id="20" name="図 19">
                <a:extLst>
                  <a:ext uri="{FF2B5EF4-FFF2-40B4-BE49-F238E27FC236}">
                    <a16:creationId xmlns:a16="http://schemas.microsoft.com/office/drawing/2014/main" id="{FC81C879-F6E4-7512-71AD-9EAB1A2D43B9}"/>
                  </a:ext>
                </a:extLst>
              </p:cNvPr>
              <p:cNvPicPr>
                <a:picLocks noChangeAspect="1"/>
              </p:cNvPicPr>
              <p:nvPr/>
            </p:nvPicPr>
            <p:blipFill>
              <a:blip r:embed="rId7"/>
              <a:srcRect/>
              <a:stretch/>
            </p:blipFill>
            <p:spPr>
              <a:xfrm>
                <a:off x="1343492" y="3555588"/>
                <a:ext cx="4178000" cy="1691640"/>
              </a:xfrm>
              <a:prstGeom prst="rect">
                <a:avLst/>
              </a:prstGeom>
            </p:spPr>
          </p:pic>
          <p:pic>
            <p:nvPicPr>
              <p:cNvPr id="21" name="図 20">
                <a:extLst>
                  <a:ext uri="{FF2B5EF4-FFF2-40B4-BE49-F238E27FC236}">
                    <a16:creationId xmlns:a16="http://schemas.microsoft.com/office/drawing/2014/main" id="{5F6806F2-85E2-E8FE-8600-E1193A768997}"/>
                  </a:ext>
                </a:extLst>
              </p:cNvPr>
              <p:cNvPicPr>
                <a:picLocks noChangeAspect="1"/>
              </p:cNvPicPr>
              <p:nvPr/>
            </p:nvPicPr>
            <p:blipFill>
              <a:blip r:embed="rId8"/>
              <a:srcRect/>
              <a:stretch/>
            </p:blipFill>
            <p:spPr>
              <a:xfrm>
                <a:off x="19224" y="3514727"/>
                <a:ext cx="1095661" cy="1691637"/>
              </a:xfrm>
              <a:prstGeom prst="rect">
                <a:avLst/>
              </a:prstGeom>
              <a:ln>
                <a:solidFill>
                  <a:schemeClr val="tx1"/>
                </a:solidFill>
              </a:ln>
            </p:spPr>
          </p:pic>
        </p:grpSp>
        <p:sp>
          <p:nvSpPr>
            <p:cNvPr id="10" name="テキスト ボックス 29">
              <a:extLst>
                <a:ext uri="{FF2B5EF4-FFF2-40B4-BE49-F238E27FC236}">
                  <a16:creationId xmlns:a16="http://schemas.microsoft.com/office/drawing/2014/main" id="{56662554-878B-28F5-7621-F9F68276E9D4}"/>
                </a:ext>
              </a:extLst>
            </p:cNvPr>
            <p:cNvSpPr txBox="1"/>
            <p:nvPr/>
          </p:nvSpPr>
          <p:spPr>
            <a:xfrm>
              <a:off x="676275" y="9525"/>
              <a:ext cx="1800225" cy="194310"/>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l"/>
              <a:r>
                <a:rPr lang="ja-JP" sz="1200" b="1" u="sng" kern="100" dirty="0">
                  <a:solidFill>
                    <a:srgbClr val="C00000"/>
                  </a:solidFill>
                  <a:effectLst/>
                  <a:latin typeface="ＭＳ 明朝" panose="02020609040205080304" pitchFamily="17" charset="-128"/>
                  <a:ea typeface="BIZ UDPゴシック" panose="020B0400000000000000" pitchFamily="50" charset="-128"/>
                  <a:cs typeface="Times New Roman" panose="02020603050405020304" pitchFamily="18" charset="0"/>
                </a:rPr>
                <a:t>公共交通を中心とした移動</a:t>
              </a:r>
              <a:endParaRPr 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1" name="テキスト ボックス 29">
              <a:extLst>
                <a:ext uri="{FF2B5EF4-FFF2-40B4-BE49-F238E27FC236}">
                  <a16:creationId xmlns:a16="http://schemas.microsoft.com/office/drawing/2014/main" id="{B6259161-B5D3-6CF0-C2C4-FE83F79DE4C0}"/>
                </a:ext>
              </a:extLst>
            </p:cNvPr>
            <p:cNvSpPr txBox="1"/>
            <p:nvPr/>
          </p:nvSpPr>
          <p:spPr>
            <a:xfrm>
              <a:off x="666750" y="1057275"/>
              <a:ext cx="2621818" cy="167007"/>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l"/>
              <a:r>
                <a:rPr lang="ja-JP" sz="1100" b="1" u="sng" kern="100" dirty="0">
                  <a:solidFill>
                    <a:srgbClr val="C45911"/>
                  </a:solidFill>
                  <a:effectLst/>
                  <a:latin typeface="ＭＳ 明朝" panose="02020609040205080304" pitchFamily="17" charset="-128"/>
                  <a:ea typeface="BIZ UDPゴシック" panose="020B0400000000000000" pitchFamily="50" charset="-128"/>
                  <a:cs typeface="Times New Roman" panose="02020603050405020304" pitchFamily="18" charset="0"/>
                </a:rPr>
                <a:t>公共交通と自動車をうまく使い分ける移動</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 name="テキスト ボックス 29">
              <a:extLst>
                <a:ext uri="{FF2B5EF4-FFF2-40B4-BE49-F238E27FC236}">
                  <a16:creationId xmlns:a16="http://schemas.microsoft.com/office/drawing/2014/main" id="{F8BC7EA5-6FFC-C6E7-A620-A72F3895F556}"/>
                </a:ext>
              </a:extLst>
            </p:cNvPr>
            <p:cNvSpPr txBox="1"/>
            <p:nvPr/>
          </p:nvSpPr>
          <p:spPr>
            <a:xfrm>
              <a:off x="676275" y="2170538"/>
              <a:ext cx="2731135" cy="188595"/>
            </a:xfrm>
            <a:prstGeom prst="rect">
              <a:avLst/>
            </a:prstGeom>
            <a:noFill/>
            <a:ln w="6350">
              <a:noFill/>
            </a:ln>
          </p:spPr>
          <p:txBody>
            <a:bodyPr rot="0" spcFirstLastPara="0" vert="horz" wrap="square" lIns="72000" tIns="0" rIns="0" bIns="0" numCol="1" spcCol="0" rtlCol="0" fromWordArt="0" anchor="t" anchorCtr="0" forceAA="0" compatLnSpc="1">
              <a:prstTxWarp prst="textNoShape">
                <a:avLst/>
              </a:prstTxWarp>
              <a:noAutofit/>
            </a:bodyPr>
            <a:lstStyle/>
            <a:p>
              <a:pPr algn="l"/>
              <a:r>
                <a:rPr lang="ja-JP" sz="1100" b="1" u="sng" kern="100" dirty="0">
                  <a:solidFill>
                    <a:srgbClr val="538135"/>
                  </a:solidFill>
                  <a:effectLst/>
                  <a:latin typeface="ＭＳ 明朝" panose="02020609040205080304" pitchFamily="17" charset="-128"/>
                  <a:ea typeface="BIZ UDPゴシック" panose="020B0400000000000000" pitchFamily="50" charset="-128"/>
                  <a:cs typeface="Times New Roman" panose="02020603050405020304" pitchFamily="18" charset="0"/>
                </a:rPr>
                <a:t>自動車とコミュニティ交通を選択する移動</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grpSp>
        <p:nvGrpSpPr>
          <p:cNvPr id="22" name="グループ化 21">
            <a:extLst>
              <a:ext uri="{FF2B5EF4-FFF2-40B4-BE49-F238E27FC236}">
                <a16:creationId xmlns:a16="http://schemas.microsoft.com/office/drawing/2014/main" id="{11EEF84F-D0C9-D2B0-989F-526B55E9FE44}"/>
              </a:ext>
            </a:extLst>
          </p:cNvPr>
          <p:cNvGrpSpPr/>
          <p:nvPr/>
        </p:nvGrpSpPr>
        <p:grpSpPr>
          <a:xfrm>
            <a:off x="5724293" y="1705509"/>
            <a:ext cx="2970973" cy="5145467"/>
            <a:chOff x="112144" y="516571"/>
            <a:chExt cx="1706880" cy="2956192"/>
          </a:xfrm>
        </p:grpSpPr>
        <p:sp>
          <p:nvSpPr>
            <p:cNvPr id="26" name="テキスト ボックス 29">
              <a:extLst>
                <a:ext uri="{FF2B5EF4-FFF2-40B4-BE49-F238E27FC236}">
                  <a16:creationId xmlns:a16="http://schemas.microsoft.com/office/drawing/2014/main" id="{6D38C596-FA2A-9ADB-451F-0FA3FD7A3A43}"/>
                </a:ext>
              </a:extLst>
            </p:cNvPr>
            <p:cNvSpPr txBox="1"/>
            <p:nvPr/>
          </p:nvSpPr>
          <p:spPr>
            <a:xfrm>
              <a:off x="120739" y="2176480"/>
              <a:ext cx="1697827" cy="139532"/>
            </a:xfrm>
            <a:prstGeom prst="rect">
              <a:avLst/>
            </a:prstGeom>
            <a:noFill/>
            <a:ln w="6350">
              <a:noFill/>
            </a:ln>
          </p:spPr>
          <p:txBody>
            <a:bodyPr rot="0" spcFirstLastPara="0" vert="horz" wrap="square" lIns="72000" tIns="0" rIns="0" bIns="0" numCol="1" spcCol="0" rtlCol="0" fromWordArt="0" anchor="ctr" anchorCtr="0" forceAA="0" compatLnSpc="1">
              <a:prstTxWarp prst="textNoShape">
                <a:avLst/>
              </a:prstTxWarp>
              <a:noAutofit/>
            </a:bodyPr>
            <a:lstStyle/>
            <a:p>
              <a:pPr algn="ctr">
                <a:lnSpc>
                  <a:spcPts val="800"/>
                </a:lnSpc>
              </a:pPr>
              <a:r>
                <a:rPr lang="ja-JP" sz="1100" b="1" kern="10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◆積極的な公共交通への転換</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7" name="テキスト ボックス 29">
              <a:extLst>
                <a:ext uri="{FF2B5EF4-FFF2-40B4-BE49-F238E27FC236}">
                  <a16:creationId xmlns:a16="http://schemas.microsoft.com/office/drawing/2014/main" id="{5C92F98C-466A-E416-2D66-29FBF97EDBD1}"/>
                </a:ext>
              </a:extLst>
            </p:cNvPr>
            <p:cNvSpPr txBox="1"/>
            <p:nvPr/>
          </p:nvSpPr>
          <p:spPr>
            <a:xfrm>
              <a:off x="112144" y="3347049"/>
              <a:ext cx="1706880" cy="125714"/>
            </a:xfrm>
            <a:prstGeom prst="rect">
              <a:avLst/>
            </a:prstGeom>
            <a:noFill/>
            <a:ln w="6350">
              <a:noFill/>
            </a:ln>
          </p:spPr>
          <p:txBody>
            <a:bodyPr rot="0" spcFirstLastPara="0" vert="horz" wrap="square" lIns="72000" tIns="0" rIns="0" bIns="0" numCol="1" spcCol="0" rtlCol="0" fromWordArt="0" anchor="ctr" anchorCtr="0" forceAA="0" compatLnSpc="1">
              <a:prstTxWarp prst="textNoShape">
                <a:avLst/>
              </a:prstTxWarp>
              <a:noAutofit/>
            </a:bodyPr>
            <a:lstStyle/>
            <a:p>
              <a:pPr marL="53340" indent="-53340" algn="ctr">
                <a:lnSpc>
                  <a:spcPts val="800"/>
                </a:lnSpc>
              </a:pPr>
              <a:r>
                <a:rPr lang="ja-JP" sz="1100" b="1" kern="10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◆交通の分散を推進（利用時間帯の分散）</a:t>
              </a:r>
              <a:endParaRPr 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28" name="図 27">
              <a:extLst>
                <a:ext uri="{FF2B5EF4-FFF2-40B4-BE49-F238E27FC236}">
                  <a16:creationId xmlns:a16="http://schemas.microsoft.com/office/drawing/2014/main" id="{23BFD52B-7DA8-232D-701B-683488A61459}"/>
                </a:ext>
              </a:extLst>
            </p:cNvPr>
            <p:cNvPicPr>
              <a:picLocks noChangeAspect="1"/>
            </p:cNvPicPr>
            <p:nvPr/>
          </p:nvPicPr>
          <p:blipFill>
            <a:blip r:embed="rId9"/>
            <a:srcRect/>
            <a:stretch/>
          </p:blipFill>
          <p:spPr bwMode="auto">
            <a:xfrm>
              <a:off x="301919" y="516571"/>
              <a:ext cx="1334721" cy="1586419"/>
            </a:xfrm>
            <a:prstGeom prst="rect">
              <a:avLst/>
            </a:prstGeom>
            <a:noFill/>
            <a:ln>
              <a:noFill/>
            </a:ln>
          </p:spPr>
        </p:pic>
        <p:pic>
          <p:nvPicPr>
            <p:cNvPr id="29" name="図 28">
              <a:extLst>
                <a:ext uri="{FF2B5EF4-FFF2-40B4-BE49-F238E27FC236}">
                  <a16:creationId xmlns:a16="http://schemas.microsoft.com/office/drawing/2014/main" id="{0A580280-C76E-6CA6-505A-705E150AAA30}"/>
                </a:ext>
              </a:extLst>
            </p:cNvPr>
            <p:cNvPicPr>
              <a:picLocks noChangeAspect="1"/>
            </p:cNvPicPr>
            <p:nvPr/>
          </p:nvPicPr>
          <p:blipFill>
            <a:blip r:embed="rId10"/>
            <a:srcRect/>
            <a:stretch/>
          </p:blipFill>
          <p:spPr bwMode="auto">
            <a:xfrm>
              <a:off x="157308" y="2289463"/>
              <a:ext cx="1623943" cy="1041212"/>
            </a:xfrm>
            <a:prstGeom prst="rect">
              <a:avLst/>
            </a:prstGeom>
            <a:noFill/>
            <a:ln>
              <a:noFill/>
            </a:ln>
          </p:spPr>
        </p:pic>
      </p:grpSp>
      <p:sp>
        <p:nvSpPr>
          <p:cNvPr id="33" name="テキスト ボックス 32">
            <a:extLst>
              <a:ext uri="{FF2B5EF4-FFF2-40B4-BE49-F238E27FC236}">
                <a16:creationId xmlns:a16="http://schemas.microsoft.com/office/drawing/2014/main" id="{B11DE914-4C70-FD51-AAFE-7AB59FE62EB2}"/>
              </a:ext>
            </a:extLst>
          </p:cNvPr>
          <p:cNvSpPr txBox="1"/>
          <p:nvPr/>
        </p:nvSpPr>
        <p:spPr>
          <a:xfrm>
            <a:off x="108557" y="588018"/>
            <a:ext cx="8926886" cy="523220"/>
          </a:xfrm>
          <a:prstGeom prst="rect">
            <a:avLst/>
          </a:prstGeom>
          <a:noFill/>
        </p:spPr>
        <p:txBody>
          <a:bodyPr wrap="square">
            <a:spAutoFit/>
          </a:bodyPr>
          <a:lstStyle/>
          <a:p>
            <a:pPr marL="342900" indent="-342900" algn="just">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ベストミックスとして地域ごとの交通特性をより細やかに分類し、時間帯に応じた公共交通と自動車交通のスマートな選択を推進することで、よりよい都市交通を実現していきます。</a:t>
            </a:r>
          </a:p>
        </p:txBody>
      </p:sp>
      <p:sp>
        <p:nvSpPr>
          <p:cNvPr id="45" name="テキスト ボックス 44">
            <a:extLst>
              <a:ext uri="{FF2B5EF4-FFF2-40B4-BE49-F238E27FC236}">
                <a16:creationId xmlns:a16="http://schemas.microsoft.com/office/drawing/2014/main" id="{F3A531D4-54F6-2975-52E6-F311C333CD11}"/>
              </a:ext>
            </a:extLst>
          </p:cNvPr>
          <p:cNvSpPr txBox="1"/>
          <p:nvPr/>
        </p:nvSpPr>
        <p:spPr>
          <a:xfrm>
            <a:off x="235483" y="1220763"/>
            <a:ext cx="2814479" cy="277280"/>
          </a:xfrm>
          <a:prstGeom prst="rect">
            <a:avLst/>
          </a:prstGeom>
          <a:noFill/>
          <a:ln w="6350">
            <a:noFill/>
          </a:ln>
        </p:spPr>
        <p:txBody>
          <a:bodyPr wrap="square">
            <a:spAutoFit/>
          </a:bodyPr>
          <a:lstStyle/>
          <a:p>
            <a:pPr>
              <a:buClr>
                <a:srgbClr val="FFC000"/>
              </a:buClr>
            </a:pPr>
            <a:r>
              <a:rPr lang="ja-JP" altLang="en-US" sz="1200" b="1" dirty="0">
                <a:latin typeface="BIZ UDPゴシック" panose="020B0400000000000000" pitchFamily="50" charset="-128"/>
                <a:ea typeface="BIZ UDPゴシック" panose="020B0400000000000000" pitchFamily="50" charset="-128"/>
              </a:rPr>
              <a:t>地域ごとのスマートな交通手段の選択</a:t>
            </a:r>
          </a:p>
        </p:txBody>
      </p:sp>
      <p:sp>
        <p:nvSpPr>
          <p:cNvPr id="46" name="テキスト ボックス 45">
            <a:extLst>
              <a:ext uri="{FF2B5EF4-FFF2-40B4-BE49-F238E27FC236}">
                <a16:creationId xmlns:a16="http://schemas.microsoft.com/office/drawing/2014/main" id="{5CBA5508-C978-F8BF-E9F8-F63EDC028E17}"/>
              </a:ext>
            </a:extLst>
          </p:cNvPr>
          <p:cNvSpPr txBox="1"/>
          <p:nvPr/>
        </p:nvSpPr>
        <p:spPr>
          <a:xfrm>
            <a:off x="5879989" y="1221044"/>
            <a:ext cx="3360264" cy="276999"/>
          </a:xfrm>
          <a:prstGeom prst="rect">
            <a:avLst/>
          </a:prstGeom>
          <a:noFill/>
          <a:ln w="6350">
            <a:noFill/>
          </a:ln>
        </p:spPr>
        <p:txBody>
          <a:bodyPr wrap="square">
            <a:spAutoFit/>
          </a:bodyPr>
          <a:lstStyle/>
          <a:p>
            <a:pPr>
              <a:buClr>
                <a:srgbClr val="FFC000"/>
              </a:buClr>
            </a:pPr>
            <a:r>
              <a:rPr lang="ja-JP" altLang="en-US" sz="1200" b="1" dirty="0">
                <a:latin typeface="BIZ UDPゴシック" panose="020B0400000000000000" pitchFamily="50" charset="-128"/>
                <a:ea typeface="BIZ UDPゴシック" panose="020B0400000000000000" pitchFamily="50" charset="-128"/>
              </a:rPr>
              <a:t>時間帯に応じたスマートな交通手段の選択</a:t>
            </a:r>
          </a:p>
        </p:txBody>
      </p:sp>
    </p:spTree>
    <p:extLst>
      <p:ext uri="{BB962C8B-B14F-4D97-AF65-F5344CB8AC3E}">
        <p14:creationId xmlns:p14="http://schemas.microsoft.com/office/powerpoint/2010/main" val="2342297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B0496-58BA-6D77-10DD-E4FCB9094A57}"/>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59FDE0E-2D01-D58F-9E26-DACBFD193EF1}"/>
              </a:ext>
            </a:extLst>
          </p:cNvPr>
          <p:cNvSpPr txBox="1"/>
          <p:nvPr/>
        </p:nvSpPr>
        <p:spPr>
          <a:xfrm>
            <a:off x="-53008"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将来交通計画（主な提案施策：公共交通）</a:t>
            </a:r>
            <a:endParaRPr lang="ja-JP" altLang="en-US" sz="1600" b="1" dirty="0">
              <a:latin typeface="BIZ UDPゴシック" panose="020B0400000000000000" pitchFamily="50" charset="-128"/>
              <a:ea typeface="BIZ UDPゴシック" panose="020B0400000000000000" pitchFamily="50" charset="-128"/>
            </a:endParaRPr>
          </a:p>
        </p:txBody>
      </p:sp>
      <p:sp>
        <p:nvSpPr>
          <p:cNvPr id="7" name="Line 19">
            <a:extLst>
              <a:ext uri="{FF2B5EF4-FFF2-40B4-BE49-F238E27FC236}">
                <a16:creationId xmlns:a16="http://schemas.microsoft.com/office/drawing/2014/main" id="{8F2E5E75-50B2-4F5B-5132-52D1133BB479}"/>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1BD28DBB-5A48-46E0-5B39-88C41541AB67}"/>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33</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EE35186F-42BE-63D7-F191-21A79588A0A4}"/>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pic>
        <p:nvPicPr>
          <p:cNvPr id="18" name="図 17">
            <a:extLst>
              <a:ext uri="{FF2B5EF4-FFF2-40B4-BE49-F238E27FC236}">
                <a16:creationId xmlns:a16="http://schemas.microsoft.com/office/drawing/2014/main" id="{E14AB6B6-EFD7-F514-1260-A85FBB7020A8}"/>
              </a:ext>
            </a:extLst>
          </p:cNvPr>
          <p:cNvPicPr>
            <a:picLocks noChangeAspect="1"/>
          </p:cNvPicPr>
          <p:nvPr/>
        </p:nvPicPr>
        <p:blipFill>
          <a:blip r:embed="rId3"/>
          <a:stretch>
            <a:fillRect/>
          </a:stretch>
        </p:blipFill>
        <p:spPr>
          <a:xfrm>
            <a:off x="174191" y="686364"/>
            <a:ext cx="4048678" cy="5485272"/>
          </a:xfrm>
          <a:prstGeom prst="rect">
            <a:avLst/>
          </a:prstGeom>
        </p:spPr>
      </p:pic>
      <p:pic>
        <p:nvPicPr>
          <p:cNvPr id="31" name="図 30">
            <a:extLst>
              <a:ext uri="{FF2B5EF4-FFF2-40B4-BE49-F238E27FC236}">
                <a16:creationId xmlns:a16="http://schemas.microsoft.com/office/drawing/2014/main" id="{BD60F364-9D92-BFC0-D8A4-CB16285E671B}"/>
              </a:ext>
            </a:extLst>
          </p:cNvPr>
          <p:cNvPicPr>
            <a:picLocks noChangeAspect="1"/>
          </p:cNvPicPr>
          <p:nvPr/>
        </p:nvPicPr>
        <p:blipFill>
          <a:blip r:embed="rId4"/>
          <a:stretch>
            <a:fillRect/>
          </a:stretch>
        </p:blipFill>
        <p:spPr>
          <a:xfrm>
            <a:off x="4430214" y="824917"/>
            <a:ext cx="4539595" cy="4978134"/>
          </a:xfrm>
          <a:prstGeom prst="rect">
            <a:avLst/>
          </a:prstGeom>
        </p:spPr>
      </p:pic>
      <p:pic>
        <p:nvPicPr>
          <p:cNvPr id="32" name="図 31">
            <a:extLst>
              <a:ext uri="{FF2B5EF4-FFF2-40B4-BE49-F238E27FC236}">
                <a16:creationId xmlns:a16="http://schemas.microsoft.com/office/drawing/2014/main" id="{2F63B48B-30C0-5DB9-04BE-B7A61925918D}"/>
              </a:ext>
            </a:extLst>
          </p:cNvPr>
          <p:cNvPicPr>
            <a:picLocks noChangeAspect="1"/>
          </p:cNvPicPr>
          <p:nvPr/>
        </p:nvPicPr>
        <p:blipFill>
          <a:blip r:embed="rId5"/>
          <a:stretch>
            <a:fillRect/>
          </a:stretch>
        </p:blipFill>
        <p:spPr>
          <a:xfrm>
            <a:off x="8052721" y="4749800"/>
            <a:ext cx="934943" cy="1807208"/>
          </a:xfrm>
          <a:prstGeom prst="rect">
            <a:avLst/>
          </a:prstGeom>
        </p:spPr>
      </p:pic>
    </p:spTree>
    <p:extLst>
      <p:ext uri="{BB962C8B-B14F-4D97-AF65-F5344CB8AC3E}">
        <p14:creationId xmlns:p14="http://schemas.microsoft.com/office/powerpoint/2010/main" val="2502529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D7ECB-E79D-05B2-78E7-49B540811F57}"/>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1EC242E-537D-34AE-DB8B-38523A449782}"/>
              </a:ext>
            </a:extLst>
          </p:cNvPr>
          <p:cNvSpPr txBox="1"/>
          <p:nvPr/>
        </p:nvSpPr>
        <p:spPr>
          <a:xfrm>
            <a:off x="-53008"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将来交通計画（主な提案施策：道路）</a:t>
            </a:r>
            <a:endParaRPr lang="ja-JP" altLang="en-US" sz="1600" b="1" dirty="0">
              <a:latin typeface="BIZ UDPゴシック" panose="020B0400000000000000" pitchFamily="50" charset="-128"/>
              <a:ea typeface="BIZ UDPゴシック" panose="020B0400000000000000" pitchFamily="50" charset="-128"/>
            </a:endParaRPr>
          </a:p>
        </p:txBody>
      </p:sp>
      <p:sp>
        <p:nvSpPr>
          <p:cNvPr id="7" name="Line 19">
            <a:extLst>
              <a:ext uri="{FF2B5EF4-FFF2-40B4-BE49-F238E27FC236}">
                <a16:creationId xmlns:a16="http://schemas.microsoft.com/office/drawing/2014/main" id="{CD40185B-A040-A9B4-1D5F-A306844B714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5C4E5A80-AC84-A809-CBF8-41A6BA79FDF4}"/>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34</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BAA136B6-5D02-8663-C6F6-F2367047F570}"/>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pic>
        <p:nvPicPr>
          <p:cNvPr id="3" name="図 2">
            <a:extLst>
              <a:ext uri="{FF2B5EF4-FFF2-40B4-BE49-F238E27FC236}">
                <a16:creationId xmlns:a16="http://schemas.microsoft.com/office/drawing/2014/main" id="{D1499FD0-5CFA-1BCB-91B7-7CE934B6E224}"/>
              </a:ext>
            </a:extLst>
          </p:cNvPr>
          <p:cNvPicPr>
            <a:picLocks noChangeAspect="1"/>
          </p:cNvPicPr>
          <p:nvPr/>
        </p:nvPicPr>
        <p:blipFill>
          <a:blip r:embed="rId3"/>
          <a:stretch>
            <a:fillRect/>
          </a:stretch>
        </p:blipFill>
        <p:spPr>
          <a:xfrm>
            <a:off x="73574" y="596900"/>
            <a:ext cx="4491630" cy="6180929"/>
          </a:xfrm>
          <a:prstGeom prst="rect">
            <a:avLst/>
          </a:prstGeom>
        </p:spPr>
      </p:pic>
      <p:pic>
        <p:nvPicPr>
          <p:cNvPr id="4" name="図 3">
            <a:extLst>
              <a:ext uri="{FF2B5EF4-FFF2-40B4-BE49-F238E27FC236}">
                <a16:creationId xmlns:a16="http://schemas.microsoft.com/office/drawing/2014/main" id="{749045F5-F99E-08A2-8156-A26DCF119356}"/>
              </a:ext>
            </a:extLst>
          </p:cNvPr>
          <p:cNvPicPr>
            <a:picLocks noChangeAspect="1"/>
          </p:cNvPicPr>
          <p:nvPr/>
        </p:nvPicPr>
        <p:blipFill>
          <a:blip r:embed="rId4"/>
          <a:stretch>
            <a:fillRect/>
          </a:stretch>
        </p:blipFill>
        <p:spPr>
          <a:xfrm>
            <a:off x="4644859" y="748986"/>
            <a:ext cx="4444368" cy="4204014"/>
          </a:xfrm>
          <a:prstGeom prst="rect">
            <a:avLst/>
          </a:prstGeom>
        </p:spPr>
      </p:pic>
    </p:spTree>
    <p:extLst>
      <p:ext uri="{BB962C8B-B14F-4D97-AF65-F5344CB8AC3E}">
        <p14:creationId xmlns:p14="http://schemas.microsoft.com/office/powerpoint/2010/main" val="1245548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93DD2-8517-D708-F9D7-BD9AB3D31FA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5F847B5-F2EE-B6BD-03E6-78849F41D4A1}"/>
              </a:ext>
            </a:extLst>
          </p:cNvPr>
          <p:cNvSpPr txBox="1"/>
          <p:nvPr/>
        </p:nvSpPr>
        <p:spPr>
          <a:xfrm>
            <a:off x="-53008" y="38023"/>
            <a:ext cx="12020550" cy="461665"/>
          </a:xfrm>
          <a:prstGeom prst="rect">
            <a:avLst/>
          </a:prstGeom>
          <a:noFill/>
        </p:spPr>
        <p:txBody>
          <a:bodyPr wrap="square" rtlCol="0">
            <a:spAutoFit/>
          </a:bodyPr>
          <a:lstStyle/>
          <a:p>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章　将来交通計画</a:t>
            </a:r>
            <a:endParaRPr lang="ja-JP" altLang="en-US" sz="1600" b="1" dirty="0">
              <a:latin typeface="BIZ UDPゴシック" panose="020B0400000000000000" pitchFamily="50" charset="-128"/>
              <a:ea typeface="BIZ UDPゴシック" panose="020B0400000000000000" pitchFamily="50" charset="-128"/>
            </a:endParaRPr>
          </a:p>
        </p:txBody>
      </p:sp>
      <p:sp>
        <p:nvSpPr>
          <p:cNvPr id="7" name="Line 19">
            <a:extLst>
              <a:ext uri="{FF2B5EF4-FFF2-40B4-BE49-F238E27FC236}">
                <a16:creationId xmlns:a16="http://schemas.microsoft.com/office/drawing/2014/main" id="{FF38B45C-AE04-0321-B9C6-75A82615A8C7}"/>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074F5E1D-B210-9F96-797C-22E8200FA564}"/>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35</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D836D3E5-29CB-F0ED-788B-62489A98E54F}"/>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rgbClr val="FFFF00">
                    <a:alpha val="50000"/>
                  </a:srgbClr>
                </a:gs>
                <a:gs pos="100000">
                  <a:srgbClr val="FFC000"/>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pic>
        <p:nvPicPr>
          <p:cNvPr id="11" name="図 10">
            <a:extLst>
              <a:ext uri="{FF2B5EF4-FFF2-40B4-BE49-F238E27FC236}">
                <a16:creationId xmlns:a16="http://schemas.microsoft.com/office/drawing/2014/main" id="{64F29498-492A-14C1-19A8-92603A2613BD}"/>
              </a:ext>
            </a:extLst>
          </p:cNvPr>
          <p:cNvPicPr>
            <a:picLocks noChangeAspect="1"/>
          </p:cNvPicPr>
          <p:nvPr/>
        </p:nvPicPr>
        <p:blipFill>
          <a:blip r:embed="rId3"/>
          <a:stretch>
            <a:fillRect/>
          </a:stretch>
        </p:blipFill>
        <p:spPr>
          <a:xfrm>
            <a:off x="443885" y="1107743"/>
            <a:ext cx="3932808" cy="5695592"/>
          </a:xfrm>
          <a:prstGeom prst="rect">
            <a:avLst/>
          </a:prstGeom>
        </p:spPr>
      </p:pic>
      <p:sp>
        <p:nvSpPr>
          <p:cNvPr id="12" name="テキスト ボックス 11">
            <a:extLst>
              <a:ext uri="{FF2B5EF4-FFF2-40B4-BE49-F238E27FC236}">
                <a16:creationId xmlns:a16="http://schemas.microsoft.com/office/drawing/2014/main" id="{766F1D82-567C-8AE4-B976-DC1A6FED1D59}"/>
              </a:ext>
            </a:extLst>
          </p:cNvPr>
          <p:cNvSpPr txBox="1"/>
          <p:nvPr/>
        </p:nvSpPr>
        <p:spPr>
          <a:xfrm>
            <a:off x="0" y="526317"/>
            <a:ext cx="3175000"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提案施策に期待される効果</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E2BAFFB5-E556-3436-24D3-01C3EA2E59A0}"/>
              </a:ext>
            </a:extLst>
          </p:cNvPr>
          <p:cNvPicPr>
            <a:picLocks noChangeAspect="1"/>
          </p:cNvPicPr>
          <p:nvPr/>
        </p:nvPicPr>
        <p:blipFill>
          <a:blip r:embed="rId4"/>
          <a:stretch>
            <a:fillRect/>
          </a:stretch>
        </p:blipFill>
        <p:spPr>
          <a:xfrm>
            <a:off x="4619810" y="1455938"/>
            <a:ext cx="4114485" cy="5277448"/>
          </a:xfrm>
          <a:prstGeom prst="rect">
            <a:avLst/>
          </a:prstGeom>
        </p:spPr>
      </p:pic>
      <p:sp>
        <p:nvSpPr>
          <p:cNvPr id="15" name="テキスト ボックス 14">
            <a:extLst>
              <a:ext uri="{FF2B5EF4-FFF2-40B4-BE49-F238E27FC236}">
                <a16:creationId xmlns:a16="http://schemas.microsoft.com/office/drawing/2014/main" id="{5DB0991B-2FC3-FB9A-2F46-0B6823B494FC}"/>
              </a:ext>
            </a:extLst>
          </p:cNvPr>
          <p:cNvSpPr txBox="1"/>
          <p:nvPr/>
        </p:nvSpPr>
        <p:spPr>
          <a:xfrm>
            <a:off x="4225774" y="697565"/>
            <a:ext cx="4844758" cy="683713"/>
          </a:xfrm>
          <a:prstGeom prst="rect">
            <a:avLst/>
          </a:prstGeom>
          <a:noFill/>
        </p:spPr>
        <p:txBody>
          <a:bodyPr wrap="square">
            <a:spAutoFit/>
          </a:bodyPr>
          <a:lstStyle/>
          <a:p>
            <a:pPr marL="342900" indent="-342900" algn="just">
              <a:lnSpc>
                <a:spcPct val="150000"/>
              </a:lnSpc>
              <a:spcBef>
                <a:spcPts val="360"/>
              </a:spcBef>
              <a:buClr>
                <a:srgbClr val="FFC000"/>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交通ネットワークの将来像を実現することで、誰もが移動しやすく暮らしやすいまちになります。</a:t>
            </a:r>
          </a:p>
        </p:txBody>
      </p:sp>
    </p:spTree>
    <p:extLst>
      <p:ext uri="{BB962C8B-B14F-4D97-AF65-F5344CB8AC3E}">
        <p14:creationId xmlns:p14="http://schemas.microsoft.com/office/powerpoint/2010/main" val="1527569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239A2-34B1-EF5B-5111-CFED14D99E2F}"/>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305C970B-3969-473A-3866-32A73BCDC47E}"/>
              </a:ext>
            </a:extLst>
          </p:cNvPr>
          <p:cNvPicPr>
            <a:picLocks noChangeAspect="1"/>
          </p:cNvPicPr>
          <p:nvPr/>
        </p:nvPicPr>
        <p:blipFill>
          <a:blip r:embed="rId3"/>
          <a:srcRect l="9897" t="34247" r="5529" b="34000"/>
          <a:stretch>
            <a:fillRect/>
          </a:stretch>
        </p:blipFill>
        <p:spPr>
          <a:xfrm>
            <a:off x="1567005" y="3639594"/>
            <a:ext cx="5956982" cy="3163635"/>
          </a:xfrm>
          <a:prstGeom prst="rect">
            <a:avLst/>
          </a:prstGeom>
        </p:spPr>
      </p:pic>
      <p:sp>
        <p:nvSpPr>
          <p:cNvPr id="6" name="テキスト ボックス 5">
            <a:extLst>
              <a:ext uri="{FF2B5EF4-FFF2-40B4-BE49-F238E27FC236}">
                <a16:creationId xmlns:a16="http://schemas.microsoft.com/office/drawing/2014/main" id="{9C2D0B07-3B5C-E3E7-4DD9-81FA111D6667}"/>
              </a:ext>
            </a:extLst>
          </p:cNvPr>
          <p:cNvSpPr txBox="1"/>
          <p:nvPr/>
        </p:nvSpPr>
        <p:spPr>
          <a:xfrm>
            <a:off x="-53008"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５章　今後の取組み</a:t>
            </a:r>
            <a:endParaRPr lang="ja-JP" altLang="en-US" sz="1600" b="1" dirty="0">
              <a:latin typeface="BIZ UDPゴシック" panose="020B0400000000000000" pitchFamily="50" charset="-128"/>
              <a:ea typeface="BIZ UDPゴシック" panose="020B0400000000000000" pitchFamily="50" charset="-128"/>
            </a:endParaRPr>
          </a:p>
        </p:txBody>
      </p:sp>
      <p:sp>
        <p:nvSpPr>
          <p:cNvPr id="7" name="Line 19">
            <a:extLst>
              <a:ext uri="{FF2B5EF4-FFF2-40B4-BE49-F238E27FC236}">
                <a16:creationId xmlns:a16="http://schemas.microsoft.com/office/drawing/2014/main" id="{1110139C-FE87-045A-C73B-60E32E13DA73}"/>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7A629DA6-8D60-1830-FE92-EAF8F2F30F6B}"/>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36</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9CA40715-5B54-6DDA-112C-E319422AD1D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1">
                    <a:lumMod val="50000"/>
                  </a:schemeClr>
                </a:gs>
                <a:gs pos="100000">
                  <a:schemeClr val="accent1">
                    <a:lumMod val="50000"/>
                  </a:schemeClr>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10" name="テキスト ボックス 9">
            <a:extLst>
              <a:ext uri="{FF2B5EF4-FFF2-40B4-BE49-F238E27FC236}">
                <a16:creationId xmlns:a16="http://schemas.microsoft.com/office/drawing/2014/main" id="{AD915E6B-4D68-39BB-A29E-32A4714D1EF6}"/>
              </a:ext>
            </a:extLst>
          </p:cNvPr>
          <p:cNvSpPr txBox="1"/>
          <p:nvPr/>
        </p:nvSpPr>
        <p:spPr>
          <a:xfrm>
            <a:off x="100700" y="941578"/>
            <a:ext cx="8680437" cy="954107"/>
          </a:xfrm>
          <a:prstGeom prst="rect">
            <a:avLst/>
          </a:prstGeom>
          <a:noFill/>
        </p:spPr>
        <p:txBody>
          <a:bodyPr wrap="square">
            <a:spAutoFit/>
          </a:bodyPr>
          <a:lstStyle/>
          <a:p>
            <a:pPr marL="285750" indent="-285750" algn="just">
              <a:spcBef>
                <a:spcPts val="360"/>
              </a:spcBef>
              <a:buClr>
                <a:srgbClr val="156082"/>
              </a:buClr>
              <a:buFont typeface="Wingdings" panose="05000000000000000000" pitchFamily="2" charset="2"/>
              <a:buChar char="l"/>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実行計画では、交通ネットワークの段階的な整備において、</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短期</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５年間</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や中期</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年間</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の目標像を設定し、必要な施策を総合的に整理</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します。また、</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実施主体や整備スケジュールを明確にする</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とともに、具体的な事業の検討段階では、事業費や効果などの経済効率性などの検証も行い、事業の実現に向け関係者が一体となって取り組みます。</a:t>
            </a: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AF66D148-7CB0-C8C2-38CF-E31ADC94435B}"/>
              </a:ext>
            </a:extLst>
          </p:cNvPr>
          <p:cNvSpPr txBox="1"/>
          <p:nvPr/>
        </p:nvSpPr>
        <p:spPr>
          <a:xfrm>
            <a:off x="-1" y="499688"/>
            <a:ext cx="3273287"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アクションプランの策定</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3E98AAA6-91E0-40AF-1A91-19B266F7A475}"/>
              </a:ext>
            </a:extLst>
          </p:cNvPr>
          <p:cNvSpPr txBox="1"/>
          <p:nvPr/>
        </p:nvSpPr>
        <p:spPr>
          <a:xfrm>
            <a:off x="100700" y="2026225"/>
            <a:ext cx="3633902"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関係者一体となった計画の推進</a:t>
            </a:r>
            <a:endParaRPr lang="en-US" altLang="ja-JP" b="1" kern="100" spc="50" dirty="0">
              <a:solidFill>
                <a:srgbClr val="000000"/>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94604AE7-73F3-B602-E635-C4AF3A6C3082}"/>
              </a:ext>
            </a:extLst>
          </p:cNvPr>
          <p:cNvSpPr txBox="1"/>
          <p:nvPr/>
        </p:nvSpPr>
        <p:spPr>
          <a:xfrm>
            <a:off x="67588" y="2481476"/>
            <a:ext cx="8680437" cy="1005403"/>
          </a:xfrm>
          <a:prstGeom prst="rect">
            <a:avLst/>
          </a:prstGeom>
          <a:noFill/>
        </p:spPr>
        <p:txBody>
          <a:bodyPr wrap="square">
            <a:spAutoFit/>
          </a:bodyPr>
          <a:lstStyle/>
          <a:p>
            <a:pPr marL="285750" indent="-285750" algn="just">
              <a:spcBef>
                <a:spcPts val="360"/>
              </a:spcBef>
              <a:buClr>
                <a:srgbClr val="156082"/>
              </a:buClr>
              <a:buFont typeface="Wingdings" panose="05000000000000000000" pitchFamily="2" charset="2"/>
              <a:buChar char="l"/>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持続可能で利便性の高い交通体系の実現には、行政・交通事業者・企業・住民などが、それぞれの役割を果たし、互いに連携し取り組むことが重要です。</a:t>
            </a:r>
          </a:p>
          <a:p>
            <a:pPr marL="285750" indent="-285750" algn="just">
              <a:spcBef>
                <a:spcPts val="360"/>
              </a:spcBef>
              <a:buClr>
                <a:srgbClr val="156082"/>
              </a:buClr>
              <a:buFont typeface="Wingdings" panose="05000000000000000000" pitchFamily="2" charset="2"/>
              <a:buChar char="l"/>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今回のマスタープランに基づき、各主体で取組みの方向性を共有しつつ関係者が一体となって計画を推進していくことが不可欠です。</a:t>
            </a:r>
          </a:p>
        </p:txBody>
      </p:sp>
    </p:spTree>
    <p:extLst>
      <p:ext uri="{BB962C8B-B14F-4D97-AF65-F5344CB8AC3E}">
        <p14:creationId xmlns:p14="http://schemas.microsoft.com/office/powerpoint/2010/main" val="1038125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CFFCA7D-C4F2-F898-C3BA-ABE6C99FB36C}"/>
              </a:ext>
            </a:extLst>
          </p:cNvPr>
          <p:cNvSpPr txBox="1"/>
          <p:nvPr/>
        </p:nvSpPr>
        <p:spPr>
          <a:xfrm>
            <a:off x="0" y="2491497"/>
            <a:ext cx="9153872" cy="793487"/>
          </a:xfrm>
          <a:prstGeom prst="rect">
            <a:avLst/>
          </a:prstGeom>
          <a:noFill/>
        </p:spPr>
        <p:txBody>
          <a:bodyPr wrap="square" rtlCol="0">
            <a:spAutoFit/>
          </a:bodyPr>
          <a:lstStyle/>
          <a:p>
            <a:pPr algn="ctr" defTabSz="422041" fontAlgn="auto">
              <a:lnSpc>
                <a:spcPct val="150000"/>
              </a:lnSpc>
              <a:spcBef>
                <a:spcPts val="0"/>
              </a:spcBef>
              <a:spcAft>
                <a:spcPts val="0"/>
              </a:spcAft>
            </a:pPr>
            <a:r>
              <a:rPr kumimoji="0" lang="ja-JP" altLang="en-US" sz="3600" b="1" dirty="0">
                <a:solidFill>
                  <a:prstClr val="black"/>
                </a:solidFill>
                <a:latin typeface="HGP創英ﾌﾟﾚｾﾞﾝｽEB" panose="02020800000000000000" pitchFamily="18" charset="-128"/>
                <a:ea typeface="HGP創英ﾌﾟﾚｾﾞﾝｽEB" panose="02020800000000000000" pitchFamily="18" charset="-128"/>
              </a:rPr>
              <a:t>ご清聴ありがとうございました。</a:t>
            </a:r>
            <a:endParaRPr kumimoji="0" lang="en-US" altLang="ja-JP" sz="3600" b="1" dirty="0">
              <a:solidFill>
                <a:prstClr val="black"/>
              </a:solidFill>
              <a:latin typeface="HGP創英ﾌﾟﾚｾﾞﾝｽEB" panose="02020800000000000000" pitchFamily="18" charset="-128"/>
              <a:ea typeface="HGP創英ﾌﾟﾚｾﾞﾝｽEB" panose="02020800000000000000" pitchFamily="18" charset="-128"/>
            </a:endParaRPr>
          </a:p>
        </p:txBody>
      </p:sp>
      <p:sp>
        <p:nvSpPr>
          <p:cNvPr id="2" name="スライド番号プレースホルダー 1">
            <a:extLst>
              <a:ext uri="{FF2B5EF4-FFF2-40B4-BE49-F238E27FC236}">
                <a16:creationId xmlns:a16="http://schemas.microsoft.com/office/drawing/2014/main" id="{D9D6383B-44A9-B411-6B67-03F8E216AD62}"/>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37</a:t>
            </a:fld>
            <a:endParaRPr lang="ja-JP" altLang="en-US" sz="1600" dirty="0">
              <a:solidFill>
                <a:prstClr val="black"/>
              </a:solidFill>
              <a:latin typeface="+mj-lt"/>
              <a:ea typeface="ＭＳ Ｐゴシック" panose="020B0600070205080204" pitchFamily="50" charset="-128"/>
            </a:endParaRPr>
          </a:p>
        </p:txBody>
      </p:sp>
    </p:spTree>
    <p:extLst>
      <p:ext uri="{BB962C8B-B14F-4D97-AF65-F5344CB8AC3E}">
        <p14:creationId xmlns:p14="http://schemas.microsoft.com/office/powerpoint/2010/main" val="167540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4B64-96E2-8B3E-20BC-CF27F1FCD85E}"/>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83D5829-8192-2183-A317-067A7F6111A8}"/>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１章　都市交通マスタープランとは</a:t>
            </a:r>
          </a:p>
        </p:txBody>
      </p:sp>
      <p:sp>
        <p:nvSpPr>
          <p:cNvPr id="7" name="Line 19">
            <a:extLst>
              <a:ext uri="{FF2B5EF4-FFF2-40B4-BE49-F238E27FC236}">
                <a16:creationId xmlns:a16="http://schemas.microsoft.com/office/drawing/2014/main" id="{AC7DCFB5-9B76-3466-B072-BAE12BAA3E8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D187C4A0-05EB-2FD5-39C7-09E15C0676D1}"/>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3</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E4485FE8-CB9F-8272-15AF-BDF03D6DA2E8}"/>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64969526-9F2B-2E9D-0C36-38B5CC84E56D}"/>
              </a:ext>
            </a:extLst>
          </p:cNvPr>
          <p:cNvSpPr txBox="1"/>
          <p:nvPr/>
        </p:nvSpPr>
        <p:spPr>
          <a:xfrm>
            <a:off x="0" y="499688"/>
            <a:ext cx="8910536" cy="2171300"/>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パーソントリップ調査とは</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パーソントリップ</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(PT)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調査とは、</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日常の生活の中で、誰が、いつ、どこに、何の目的で、どのような交通手段で移動したか</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について、熊本都市圏の住民を対象にアンケート調査を行い、１日の全ての移動をとらえるものです。</a:t>
            </a: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今回は、令和５年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(2023</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月から</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11</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月に実態調査を行い、約</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1.7</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万世帯、約３万人分の交通行動を把握しました。</a:t>
            </a:r>
          </a:p>
        </p:txBody>
      </p:sp>
      <p:grpSp>
        <p:nvGrpSpPr>
          <p:cNvPr id="4" name="グループ化 3">
            <a:extLst>
              <a:ext uri="{FF2B5EF4-FFF2-40B4-BE49-F238E27FC236}">
                <a16:creationId xmlns:a16="http://schemas.microsoft.com/office/drawing/2014/main" id="{2A16A406-2761-E2C6-8D7A-41637FE0A224}"/>
              </a:ext>
            </a:extLst>
          </p:cNvPr>
          <p:cNvGrpSpPr/>
          <p:nvPr/>
        </p:nvGrpSpPr>
        <p:grpSpPr>
          <a:xfrm>
            <a:off x="1651528" y="2860249"/>
            <a:ext cx="6193758" cy="3997751"/>
            <a:chOff x="0" y="21227"/>
            <a:chExt cx="5357495" cy="3261732"/>
          </a:xfrm>
        </p:grpSpPr>
        <p:pic>
          <p:nvPicPr>
            <p:cNvPr id="5" name="Picture 2" descr="熊本PT調査の説明図">
              <a:extLst>
                <a:ext uri="{FF2B5EF4-FFF2-40B4-BE49-F238E27FC236}">
                  <a16:creationId xmlns:a16="http://schemas.microsoft.com/office/drawing/2014/main" id="{BE264BED-9182-4E32-49E2-CCD2C361B4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886"/>
              <a:ext cx="5357495" cy="1713865"/>
            </a:xfrm>
            <a:prstGeom prst="rect">
              <a:avLst/>
            </a:prstGeom>
            <a:noFill/>
          </p:spPr>
        </p:pic>
        <p:pic>
          <p:nvPicPr>
            <p:cNvPr id="8" name="Picture 6" descr="熊本パーソントリップ調査会社員の例">
              <a:extLst>
                <a:ext uri="{FF2B5EF4-FFF2-40B4-BE49-F238E27FC236}">
                  <a16:creationId xmlns:a16="http://schemas.microsoft.com/office/drawing/2014/main" id="{B6A762FF-90D0-C2CA-60EF-B902DE6324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830" y="1801504"/>
              <a:ext cx="5081905" cy="1481455"/>
            </a:xfrm>
            <a:prstGeom prst="rect">
              <a:avLst/>
            </a:prstGeom>
            <a:noFill/>
          </p:spPr>
        </p:pic>
        <p:sp>
          <p:nvSpPr>
            <p:cNvPr id="16" name="テキスト ボックス 29">
              <a:extLst>
                <a:ext uri="{FF2B5EF4-FFF2-40B4-BE49-F238E27FC236}">
                  <a16:creationId xmlns:a16="http://schemas.microsoft.com/office/drawing/2014/main" id="{D291587B-78B3-91DD-3FDF-60E8481A5E2A}"/>
                </a:ext>
              </a:extLst>
            </p:cNvPr>
            <p:cNvSpPr txBox="1"/>
            <p:nvPr/>
          </p:nvSpPr>
          <p:spPr>
            <a:xfrm>
              <a:off x="1849" y="21227"/>
              <a:ext cx="2643294" cy="146482"/>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a:t>
              </a:r>
              <a:r>
                <a:rPr 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パーソントリップ調査でわかること</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spTree>
    <p:extLst>
      <p:ext uri="{BB962C8B-B14F-4D97-AF65-F5344CB8AC3E}">
        <p14:creationId xmlns:p14="http://schemas.microsoft.com/office/powerpoint/2010/main" val="2336204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57B0-B52C-9470-162A-B666C0D5CCC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19FF3C3-8122-9A46-52F3-A249BE710D7F}"/>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１章　都市交通マスタープランとは</a:t>
            </a:r>
          </a:p>
        </p:txBody>
      </p:sp>
      <p:sp>
        <p:nvSpPr>
          <p:cNvPr id="7" name="Line 19">
            <a:extLst>
              <a:ext uri="{FF2B5EF4-FFF2-40B4-BE49-F238E27FC236}">
                <a16:creationId xmlns:a16="http://schemas.microsoft.com/office/drawing/2014/main" id="{B8D6A669-3185-5ED5-290E-425499433056}"/>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17250EAB-CDF3-FD6A-7B82-4F7AF1DC31B3}"/>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4</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A7BF74C0-A6B8-2827-D7D1-3F331B723F6F}"/>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5F353AB8-E618-AB74-1725-A119E43C3A88}"/>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過去の都市交通マスタープランの主な提案施策</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13" name="図 12">
            <a:extLst>
              <a:ext uri="{FF2B5EF4-FFF2-40B4-BE49-F238E27FC236}">
                <a16:creationId xmlns:a16="http://schemas.microsoft.com/office/drawing/2014/main" id="{8135990D-B0C6-9250-E439-9F10678DDA48}"/>
              </a:ext>
            </a:extLst>
          </p:cNvPr>
          <p:cNvPicPr>
            <a:picLocks noChangeAspect="1"/>
          </p:cNvPicPr>
          <p:nvPr/>
        </p:nvPicPr>
        <p:blipFill>
          <a:blip r:embed="rId3"/>
          <a:srcRect b="3384"/>
          <a:stretch>
            <a:fillRect/>
          </a:stretch>
        </p:blipFill>
        <p:spPr>
          <a:xfrm>
            <a:off x="1562100" y="1746519"/>
            <a:ext cx="5698863" cy="5056710"/>
          </a:xfrm>
          <a:prstGeom prst="rect">
            <a:avLst/>
          </a:prstGeom>
          <a:ln>
            <a:solidFill>
              <a:schemeClr val="tx1"/>
            </a:solidFill>
          </a:ln>
        </p:spPr>
      </p:pic>
      <p:sp>
        <p:nvSpPr>
          <p:cNvPr id="14" name="テキスト ボックス 13">
            <a:extLst>
              <a:ext uri="{FF2B5EF4-FFF2-40B4-BE49-F238E27FC236}">
                <a16:creationId xmlns:a16="http://schemas.microsoft.com/office/drawing/2014/main" id="{8355146A-865F-616E-EC48-74E25052363C}"/>
              </a:ext>
            </a:extLst>
          </p:cNvPr>
          <p:cNvSpPr txBox="1"/>
          <p:nvPr/>
        </p:nvSpPr>
        <p:spPr>
          <a:xfrm>
            <a:off x="-15989" y="946746"/>
            <a:ext cx="9076412" cy="683713"/>
          </a:xfrm>
          <a:prstGeom prst="rect">
            <a:avLst/>
          </a:prstGeom>
          <a:noFill/>
        </p:spPr>
        <p:txBody>
          <a:bodyPr wrap="square">
            <a:spAutoFit/>
          </a:bodyPr>
          <a:lstStyle/>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熊本都市圏では、これまでに４回</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昭和</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48</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(1973</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、昭和</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59</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(1984</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、平成９年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(1997</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、平成</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24</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(2012</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のパーソントリップ調査を実施し、都市交通マスタープランを策定してきました。</a:t>
            </a:r>
          </a:p>
        </p:txBody>
      </p:sp>
    </p:spTree>
    <p:extLst>
      <p:ext uri="{BB962C8B-B14F-4D97-AF65-F5344CB8AC3E}">
        <p14:creationId xmlns:p14="http://schemas.microsoft.com/office/powerpoint/2010/main" val="114033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0649-D5E1-AE4E-D63D-8181C21B9EB4}"/>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FFFA32E-2927-233C-DE60-83709198A59C}"/>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１章　都市交通マスタープランとは</a:t>
            </a:r>
          </a:p>
        </p:txBody>
      </p:sp>
      <p:sp>
        <p:nvSpPr>
          <p:cNvPr id="7" name="Line 19">
            <a:extLst>
              <a:ext uri="{FF2B5EF4-FFF2-40B4-BE49-F238E27FC236}">
                <a16:creationId xmlns:a16="http://schemas.microsoft.com/office/drawing/2014/main" id="{4912D7C6-3306-340C-29FF-7AF84B4FCC9D}"/>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14DCA215-07A4-1A82-E990-E16DD7077825}"/>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5</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9451AA85-AEAD-FD8F-A518-625119EBD92E}"/>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BBFB964A-F358-65EB-7BDF-D6956119C196}"/>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これまでの取組み成果と課題（公共交通）</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56431C04-0BC1-BFD6-1990-990A6135FFD4}"/>
              </a:ext>
            </a:extLst>
          </p:cNvPr>
          <p:cNvSpPr txBox="1"/>
          <p:nvPr/>
        </p:nvSpPr>
        <p:spPr>
          <a:xfrm>
            <a:off x="-15989" y="870546"/>
            <a:ext cx="9076412" cy="1006879"/>
          </a:xfrm>
          <a:prstGeom prst="rect">
            <a:avLst/>
          </a:prstGeom>
          <a:noFill/>
        </p:spPr>
        <p:txBody>
          <a:bodyPr wrap="square">
            <a:spAutoFit/>
          </a:bodyPr>
          <a:lstStyle/>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前回の都市交通マスタープラン</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調査：平成</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24</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(2012</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・計画目標：令和</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17</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(2035</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では、</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中心市街地と地域核や生活拠点を結ぶ交通需要の多い放射８方向を「基幹公共交通軸」と位置づけ、</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公共交通の定時性・速達性を高めるため、利用状況に応じた輸送力確保に向けて取組みを進めてきました。</a:t>
            </a:r>
          </a:p>
        </p:txBody>
      </p:sp>
      <p:grpSp>
        <p:nvGrpSpPr>
          <p:cNvPr id="4" name="グループ化 3">
            <a:extLst>
              <a:ext uri="{FF2B5EF4-FFF2-40B4-BE49-F238E27FC236}">
                <a16:creationId xmlns:a16="http://schemas.microsoft.com/office/drawing/2014/main" id="{DA5E35AE-57A3-9FCB-8B61-1E5759C99CDA}"/>
              </a:ext>
            </a:extLst>
          </p:cNvPr>
          <p:cNvGrpSpPr/>
          <p:nvPr/>
        </p:nvGrpSpPr>
        <p:grpSpPr>
          <a:xfrm>
            <a:off x="232350" y="2376072"/>
            <a:ext cx="4174550" cy="4342985"/>
            <a:chOff x="0" y="0"/>
            <a:chExt cx="5839204" cy="6074457"/>
          </a:xfrm>
        </p:grpSpPr>
        <p:pic>
          <p:nvPicPr>
            <p:cNvPr id="5" name="図 4">
              <a:extLst>
                <a:ext uri="{FF2B5EF4-FFF2-40B4-BE49-F238E27FC236}">
                  <a16:creationId xmlns:a16="http://schemas.microsoft.com/office/drawing/2014/main" id="{44005744-8F83-1670-A2F1-1C94FA4AF995}"/>
                </a:ext>
              </a:extLst>
            </p:cNvPr>
            <p:cNvPicPr>
              <a:picLocks noChangeAspect="1"/>
            </p:cNvPicPr>
            <p:nvPr/>
          </p:nvPicPr>
          <p:blipFill>
            <a:blip r:embed="rId3"/>
            <a:srcRect l="1076" r="1076"/>
            <a:stretch/>
          </p:blipFill>
          <p:spPr bwMode="auto">
            <a:xfrm>
              <a:off x="0" y="0"/>
              <a:ext cx="5796280" cy="6055995"/>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42B5BEEA-196F-9754-C4E7-68B7D6BE1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614" y="5314381"/>
              <a:ext cx="1372235" cy="758825"/>
            </a:xfrm>
            <a:prstGeom prst="rect">
              <a:avLst/>
            </a:prstGeom>
            <a:ln>
              <a:solidFill>
                <a:schemeClr val="tx1"/>
              </a:solidFill>
            </a:ln>
          </p:spPr>
        </p:pic>
        <p:pic>
          <p:nvPicPr>
            <p:cNvPr id="10" name="図 9">
              <a:extLst>
                <a:ext uri="{FF2B5EF4-FFF2-40B4-BE49-F238E27FC236}">
                  <a16:creationId xmlns:a16="http://schemas.microsoft.com/office/drawing/2014/main" id="{82983A62-69C8-62D8-E28D-477CED558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3629" y="4454572"/>
              <a:ext cx="1425575" cy="1619885"/>
            </a:xfrm>
            <a:prstGeom prst="rect">
              <a:avLst/>
            </a:prstGeom>
            <a:ln>
              <a:solidFill>
                <a:schemeClr val="tx1"/>
              </a:solidFill>
            </a:ln>
          </p:spPr>
        </p:pic>
      </p:grpSp>
      <p:sp>
        <p:nvSpPr>
          <p:cNvPr id="11" name="テキスト ボックス 29">
            <a:extLst>
              <a:ext uri="{FF2B5EF4-FFF2-40B4-BE49-F238E27FC236}">
                <a16:creationId xmlns:a16="http://schemas.microsoft.com/office/drawing/2014/main" id="{F9D5522E-28FD-50AA-C8EE-4C783026C0EF}"/>
              </a:ext>
            </a:extLst>
          </p:cNvPr>
          <p:cNvSpPr txBox="1"/>
          <p:nvPr/>
        </p:nvSpPr>
        <p:spPr>
          <a:xfrm>
            <a:off x="232350" y="2123792"/>
            <a:ext cx="3557631"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基幹公共交通８軸の実施済み施策位置図</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43" name="図 42">
            <a:extLst>
              <a:ext uri="{FF2B5EF4-FFF2-40B4-BE49-F238E27FC236}">
                <a16:creationId xmlns:a16="http://schemas.microsoft.com/office/drawing/2014/main" id="{06AA7216-88D8-75F0-293D-EC6FC2561DA2}"/>
              </a:ext>
            </a:extLst>
          </p:cNvPr>
          <p:cNvPicPr>
            <a:picLocks noChangeAspect="1"/>
          </p:cNvPicPr>
          <p:nvPr/>
        </p:nvPicPr>
        <p:blipFill>
          <a:blip r:embed="rId6"/>
          <a:srcRect t="2266" b="35357"/>
          <a:stretch>
            <a:fillRect/>
          </a:stretch>
        </p:blipFill>
        <p:spPr>
          <a:xfrm>
            <a:off x="4521622" y="2376072"/>
            <a:ext cx="4538801" cy="4277824"/>
          </a:xfrm>
          <a:prstGeom prst="rect">
            <a:avLst/>
          </a:prstGeom>
        </p:spPr>
      </p:pic>
      <p:sp>
        <p:nvSpPr>
          <p:cNvPr id="44" name="テキスト ボックス 29">
            <a:extLst>
              <a:ext uri="{FF2B5EF4-FFF2-40B4-BE49-F238E27FC236}">
                <a16:creationId xmlns:a16="http://schemas.microsoft.com/office/drawing/2014/main" id="{A1128F43-0E37-72F7-342E-D8DBCA38CD78}"/>
              </a:ext>
            </a:extLst>
          </p:cNvPr>
          <p:cNvSpPr txBox="1"/>
          <p:nvPr/>
        </p:nvSpPr>
        <p:spPr>
          <a:xfrm>
            <a:off x="4563798" y="2123792"/>
            <a:ext cx="1446477"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実施済み施策</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210479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DB3F3-1D79-AB69-48DE-9F76299FFD9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04953D1-E075-4A8A-0161-80EA9B7E4554}"/>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１章　都市交通マスタープランとは</a:t>
            </a:r>
          </a:p>
        </p:txBody>
      </p:sp>
      <p:sp>
        <p:nvSpPr>
          <p:cNvPr id="7" name="Line 19">
            <a:extLst>
              <a:ext uri="{FF2B5EF4-FFF2-40B4-BE49-F238E27FC236}">
                <a16:creationId xmlns:a16="http://schemas.microsoft.com/office/drawing/2014/main" id="{2D21765B-1AB8-8998-EF75-5F725B0FA514}"/>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E3C1F145-7DFE-2380-2115-03D4A2E52122}"/>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6</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7AE08ABE-4AEE-A948-8D87-8927645562DC}"/>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D2973140-FA26-F79C-E40E-8F2E4C34BA87}"/>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これまでの取組み成果と課題（道路）</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5E14EE46-DD76-46B6-F2F0-A5464DFC9243}"/>
              </a:ext>
            </a:extLst>
          </p:cNvPr>
          <p:cNvSpPr txBox="1"/>
          <p:nvPr/>
        </p:nvSpPr>
        <p:spPr>
          <a:xfrm>
            <a:off x="-15989" y="870546"/>
            <a:ext cx="9076412" cy="1006879"/>
          </a:xfrm>
          <a:prstGeom prst="rect">
            <a:avLst/>
          </a:prstGeom>
          <a:noFill/>
        </p:spPr>
        <p:txBody>
          <a:bodyPr wrap="square">
            <a:spAutoFit/>
          </a:bodyPr>
          <a:lstStyle/>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前回の都市交通マスタープラン</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調査：平成</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24</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(2012</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・計画目標：令和</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17</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(2035</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では、熊本都市圏内外の広域的な交流の促進や中心市街地と周辺市町村間の放射型の交通需要に対応するために、</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走行性の高い２環状</a:t>
            </a:r>
            <a:r>
              <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11</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放射の「骨格幹線道路網」の形成</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を進めてきました。</a:t>
            </a:r>
          </a:p>
        </p:txBody>
      </p:sp>
      <p:sp>
        <p:nvSpPr>
          <p:cNvPr id="11" name="テキスト ボックス 29">
            <a:extLst>
              <a:ext uri="{FF2B5EF4-FFF2-40B4-BE49-F238E27FC236}">
                <a16:creationId xmlns:a16="http://schemas.microsoft.com/office/drawing/2014/main" id="{DC9B2981-9DF1-62DE-E3E0-C357831ABA30}"/>
              </a:ext>
            </a:extLst>
          </p:cNvPr>
          <p:cNvSpPr txBox="1"/>
          <p:nvPr/>
        </p:nvSpPr>
        <p:spPr>
          <a:xfrm>
            <a:off x="232350" y="2123792"/>
            <a:ext cx="3557631"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基幹公共交通８軸の実施済み施策位置図</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4" name="テキスト ボックス 29">
            <a:extLst>
              <a:ext uri="{FF2B5EF4-FFF2-40B4-BE49-F238E27FC236}">
                <a16:creationId xmlns:a16="http://schemas.microsoft.com/office/drawing/2014/main" id="{9F768104-6E00-A17C-1CEC-816957F2D2D0}"/>
              </a:ext>
            </a:extLst>
          </p:cNvPr>
          <p:cNvSpPr txBox="1"/>
          <p:nvPr/>
        </p:nvSpPr>
        <p:spPr>
          <a:xfrm>
            <a:off x="4878138" y="2121796"/>
            <a:ext cx="1446477"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実施済み施策</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FCDF289F-1A91-8C46-D3D4-ED0777E61D56}"/>
              </a:ext>
            </a:extLst>
          </p:cNvPr>
          <p:cNvGrpSpPr/>
          <p:nvPr/>
        </p:nvGrpSpPr>
        <p:grpSpPr>
          <a:xfrm>
            <a:off x="67588" y="2350915"/>
            <a:ext cx="4663440" cy="4075171"/>
            <a:chOff x="0" y="236"/>
            <a:chExt cx="6101175" cy="5331461"/>
          </a:xfrm>
        </p:grpSpPr>
        <p:pic>
          <p:nvPicPr>
            <p:cNvPr id="13" name="図 12">
              <a:extLst>
                <a:ext uri="{FF2B5EF4-FFF2-40B4-BE49-F238E27FC236}">
                  <a16:creationId xmlns:a16="http://schemas.microsoft.com/office/drawing/2014/main" id="{08B25168-3836-B38A-3066-5C9054E67DC7}"/>
                </a:ext>
              </a:extLst>
            </p:cNvPr>
            <p:cNvPicPr>
              <a:picLocks noChangeAspect="1"/>
            </p:cNvPicPr>
            <p:nvPr/>
          </p:nvPicPr>
          <p:blipFill>
            <a:blip r:embed="rId3"/>
            <a:srcRect/>
            <a:stretch/>
          </p:blipFill>
          <p:spPr bwMode="auto">
            <a:xfrm>
              <a:off x="0" y="236"/>
              <a:ext cx="6075043" cy="5274472"/>
            </a:xfrm>
            <a:prstGeom prst="rect">
              <a:avLst/>
            </a:prstGeom>
            <a:noFill/>
            <a:ln>
              <a:noFill/>
            </a:ln>
          </p:spPr>
        </p:pic>
        <p:pic>
          <p:nvPicPr>
            <p:cNvPr id="15" name="図 14">
              <a:extLst>
                <a:ext uri="{FF2B5EF4-FFF2-40B4-BE49-F238E27FC236}">
                  <a16:creationId xmlns:a16="http://schemas.microsoft.com/office/drawing/2014/main" id="{E82856B0-BD4B-BCC0-605E-96242596A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3629" y="4823062"/>
              <a:ext cx="1685925" cy="508635"/>
            </a:xfrm>
            <a:prstGeom prst="rect">
              <a:avLst/>
            </a:prstGeom>
            <a:ln>
              <a:solidFill>
                <a:schemeClr val="tx1"/>
              </a:solidFill>
            </a:ln>
          </p:spPr>
        </p:pic>
        <p:pic>
          <p:nvPicPr>
            <p:cNvPr id="16" name="図 15">
              <a:extLst>
                <a:ext uri="{FF2B5EF4-FFF2-40B4-BE49-F238E27FC236}">
                  <a16:creationId xmlns:a16="http://schemas.microsoft.com/office/drawing/2014/main" id="{D4E181CB-129D-E693-3A0E-4AFBA78EC2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3629" y="3703946"/>
              <a:ext cx="777240" cy="1076325"/>
            </a:xfrm>
            <a:prstGeom prst="rect">
              <a:avLst/>
            </a:prstGeom>
            <a:ln>
              <a:solidFill>
                <a:schemeClr val="tx1"/>
              </a:solidFill>
            </a:ln>
          </p:spPr>
        </p:pic>
        <p:pic>
          <p:nvPicPr>
            <p:cNvPr id="17" name="図 16">
              <a:extLst>
                <a:ext uri="{FF2B5EF4-FFF2-40B4-BE49-F238E27FC236}">
                  <a16:creationId xmlns:a16="http://schemas.microsoft.com/office/drawing/2014/main" id="{6C011D7F-100B-40D8-78D0-D4B847C8DD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2495" y="3594764"/>
              <a:ext cx="868680" cy="1187450"/>
            </a:xfrm>
            <a:prstGeom prst="rect">
              <a:avLst/>
            </a:prstGeom>
            <a:ln>
              <a:solidFill>
                <a:schemeClr val="tx1"/>
              </a:solidFill>
            </a:ln>
          </p:spPr>
        </p:pic>
      </p:grpSp>
      <p:pic>
        <p:nvPicPr>
          <p:cNvPr id="60" name="図 59">
            <a:extLst>
              <a:ext uri="{FF2B5EF4-FFF2-40B4-BE49-F238E27FC236}">
                <a16:creationId xmlns:a16="http://schemas.microsoft.com/office/drawing/2014/main" id="{39FF9CBB-E5DC-5B34-86CC-27D3C1CB6385}"/>
              </a:ext>
            </a:extLst>
          </p:cNvPr>
          <p:cNvPicPr>
            <a:picLocks noChangeAspect="1"/>
          </p:cNvPicPr>
          <p:nvPr/>
        </p:nvPicPr>
        <p:blipFill>
          <a:blip r:embed="rId7"/>
          <a:stretch>
            <a:fillRect/>
          </a:stretch>
        </p:blipFill>
        <p:spPr>
          <a:xfrm>
            <a:off x="4878138" y="2347009"/>
            <a:ext cx="4182286" cy="4068542"/>
          </a:xfrm>
          <a:prstGeom prst="rect">
            <a:avLst/>
          </a:prstGeom>
        </p:spPr>
      </p:pic>
    </p:spTree>
    <p:extLst>
      <p:ext uri="{BB962C8B-B14F-4D97-AF65-F5344CB8AC3E}">
        <p14:creationId xmlns:p14="http://schemas.microsoft.com/office/powerpoint/2010/main" val="1283660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7E963-8B3B-AF39-F92E-F24BD6645BAA}"/>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327ACE3-5FC0-0285-8477-E562FFF9AAA4}"/>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１章　都市交通マスタープランとは</a:t>
            </a:r>
          </a:p>
        </p:txBody>
      </p:sp>
      <p:sp>
        <p:nvSpPr>
          <p:cNvPr id="7" name="Line 19">
            <a:extLst>
              <a:ext uri="{FF2B5EF4-FFF2-40B4-BE49-F238E27FC236}">
                <a16:creationId xmlns:a16="http://schemas.microsoft.com/office/drawing/2014/main" id="{42A9AEBB-8345-B4CC-387A-7BE0C2104FD5}"/>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312FC432-A68E-8AA0-97FE-D68E1A5C6895}"/>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7</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D49D6BA3-654F-CA71-DE8C-C8F730337C64}"/>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C849BD08-E8A7-9D71-F2E4-6875D60A8267}"/>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これまでの取組みを踏まえた振り返り</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79B3E864-4055-9D19-20E2-28D3880B6C37}"/>
              </a:ext>
            </a:extLst>
          </p:cNvPr>
          <p:cNvSpPr txBox="1"/>
          <p:nvPr/>
        </p:nvSpPr>
        <p:spPr>
          <a:xfrm>
            <a:off x="-15989" y="936859"/>
            <a:ext cx="9076412" cy="2350836"/>
          </a:xfrm>
          <a:prstGeom prst="rect">
            <a:avLst/>
          </a:prstGeom>
          <a:noFill/>
        </p:spPr>
        <p:txBody>
          <a:bodyPr wrap="square">
            <a:spAutoFit/>
          </a:bodyPr>
          <a:lstStyle/>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交通ネットワークのうち、公共交通では交通結節点整備などにより乗車人員の増加が、道路ではバイパス整備などにより所要時間の短縮や安全性向上などの整備効果が発現するなど、</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事業完了による効果が確認</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されています。</a:t>
            </a: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一方で、交通事業者や行政は熊本都市圏総合交通戦略に基づき施策を進めたものの</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公共交通の完了施策は４割程度</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であり、市電延伸や電鉄との結節、幹線バス優先・専用レーン整備などは完了に至っておりません。また、</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道路の完了施策は５割程度</a:t>
            </a: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となりますが、中九州横断道路の熊本都市圏内区間や市街地部の道路は事業中といった状況です。</a:t>
            </a:r>
          </a:p>
        </p:txBody>
      </p:sp>
      <p:grpSp>
        <p:nvGrpSpPr>
          <p:cNvPr id="31" name="グループ化 30">
            <a:extLst>
              <a:ext uri="{FF2B5EF4-FFF2-40B4-BE49-F238E27FC236}">
                <a16:creationId xmlns:a16="http://schemas.microsoft.com/office/drawing/2014/main" id="{A0908DB8-7470-CF85-70C8-6AEFD96C7BC4}"/>
              </a:ext>
            </a:extLst>
          </p:cNvPr>
          <p:cNvGrpSpPr/>
          <p:nvPr/>
        </p:nvGrpSpPr>
        <p:grpSpPr>
          <a:xfrm>
            <a:off x="758071" y="3891370"/>
            <a:ext cx="8120887" cy="2706676"/>
            <a:chOff x="-84963" y="20763"/>
            <a:chExt cx="5639767" cy="1879878"/>
          </a:xfrm>
        </p:grpSpPr>
        <p:sp>
          <p:nvSpPr>
            <p:cNvPr id="33" name="テキスト ボックス 21">
              <a:extLst>
                <a:ext uri="{FF2B5EF4-FFF2-40B4-BE49-F238E27FC236}">
                  <a16:creationId xmlns:a16="http://schemas.microsoft.com/office/drawing/2014/main" id="{D7064B18-2A50-0070-F45C-E9D539077993}"/>
                </a:ext>
              </a:extLst>
            </p:cNvPr>
            <p:cNvSpPr txBox="1"/>
            <p:nvPr/>
          </p:nvSpPr>
          <p:spPr>
            <a:xfrm>
              <a:off x="1341745" y="1531837"/>
              <a:ext cx="2106778" cy="85505"/>
            </a:xfrm>
            <a:prstGeom prst="rect">
              <a:avLst/>
            </a:prstGeom>
            <a:noFill/>
          </p:spPr>
          <p:txBody>
            <a:bodyPr wrap="square" lIns="0" tIns="0" rIns="0" bIns="0" rtlCol="0">
              <a:spAutoFit/>
            </a:bodyPr>
            <a:lstStyle/>
            <a:p>
              <a:pPr marL="100330" marR="0" lvl="0" indent="-10033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BIZ UDゴシック" panose="020B0400000000000000" pitchFamily="49" charset="-128"/>
                  <a:ea typeface="ＭＳ 明朝" panose="02020609040205080304" pitchFamily="17" charset="-128"/>
                  <a:cs typeface="Times New Roman" panose="02020603050405020304" pitchFamily="18" charset="0"/>
                </a:rPr>
                <a:t>(</a:t>
              </a:r>
              <a:r>
                <a:rPr kumimoji="0" lang="ja-JP" altLang="en-US" sz="800" b="0" i="0" u="none" strike="noStrike" kern="1200" cap="none" spc="0" normalizeH="0" baseline="0" noProof="0">
                  <a:ln>
                    <a:noFill/>
                  </a:ln>
                  <a:solidFill>
                    <a:srgbClr val="000000"/>
                  </a:solidFill>
                  <a:effectLst/>
                  <a:uLnTx/>
                  <a:uFillTx/>
                  <a:latin typeface="ＭＳ 明朝" panose="02020609040205080304" pitchFamily="17" charset="-128"/>
                  <a:ea typeface="BIZ UDゴシック" panose="020B0400000000000000" pitchFamily="49" charset="-128"/>
                  <a:cs typeface="Times New Roman" panose="02020603050405020304" pitchFamily="18" charset="0"/>
                </a:rPr>
                <a:t>出典：令和７年度熊本都市圏総合交通戦略作業部会資料</a:t>
              </a:r>
              <a:r>
                <a:rPr kumimoji="0" lang="en-US" sz="800" b="0" i="0" u="none" strike="noStrike" kern="1200" cap="none" spc="0" normalizeH="0" baseline="0" noProof="0">
                  <a:ln>
                    <a:noFill/>
                  </a:ln>
                  <a:solidFill>
                    <a:srgbClr val="000000"/>
                  </a:solidFill>
                  <a:effectLst/>
                  <a:uLnTx/>
                  <a:uFillTx/>
                  <a:latin typeface="ＭＳ 明朝" panose="02020609040205080304" pitchFamily="17" charset="-128"/>
                  <a:ea typeface="BIZ UDゴシック" panose="020B0400000000000000" pitchFamily="49" charset="-128"/>
                  <a:cs typeface="Times New Roman" panose="02020603050405020304" pitchFamily="18" charset="0"/>
                </a:rPr>
                <a:t>)</a:t>
              </a:r>
              <a:endParaRPr kumimoji="0" lang="ja-JP" altLang="en-US" sz="1100" b="0" i="0" u="none" strike="noStrike" kern="100" cap="none" spc="0" normalizeH="0" baseline="0" noProof="0">
                <a:ln>
                  <a:noFill/>
                </a:ln>
                <a:solidFill>
                  <a:sysClr val="windowText" lastClr="000000"/>
                </a:solidFill>
                <a:effectLst/>
                <a:uLnTx/>
                <a:uFillTx/>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4" name="テキスト ボックス 21">
              <a:extLst>
                <a:ext uri="{FF2B5EF4-FFF2-40B4-BE49-F238E27FC236}">
                  <a16:creationId xmlns:a16="http://schemas.microsoft.com/office/drawing/2014/main" id="{35D9952E-AA79-0DE6-A3C8-BE3DED3E8C4F}"/>
                </a:ext>
              </a:extLst>
            </p:cNvPr>
            <p:cNvSpPr txBox="1"/>
            <p:nvPr/>
          </p:nvSpPr>
          <p:spPr>
            <a:xfrm>
              <a:off x="957741" y="1729632"/>
              <a:ext cx="4220210" cy="171009"/>
            </a:xfrm>
            <a:prstGeom prst="rect">
              <a:avLst/>
            </a:prstGeom>
            <a:noFill/>
          </p:spPr>
          <p:txBody>
            <a:bodyPr wrap="square" lIns="0" tIns="0" rIns="0" bIns="0" rtlCol="0">
              <a:spAutoFit/>
            </a:bodyPr>
            <a:lstStyle/>
            <a:p>
              <a:pPr marL="90170" marR="0" lvl="0" indent="-90170" algn="l" defTabSz="914400" eaLnBrk="1" fontAlgn="auto" latinLnBrk="0" hangingPunct="1">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熊本都市圏総合交通戦略とは、熊本都市圏都市交通マスタープラン</a:t>
              </a:r>
              <a:r>
                <a:rPr kumimoji="0" 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平成</a:t>
              </a:r>
              <a:r>
                <a:rPr kumimoji="0" 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28</a:t>
              </a:r>
              <a:r>
                <a:rPr kumimoji="0"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年３月策定</a:t>
              </a:r>
              <a:r>
                <a:rPr kumimoji="0" 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」で提示された、将来の都市像や交通体系のあり方と施策を、戦略的に推進するための具体的な取組みを示す実行計画です。</a:t>
              </a:r>
              <a:endParaRPr kumimoji="0" lang="ja-JP" altLang="en-US" sz="1100" b="0" i="0" u="none"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5" name="テキスト ボックス 21">
              <a:extLst>
                <a:ext uri="{FF2B5EF4-FFF2-40B4-BE49-F238E27FC236}">
                  <a16:creationId xmlns:a16="http://schemas.microsoft.com/office/drawing/2014/main" id="{F7372DBF-B71A-58A2-C3AC-44CDA67DCA91}"/>
                </a:ext>
              </a:extLst>
            </p:cNvPr>
            <p:cNvSpPr txBox="1"/>
            <p:nvPr/>
          </p:nvSpPr>
          <p:spPr>
            <a:xfrm>
              <a:off x="3982414" y="1066575"/>
              <a:ext cx="1572390" cy="256514"/>
            </a:xfrm>
            <a:prstGeom prst="rect">
              <a:avLst/>
            </a:prstGeom>
            <a:noFill/>
          </p:spPr>
          <p:txBody>
            <a:bodyPr wrap="square" lIns="0" tIns="0" rIns="0" bIns="0" rtlCol="0">
              <a:spAutoFit/>
            </a:bodyPr>
            <a:lstStyle/>
            <a:p>
              <a:pPr marL="90170" marR="0" lvl="0" indent="-90170" algn="l" defTabSz="914400" eaLnBrk="1" fontAlgn="auto" latinLnBrk="0" hangingPunct="1">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本グラフは、５～</a:t>
              </a:r>
              <a:r>
                <a:rPr kumimoji="0" 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10</a:t>
              </a:r>
              <a:r>
                <a:rPr kumimoji="0"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年間で実施する施策の進捗状況であり、前回の都市交通マスタープランの全施策の進捗状況を示すものではない。</a:t>
              </a:r>
              <a:endParaRPr kumimoji="0" lang="ja-JP" altLang="en-US" sz="1100" b="0" i="0" u="none"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36" name="図 35">
              <a:extLst>
                <a:ext uri="{FF2B5EF4-FFF2-40B4-BE49-F238E27FC236}">
                  <a16:creationId xmlns:a16="http://schemas.microsoft.com/office/drawing/2014/main" id="{252067AB-2ACA-5EEE-ECE5-D3BA76A694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63" y="20763"/>
              <a:ext cx="3923030" cy="1533525"/>
            </a:xfrm>
            <a:prstGeom prst="rect">
              <a:avLst/>
            </a:prstGeom>
            <a:noFill/>
            <a:ln>
              <a:noFill/>
            </a:ln>
          </p:spPr>
        </p:pic>
      </p:grpSp>
      <p:sp>
        <p:nvSpPr>
          <p:cNvPr id="48" name="テキスト ボックス 29">
            <a:extLst>
              <a:ext uri="{FF2B5EF4-FFF2-40B4-BE49-F238E27FC236}">
                <a16:creationId xmlns:a16="http://schemas.microsoft.com/office/drawing/2014/main" id="{AE20F614-CCCD-FFAF-D875-9088EF785759}"/>
              </a:ext>
            </a:extLst>
          </p:cNvPr>
          <p:cNvSpPr txBox="1"/>
          <p:nvPr/>
        </p:nvSpPr>
        <p:spPr>
          <a:xfrm>
            <a:off x="259155" y="3675371"/>
            <a:ext cx="3693887"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施策の進捗状況</a:t>
            </a:r>
            <a:r>
              <a:rPr lang="en-US" alt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a:t>
            </a: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熊本都市圏総合交通戦略</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89828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1540-AE3E-F37F-A911-EAE7F7DEEC97}"/>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4FBD336-E974-5FBE-EA4B-3EC886F58495}"/>
              </a:ext>
            </a:extLst>
          </p:cNvPr>
          <p:cNvSpPr txBox="1"/>
          <p:nvPr/>
        </p:nvSpPr>
        <p:spPr>
          <a:xfrm>
            <a:off x="0" y="38023"/>
            <a:ext cx="12020550" cy="461665"/>
          </a:xfrm>
          <a:prstGeom prst="rect">
            <a:avLst/>
          </a:prstGeom>
          <a:noFill/>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１章　都市交通マスタープランとは</a:t>
            </a:r>
          </a:p>
        </p:txBody>
      </p:sp>
      <p:sp>
        <p:nvSpPr>
          <p:cNvPr id="7" name="Line 19">
            <a:extLst>
              <a:ext uri="{FF2B5EF4-FFF2-40B4-BE49-F238E27FC236}">
                <a16:creationId xmlns:a16="http://schemas.microsoft.com/office/drawing/2014/main" id="{1B30507A-E643-3F1F-3BEB-E73E82582065}"/>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9" name="スライド番号プレースホルダー 1">
            <a:extLst>
              <a:ext uri="{FF2B5EF4-FFF2-40B4-BE49-F238E27FC236}">
                <a16:creationId xmlns:a16="http://schemas.microsoft.com/office/drawing/2014/main" id="{A94986A8-9D50-571D-CE1E-7332B912752C}"/>
              </a:ext>
            </a:extLst>
          </p:cNvPr>
          <p:cNvSpPr txBox="1">
            <a:spLocks/>
          </p:cNvSpPr>
          <p:nvPr/>
        </p:nvSpPr>
        <p:spPr>
          <a:xfrm>
            <a:off x="8485862" y="6557008"/>
            <a:ext cx="590550" cy="246221"/>
          </a:xfrm>
          <a:prstGeom prst="rect">
            <a:avLst/>
          </a:prstGeom>
        </p:spPr>
        <p:txBody>
          <a:bodyPr vert="horz" wrap="squar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03C16A2-BCDC-46EC-B2BF-F08A87C06B11}" type="slidenum">
              <a:rPr lang="ja-JP" altLang="en-US" sz="1600">
                <a:solidFill>
                  <a:prstClr val="black"/>
                </a:solidFill>
                <a:latin typeface="+mj-lt"/>
                <a:ea typeface="ＭＳ Ｐゴシック" panose="020B0600070205080204" pitchFamily="50" charset="-128"/>
              </a:rPr>
              <a:pPr>
                <a:defRPr/>
              </a:pPr>
              <a:t>8</a:t>
            </a:fld>
            <a:endParaRPr lang="ja-JP" altLang="en-US" sz="1600" dirty="0">
              <a:solidFill>
                <a:prstClr val="black"/>
              </a:solidFill>
              <a:latin typeface="+mj-lt"/>
              <a:ea typeface="ＭＳ Ｐゴシック" panose="020B0600070205080204" pitchFamily="50" charset="-128"/>
            </a:endParaRPr>
          </a:p>
        </p:txBody>
      </p:sp>
      <p:sp>
        <p:nvSpPr>
          <p:cNvPr id="2" name="Line 19">
            <a:extLst>
              <a:ext uri="{FF2B5EF4-FFF2-40B4-BE49-F238E27FC236}">
                <a16:creationId xmlns:a16="http://schemas.microsoft.com/office/drawing/2014/main" id="{DFEFAC41-F6E3-9C22-1ED0-0D73B35CBEA3}"/>
              </a:ext>
            </a:extLst>
          </p:cNvPr>
          <p:cNvSpPr>
            <a:spLocks noChangeShapeType="1"/>
          </p:cNvSpPr>
          <p:nvPr/>
        </p:nvSpPr>
        <p:spPr bwMode="auto">
          <a:xfrm>
            <a:off x="-15989" y="489800"/>
            <a:ext cx="9180000" cy="0"/>
          </a:xfrm>
          <a:prstGeom prst="line">
            <a:avLst/>
          </a:prstGeom>
          <a:noFill/>
          <a:ln w="38100">
            <a:gradFill flip="none" rotWithShape="1">
              <a:gsLst>
                <a:gs pos="0">
                  <a:schemeClr val="bg1"/>
                </a:gs>
                <a:gs pos="50000">
                  <a:schemeClr val="accent2">
                    <a:lumMod val="40000"/>
                    <a:lumOff val="60000"/>
                  </a:schemeClr>
                </a:gs>
                <a:gs pos="100000">
                  <a:schemeClr val="accent2"/>
                </a:gs>
              </a:gsLst>
              <a:lin ang="10800000" scaled="1"/>
              <a:tileRect/>
            </a:gradFill>
            <a:round/>
            <a:headEnd/>
            <a:tailEnd/>
          </a:ln>
          <a:effectLst/>
          <a:extLst>
            <a:ext uri="{909E8E84-426E-40DD-AFC4-6F175D3DCCD1}">
              <a14:hiddenFill xmlns:a14="http://schemas.microsoft.com/office/drawing/2010/main">
                <a:noFill/>
              </a14:hiddenFill>
            </a:ext>
          </a:extLst>
        </p:spPr>
        <p:txBody>
          <a:bodyPr/>
          <a:lstStyle/>
          <a:p>
            <a:pPr>
              <a:defRPr/>
            </a:pPr>
            <a:endParaRPr lang="ja-JP" altLang="en-US" dirty="0">
              <a:ea typeface="ＭＳ Ｐゴシック" pitchFamily="50" charset="-128"/>
            </a:endParaRPr>
          </a:p>
        </p:txBody>
      </p:sp>
      <p:sp>
        <p:nvSpPr>
          <p:cNvPr id="3" name="テキスト ボックス 2">
            <a:extLst>
              <a:ext uri="{FF2B5EF4-FFF2-40B4-BE49-F238E27FC236}">
                <a16:creationId xmlns:a16="http://schemas.microsoft.com/office/drawing/2014/main" id="{A86EF978-9CFE-652F-1A36-365BF8C100BA}"/>
              </a:ext>
            </a:extLst>
          </p:cNvPr>
          <p:cNvSpPr txBox="1"/>
          <p:nvPr/>
        </p:nvSpPr>
        <p:spPr>
          <a:xfrm>
            <a:off x="0" y="499688"/>
            <a:ext cx="5208104" cy="437171"/>
          </a:xfrm>
          <a:prstGeom prst="rect">
            <a:avLst/>
          </a:prstGeom>
          <a:noFill/>
        </p:spPr>
        <p:txBody>
          <a:bodyPr wrap="square">
            <a:spAutoFit/>
          </a:bodyPr>
          <a:lstStyle/>
          <a:p>
            <a:pPr algn="just">
              <a:lnSpc>
                <a:spcPct val="150000"/>
              </a:lnSpc>
              <a:buNone/>
            </a:pPr>
            <a:r>
              <a:rPr lang="ja-JP" altLang="en-US" b="1" kern="100" spc="50" dirty="0">
                <a:solidFill>
                  <a:srgbClr val="000000"/>
                </a:solidFill>
                <a:latin typeface="BIZ UDゴシック" panose="020B0400000000000000" pitchFamily="49" charset="-128"/>
                <a:ea typeface="BIZ UDゴシック" panose="020B0400000000000000" pitchFamily="49" charset="-128"/>
              </a:rPr>
              <a:t>これまでの取組みを踏まえた振り返り</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518716B6-E849-A003-0378-A9E9475D893D}"/>
              </a:ext>
            </a:extLst>
          </p:cNvPr>
          <p:cNvSpPr txBox="1"/>
          <p:nvPr/>
        </p:nvSpPr>
        <p:spPr>
          <a:xfrm>
            <a:off x="-15989" y="858944"/>
            <a:ext cx="9076412" cy="4700197"/>
          </a:xfrm>
          <a:prstGeom prst="rect">
            <a:avLst/>
          </a:prstGeom>
          <a:noFill/>
        </p:spPr>
        <p:txBody>
          <a:bodyPr wrap="square">
            <a:spAutoFit/>
          </a:bodyPr>
          <a:lstStyle/>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特に公共交通の完了施策は、駅やバス停などの乗換の結節となる「点」の整備に限られており、幹線バス優先・専用レーン整備などの基幹公共交通軸の強化につながる「線」の施策は完了に至っていないため、</a:t>
            </a:r>
            <a:r>
              <a:rPr lang="ja-JP" altLang="en-US"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期待された効果は十分に現れていません。</a:t>
            </a:r>
            <a:endParaRPr lang="en-US" altLang="ja-JP" sz="1400" b="1" u="sng"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lnSpc>
                <a:spcPct val="150000"/>
              </a:lnSpc>
              <a:spcBef>
                <a:spcPts val="360"/>
              </a:spcBef>
              <a:buClr>
                <a:srgbClr val="EBB171"/>
              </a:buClr>
              <a:buFont typeface="Wingdings" panose="05000000000000000000" pitchFamily="2" charset="2"/>
              <a:buChar char=""/>
              <a:tabLst>
                <a:tab pos="228600" algn="l"/>
                <a:tab pos="533400" algn="l"/>
              </a:tabLst>
            </a:pPr>
            <a:endParaRPr lang="en-US" altLang="ja-JP"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gn="just">
              <a:spcBef>
                <a:spcPts val="360"/>
              </a:spcBef>
              <a:buClr>
                <a:srgbClr val="EBB171"/>
              </a:buClr>
              <a:buFont typeface="Wingdings" panose="05000000000000000000" pitchFamily="2" charset="2"/>
              <a:buChar char=""/>
              <a:tabLst>
                <a:tab pos="228600" algn="l"/>
                <a:tab pos="533400" algn="l"/>
              </a:tabLst>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このような状況を踏まえ、今回の都市交通マスタープランの計画策定・推進においては、以下の点を課題として認識し、関係者が責任を持って対応していくことの共通認識を深めていきます。</a:t>
            </a:r>
          </a:p>
        </p:txBody>
      </p:sp>
      <p:sp>
        <p:nvSpPr>
          <p:cNvPr id="10" name="テキスト ボックス 90">
            <a:extLst>
              <a:ext uri="{FF2B5EF4-FFF2-40B4-BE49-F238E27FC236}">
                <a16:creationId xmlns:a16="http://schemas.microsoft.com/office/drawing/2014/main" id="{7E211884-6DAF-2383-B8EF-D2467C6A547F}"/>
              </a:ext>
            </a:extLst>
          </p:cNvPr>
          <p:cNvSpPr txBox="1"/>
          <p:nvPr/>
        </p:nvSpPr>
        <p:spPr>
          <a:xfrm>
            <a:off x="273442" y="5501290"/>
            <a:ext cx="8597115" cy="1113570"/>
          </a:xfrm>
          <a:prstGeom prst="rect">
            <a:avLst/>
          </a:prstGeom>
          <a:solidFill>
            <a:sysClr val="window" lastClr="FFFFFF"/>
          </a:solidFill>
          <a:ln w="6350">
            <a:solidFill>
              <a:prstClr val="black"/>
            </a:solidFill>
          </a:ln>
        </p:spPr>
        <p:txBody>
          <a:bodyPr rot="0" spcFirstLastPara="0" vert="horz" wrap="square" lIns="91440" tIns="18000" rIns="91440" bIns="18000" numCol="1" spcCol="0" rtlCol="0" fromWordArt="0" anchor="t" anchorCtr="0" forceAA="0" compatLnSpc="1">
            <a:prstTxWarp prst="textNoShape">
              <a:avLst/>
            </a:prstTxWarp>
            <a:spAutoFit/>
          </a:bodyPr>
          <a:lstStyle/>
          <a:p>
            <a:pPr marL="0" marR="0" lvl="0" indent="0" algn="l" defTabSz="914400" eaLnBrk="1" fontAlgn="auto" latinLnBrk="0" hangingPunct="1">
              <a:spcBef>
                <a:spcPts val="0"/>
              </a:spcBef>
              <a:spcAft>
                <a:spcPts val="0"/>
              </a:spcAft>
              <a:buClrTx/>
              <a:buSzTx/>
              <a:buFontTx/>
              <a:buNone/>
              <a:tabLst/>
              <a:defRPr/>
            </a:pPr>
            <a:r>
              <a:rPr kumimoji="0" lang="ja-JP" altLang="en-US" sz="1400" b="1" i="0" u="sng"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＜効果的な計画推進のための課題認識＞</a:t>
            </a:r>
            <a:endParaRPr kumimoji="0" lang="ja-JP" altLang="en-US" sz="1400" b="0" i="0" u="none"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270510" marR="0" lvl="0" indent="-212090" algn="l" defTabSz="914400" eaLnBrk="1" fontAlgn="auto" latinLnBrk="0" hangingPunct="1">
              <a:spcBef>
                <a:spcPts val="0"/>
              </a:spcBef>
              <a:spcAft>
                <a:spcPts val="0"/>
              </a:spcAft>
              <a:buClrTx/>
              <a:buSzTx/>
              <a:buFontTx/>
              <a:buNone/>
              <a:tabLst/>
              <a:defRPr/>
            </a:pPr>
            <a:r>
              <a:rPr kumimoji="0" lang="ja-JP" altLang="en-US" sz="14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行政や交通事業者などの関係機関の</a:t>
            </a:r>
            <a:r>
              <a:rPr kumimoji="0" lang="ja-JP" altLang="en-US" sz="1400" b="1" i="0" u="sng"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役割を明確化</a:t>
            </a:r>
            <a:endParaRPr kumimoji="0" lang="ja-JP" altLang="en-US" sz="1400" b="1" i="0" u="sng"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270510" marR="0" lvl="0" indent="-212090" algn="l" defTabSz="914400" eaLnBrk="1" fontAlgn="auto" latinLnBrk="0" hangingPunct="1">
              <a:spcBef>
                <a:spcPts val="0"/>
              </a:spcBef>
              <a:spcAft>
                <a:spcPts val="0"/>
              </a:spcAft>
              <a:buClrTx/>
              <a:buSzTx/>
              <a:buFontTx/>
              <a:buNone/>
              <a:tabLst/>
              <a:defRPr/>
            </a:pPr>
            <a:r>
              <a:rPr kumimoji="0" lang="ja-JP" altLang="en-US" sz="14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幹線バス優先・専用レーン整備など、</a:t>
            </a:r>
            <a:r>
              <a:rPr kumimoji="0" lang="ja-JP" altLang="en-US" sz="1400" b="1" i="0" u="sng"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「線」の施策の着実な推進</a:t>
            </a:r>
            <a:endParaRPr kumimoji="0" lang="ja-JP" altLang="en-US" sz="1400" b="1" i="0" u="sng"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360363" marR="0" lvl="0" indent="-301625" algn="l" defTabSz="914400" eaLnBrk="1" fontAlgn="auto" latinLnBrk="0" hangingPunct="1">
              <a:spcBef>
                <a:spcPts val="0"/>
              </a:spcBef>
              <a:spcAft>
                <a:spcPts val="0"/>
              </a:spcAft>
              <a:buClrTx/>
              <a:buSzTx/>
              <a:buFontTx/>
              <a:buNone/>
              <a:tabLst/>
              <a:defRPr/>
            </a:pPr>
            <a:r>
              <a:rPr kumimoji="0" lang="ja-JP" altLang="en-US" sz="14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施策の進捗状況や効果発現状況の</a:t>
            </a:r>
            <a:r>
              <a:rPr kumimoji="0" lang="ja-JP" altLang="en-US" sz="1400" b="1" i="0" u="sng"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モニタリング</a:t>
            </a:r>
            <a:r>
              <a:rPr kumimoji="0" lang="ja-JP" altLang="en-US" sz="14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と、関係機関や住民への</a:t>
            </a:r>
            <a:r>
              <a:rPr kumimoji="0" lang="ja-JP" altLang="en-US" sz="1400" b="1" i="0" u="sng"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モニタリング結果</a:t>
            </a:r>
            <a:r>
              <a:rPr kumimoji="0" lang="ja-JP" altLang="en-US" sz="14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0" lang="ja-JP" altLang="en-US" sz="1400" b="1" i="0" u="sng"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情報共有</a:t>
            </a:r>
            <a:endParaRPr kumimoji="0" lang="ja-JP" altLang="en-US" sz="1400" b="1" i="0" u="sng"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360363" marR="0" lvl="0" indent="-301625" algn="l" defTabSz="914400" eaLnBrk="1" fontAlgn="auto" latinLnBrk="0" hangingPunct="1">
              <a:spcBef>
                <a:spcPts val="0"/>
              </a:spcBef>
              <a:spcAft>
                <a:spcPts val="0"/>
              </a:spcAft>
              <a:buClrTx/>
              <a:buSzTx/>
              <a:buFontTx/>
              <a:buNone/>
              <a:tabLst/>
              <a:defRPr/>
            </a:pPr>
            <a:r>
              <a:rPr kumimoji="0" lang="ja-JP" altLang="en-US" sz="14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社会情勢の変化に伴い計画される</a:t>
            </a:r>
            <a:r>
              <a:rPr kumimoji="0" lang="ja-JP" altLang="en-US" sz="1400" b="1" i="0" u="sng"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新たな施策と都市交通マスタープランの施策との整合性の確認・調整</a:t>
            </a:r>
            <a:endParaRPr kumimoji="0" lang="ja-JP" altLang="en-US" sz="1400" b="1" i="0" u="sng"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0C5353A1-CBEF-6235-AA4C-4CF1921154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364" y="2213237"/>
            <a:ext cx="7368396" cy="2611061"/>
          </a:xfrm>
          <a:prstGeom prst="rect">
            <a:avLst/>
          </a:prstGeom>
          <a:noFill/>
          <a:ln>
            <a:noFill/>
          </a:ln>
        </p:spPr>
      </p:pic>
      <p:sp>
        <p:nvSpPr>
          <p:cNvPr id="12" name="テキスト ボックス 29">
            <a:extLst>
              <a:ext uri="{FF2B5EF4-FFF2-40B4-BE49-F238E27FC236}">
                <a16:creationId xmlns:a16="http://schemas.microsoft.com/office/drawing/2014/main" id="{5A94DF39-D9D0-B440-A7BE-3422CCF7AEC1}"/>
              </a:ext>
            </a:extLst>
          </p:cNvPr>
          <p:cNvSpPr txBox="1"/>
          <p:nvPr/>
        </p:nvSpPr>
        <p:spPr>
          <a:xfrm>
            <a:off x="404803" y="1978810"/>
            <a:ext cx="5120560" cy="179536"/>
          </a:xfrm>
          <a:prstGeom prst="rect">
            <a:avLst/>
          </a:prstGeom>
          <a:noFill/>
          <a:ln w="6350">
            <a:noFill/>
          </a:ln>
        </p:spPr>
        <p:txBody>
          <a:bodyPr rot="0" spcFirstLastPara="0" vert="horz" wrap="none" lIns="72000" tIns="0" rIns="0" bIns="0" numCol="1" spcCol="0" rtlCol="0" fromWordArt="0" anchor="t" anchorCtr="0" forceAA="0" compatLnSpc="1">
            <a:prstTxWarp prst="textNoShape">
              <a:avLst/>
            </a:prstTxWarp>
            <a:spAutoFit/>
          </a:bodyPr>
          <a:lstStyle/>
          <a:p>
            <a:pPr algn="just">
              <a:lnSpc>
                <a:spcPts val="1400"/>
              </a:lnSpc>
            </a:pP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　期待される効果の発現状況</a:t>
            </a:r>
            <a:r>
              <a:rPr lang="en-US" alt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a:t>
            </a:r>
            <a:r>
              <a:rPr lang="ja-JP" altLang="en-US"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前回の都市交通マスタープラン</a:t>
            </a:r>
            <a:r>
              <a:rPr lang="en-US" altLang="ja-JP" sz="1400" kern="100" dirty="0">
                <a:effectLst/>
                <a:latin typeface="ＭＳ 明朝" panose="02020609040205080304" pitchFamily="17" charset="-128"/>
                <a:ea typeface="BIZ UDPゴシック" panose="020B0400000000000000" pitchFamily="50" charset="-128"/>
                <a:cs typeface="Times New Roman" panose="02020603050405020304" pitchFamily="18" charset="0"/>
              </a:rPr>
              <a:t>)</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14124061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ln w="6350">
          <a:noFill/>
        </a:ln>
      </a:spPr>
      <a:bodyPr rot="0" spcFirstLastPara="0" vert="horz" wrap="square" lIns="0" tIns="0" rIns="0" bIns="0" numCol="1" spcCol="0" rtlCol="0" fromWordArt="0" anchor="ctr" anchorCtr="0" forceAA="0" compatLnSpc="1">
        <a:prstTxWarp prst="textNoShape">
          <a:avLst/>
        </a:prstTxWarp>
        <a:noAutofit/>
      </a:bodyPr>
      <a:lstStyle>
        <a:defPPr algn="l">
          <a:buNone/>
          <a:defRPr sz="1000" b="1" u="sng" kern="100" dirty="0" smtClean="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1313</TotalTime>
  <Words>3745</Words>
  <Application>Microsoft Office PowerPoint</Application>
  <PresentationFormat>画面に合わせる (4:3)</PresentationFormat>
  <Paragraphs>316</Paragraphs>
  <Slides>38</Slides>
  <Notes>38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38</vt:i4>
      </vt:variant>
    </vt:vector>
  </HeadingPairs>
  <TitlesOfParts>
    <vt:vector size="51" baseType="lpstr">
      <vt:lpstr>BIZ UDPゴシック</vt:lpstr>
      <vt:lpstr>BIZ UDゴシック</vt:lpstr>
      <vt:lpstr>HGP創英ﾌﾟﾚｾﾞﾝｽEB</vt:lpstr>
      <vt:lpstr>HGS創英ﾌﾟﾚｾﾞﾝｽEB</vt:lpstr>
      <vt:lpstr>ＭＳ Ｐゴシック</vt:lpstr>
      <vt:lpstr>ＭＳ 明朝</vt:lpstr>
      <vt:lpstr>UD デジタル 教科書体 NP-R</vt:lpstr>
      <vt:lpstr>游ゴシック</vt:lpstr>
      <vt:lpstr>Aptos</vt:lpstr>
      <vt:lpstr>Aptos Display</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都市計画課</dc:creator>
  <cp:lastModifiedBy>9400609</cp:lastModifiedBy>
  <cp:revision>77</cp:revision>
  <dcterms:created xsi:type="dcterms:W3CDTF">2025-07-30T07:53:16Z</dcterms:created>
  <dcterms:modified xsi:type="dcterms:W3CDTF">2026-05-22T05:29:05Z</dcterms:modified>
</cp:coreProperties>
</file>