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9" r:id="rId2"/>
  </p:sldMasterIdLst>
  <p:notesMasterIdLst>
    <p:notesMasterId r:id="rId34"/>
  </p:notesMasterIdLst>
  <p:sldIdLst>
    <p:sldId id="256" r:id="rId3"/>
    <p:sldId id="280" r:id="rId4"/>
    <p:sldId id="285" r:id="rId5"/>
    <p:sldId id="259" r:id="rId6"/>
    <p:sldId id="262" r:id="rId7"/>
    <p:sldId id="263" r:id="rId8"/>
    <p:sldId id="264" r:id="rId9"/>
    <p:sldId id="260" r:id="rId10"/>
    <p:sldId id="278" r:id="rId11"/>
    <p:sldId id="274" r:id="rId12"/>
    <p:sldId id="265" r:id="rId13"/>
    <p:sldId id="267" r:id="rId14"/>
    <p:sldId id="268" r:id="rId15"/>
    <p:sldId id="266" r:id="rId16"/>
    <p:sldId id="273" r:id="rId17"/>
    <p:sldId id="272" r:id="rId18"/>
    <p:sldId id="277" r:id="rId19"/>
    <p:sldId id="276" r:id="rId20"/>
    <p:sldId id="286" r:id="rId21"/>
    <p:sldId id="281" r:id="rId22"/>
    <p:sldId id="282" r:id="rId23"/>
    <p:sldId id="283" r:id="rId24"/>
    <p:sldId id="292" r:id="rId25"/>
    <p:sldId id="293" r:id="rId26"/>
    <p:sldId id="294" r:id="rId27"/>
    <p:sldId id="287" r:id="rId28"/>
    <p:sldId id="284" r:id="rId29"/>
    <p:sldId id="288" r:id="rId30"/>
    <p:sldId id="290" r:id="rId31"/>
    <p:sldId id="291" r:id="rId32"/>
    <p:sldId id="279" r:id="rId33"/>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4660"/>
  </p:normalViewPr>
  <p:slideViewPr>
    <p:cSldViewPr snapToGrid="0">
      <p:cViewPr varScale="1">
        <p:scale>
          <a:sx n="36" d="100"/>
          <a:sy n="36" d="100"/>
        </p:scale>
        <p:origin x="90" y="4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DF403869-1595-4A89-8D85-EB164E4A7CE5}" type="datetimeFigureOut">
              <a:rPr kumimoji="1" lang="ja-JP" altLang="en-US" smtClean="0"/>
              <a:t>2023/10/25</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B35AE5A5-4A40-4C59-B8E6-AF1E0A480866}" type="slidenum">
              <a:rPr kumimoji="1" lang="ja-JP" altLang="en-US" smtClean="0"/>
              <a:t>‹#›</a:t>
            </a:fld>
            <a:endParaRPr kumimoji="1" lang="ja-JP" altLang="en-US"/>
          </a:p>
        </p:txBody>
      </p:sp>
    </p:spTree>
    <p:extLst>
      <p:ext uri="{BB962C8B-B14F-4D97-AF65-F5344CB8AC3E}">
        <p14:creationId xmlns:p14="http://schemas.microsoft.com/office/powerpoint/2010/main" val="313334264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48159AA-C93E-4278-A97C-8830C402D0B9}" type="datetime1">
              <a:rPr kumimoji="1" lang="ja-JP" altLang="en-US" smtClean="0"/>
              <a:t>2023/10/25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2185842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DDDC098-5D62-4713-B72F-0A4ECF86C51D}" type="datetime1">
              <a:rPr kumimoji="1" lang="ja-JP" altLang="en-US" smtClean="0"/>
              <a:t>2023/10/25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1859756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6859CBA-0CE2-46B5-9E8A-6A73EFB9162F}" type="datetime1">
              <a:rPr kumimoji="1" lang="ja-JP" altLang="en-US" smtClean="0"/>
              <a:t>2023/10/25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1689052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EA9EC6F-8E86-422C-AE92-1DC3D21047A9}" type="datetime1">
              <a:rPr kumimoji="1" lang="ja-JP" altLang="en-US" smtClean="0"/>
              <a:t>2023/10/25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2510701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9EA0DD4-5EC1-4942-BB4E-57E4DEC1F5EA}" type="datetime1">
              <a:rPr kumimoji="1" lang="ja-JP" altLang="en-US" smtClean="0"/>
              <a:t>2023/10/25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266827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0A9EF88-D84E-43F3-96AB-E4D889CB604B}" type="datetime1">
              <a:rPr kumimoji="1" lang="ja-JP" altLang="en-US" smtClean="0"/>
              <a:t>2023/10/25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3463605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E96FB3D-DCBA-4D72-BE2A-1E9D4A3BC7C0}" type="datetime1">
              <a:rPr kumimoji="1" lang="ja-JP" altLang="en-US" smtClean="0"/>
              <a:t>2023/10/25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4111421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B7ED40D-D1CC-4199-A636-0B6A128C3752}" type="datetime1">
              <a:rPr kumimoji="1" lang="ja-JP" altLang="en-US" smtClean="0"/>
              <a:t>2023/10/25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3321796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129C849-EA24-45D6-BA56-23C6255198A4}" type="datetime1">
              <a:rPr kumimoji="1" lang="ja-JP" altLang="en-US" smtClean="0"/>
              <a:t>2023/10/25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3213632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1B5D6A-A43A-432F-B333-1328421E0A01}" type="datetime1">
              <a:rPr kumimoji="1" lang="ja-JP" altLang="en-US" smtClean="0"/>
              <a:t>2023/10/25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4098116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DD83BE1-89A4-439D-9C38-EFC34FD019DA}" type="datetime1">
              <a:rPr kumimoji="1" lang="ja-JP" altLang="en-US" smtClean="0"/>
              <a:t>2023/10/25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220374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60C2BD2-64F5-43EF-8CCB-FA4AC773A0FA}" type="datetime1">
              <a:rPr kumimoji="1" lang="ja-JP" altLang="en-US" smtClean="0"/>
              <a:t>2023/10/25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3060000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4502639-A11B-466A-81CB-1E2DE84CE988}" type="datetime1">
              <a:rPr kumimoji="1" lang="ja-JP" altLang="en-US" smtClean="0"/>
              <a:t>2023/10/25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3432863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C51A484-B8C7-4D7B-ACDF-E287455905B3}" type="datetime1">
              <a:rPr kumimoji="1" lang="ja-JP" altLang="en-US" smtClean="0"/>
              <a:t>2023/10/25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71605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697575A-21B5-4FAE-8CB7-6D86EDF4095D}" type="datetime1">
              <a:rPr kumimoji="1" lang="ja-JP" altLang="en-US" smtClean="0"/>
              <a:t>2023/10/25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48473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DC3479E-4D62-47DC-B03C-C8E9193D2EC9}" type="datetime1">
              <a:rPr kumimoji="1" lang="ja-JP" altLang="en-US" smtClean="0"/>
              <a:t>2023/10/25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4676481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494BDBB-F2A9-40DE-8119-2E042A98F281}" type="datetime1">
              <a:rPr kumimoji="1" lang="ja-JP" altLang="en-US" smtClean="0"/>
              <a:t>2023/10/25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75196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D4482E7-DA3F-453C-B512-EECDE186100E}" type="datetime1">
              <a:rPr kumimoji="1" lang="ja-JP" altLang="en-US" smtClean="0"/>
              <a:t>2023/10/25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2006153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4CA73B6-0CF6-4EA7-9354-27B6B4368FCA}" type="datetime1">
              <a:rPr kumimoji="1" lang="ja-JP" altLang="en-US" smtClean="0"/>
              <a:t>2023/10/25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260434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E308CD8-7E3E-481D-8C8C-31EF73178362}" type="datetime1">
              <a:rPr kumimoji="1" lang="ja-JP" altLang="en-US" smtClean="0"/>
              <a:t>2023/10/25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1314063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6EFB95F-4A19-43A0-80A3-36747578C5DA}" type="datetime1">
              <a:rPr kumimoji="1" lang="ja-JP" altLang="en-US" smtClean="0"/>
              <a:t>2023/10/25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1563040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855CF97-A045-414C-A634-799A46518CAF}" type="datetime1">
              <a:rPr kumimoji="1" lang="ja-JP" altLang="en-US" smtClean="0"/>
              <a:t>2023/10/25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3428374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2AB225F-123F-4C41-B7CF-C87C88F6410A}" type="datetime1">
              <a:rPr kumimoji="1" lang="ja-JP" altLang="en-US" smtClean="0"/>
              <a:t>2023/10/25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1476199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924CC69-87A8-4E40-9468-7D56C3AB6996}" type="datetime1">
              <a:rPr kumimoji="1" lang="ja-JP" altLang="en-US" smtClean="0"/>
              <a:t>2023/10/25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350601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8D778D6-33CD-479A-BD18-70BB83E1151E}" type="datetime1">
              <a:rPr kumimoji="1" lang="ja-JP" altLang="en-US" smtClean="0"/>
              <a:t>2023/10/25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375707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94C9248-ED51-4E60-A34C-A9A825020737}" type="datetime1">
              <a:rPr kumimoji="1" lang="ja-JP" altLang="en-US" smtClean="0"/>
              <a:t>2023/10/25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2252117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C098B6B-78D8-4A24-9B6E-8E5708F5FC7C}" type="datetime1">
              <a:rPr kumimoji="1" lang="ja-JP" altLang="en-US" smtClean="0"/>
              <a:t>2023/10/25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1156490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E77798-C200-4399-BB23-EBD1CC0C5055}" type="datetime1">
              <a:rPr kumimoji="1" lang="ja-JP" altLang="en-US" smtClean="0"/>
              <a:t>2023/10/25</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391609782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75470D4-B883-44CB-ACE1-16766E1FB7E4}" type="datetime1">
              <a:rPr kumimoji="1" lang="ja-JP" altLang="en-US" smtClean="0"/>
              <a:t>2023/10/25</a:t>
            </a:fld>
            <a:endParaRPr kumimoji="1" lang="ja-JP"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3D0CBB3-D5EF-45D7-8A55-35B804FE7D2E}" type="slidenum">
              <a:rPr kumimoji="1" lang="ja-JP" altLang="en-US" smtClean="0"/>
              <a:t>‹#›</a:t>
            </a:fld>
            <a:endParaRPr kumimoji="1" lang="ja-JP" altLang="en-US"/>
          </a:p>
        </p:txBody>
      </p:sp>
    </p:spTree>
    <p:extLst>
      <p:ext uri="{BB962C8B-B14F-4D97-AF65-F5344CB8AC3E}">
        <p14:creationId xmlns:p14="http://schemas.microsoft.com/office/powerpoint/2010/main" val="127971593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hf hdr="0" ftr="0" dt="0"/>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png"/><Relationship Id="rId7" Type="http://schemas.openxmlformats.org/officeDocument/2006/relationships/image" Target="../media/image28.emf"/><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pPr algn="l"/>
            <a:r>
              <a:rPr kumimoji="1" lang="ja-JP" altLang="en-US" dirty="0"/>
              <a:t>熊本県土木部</a:t>
            </a:r>
            <a:br>
              <a:rPr kumimoji="1" lang="en-US" altLang="ja-JP" dirty="0"/>
            </a:br>
            <a:r>
              <a:rPr kumimoji="1" lang="ja-JP" altLang="en-US" dirty="0"/>
              <a:t> インフラ</a:t>
            </a:r>
            <a:r>
              <a:rPr lang="ja-JP" altLang="en-US" dirty="0"/>
              <a:t>ＤＸ</a:t>
            </a:r>
            <a:r>
              <a:rPr kumimoji="1" lang="ja-JP" altLang="en-US" dirty="0"/>
              <a:t>の</a:t>
            </a:r>
            <a:r>
              <a:rPr lang="ja-JP" altLang="en-US" dirty="0"/>
              <a:t>取組み</a:t>
            </a:r>
            <a:endParaRPr kumimoji="1" lang="ja-JP" altLang="en-US" dirty="0"/>
          </a:p>
        </p:txBody>
      </p:sp>
      <p:sp>
        <p:nvSpPr>
          <p:cNvPr id="3" name="サブタイトル 2"/>
          <p:cNvSpPr>
            <a:spLocks noGrp="1"/>
          </p:cNvSpPr>
          <p:nvPr>
            <p:ph type="subTitle" idx="1"/>
          </p:nvPr>
        </p:nvSpPr>
        <p:spPr/>
        <p:txBody>
          <a:bodyPr/>
          <a:lstStyle/>
          <a:p>
            <a:pPr algn="ctr"/>
            <a:r>
              <a:rPr kumimoji="1" lang="en-US" altLang="ja-JP" dirty="0">
                <a:latin typeface="+mn-ea"/>
              </a:rPr>
              <a:t>R5.11.9</a:t>
            </a:r>
          </a:p>
          <a:p>
            <a:pPr algn="ctr"/>
            <a:r>
              <a:rPr lang="ja-JP" altLang="en-US" dirty="0"/>
              <a:t>熊本県 土木部 土木技術管理課</a:t>
            </a:r>
            <a:endParaRPr kumimoji="1" lang="ja-JP" altLang="en-US" dirty="0"/>
          </a:p>
        </p:txBody>
      </p:sp>
      <p:sp>
        <p:nvSpPr>
          <p:cNvPr id="4" name="スライド番号プレースホルダー 3"/>
          <p:cNvSpPr>
            <a:spLocks noGrp="1"/>
          </p:cNvSpPr>
          <p:nvPr>
            <p:ph type="sldNum" sz="quarter" idx="12"/>
          </p:nvPr>
        </p:nvSpPr>
        <p:spPr>
          <a:xfrm>
            <a:off x="11145177" y="6317133"/>
            <a:ext cx="683339" cy="365125"/>
          </a:xfrm>
        </p:spPr>
        <p:txBody>
          <a:bodyPr/>
          <a:lstStyle/>
          <a:p>
            <a:fld id="{83D0CBB3-D5EF-45D7-8A55-35B804FE7D2E}" type="slidenum">
              <a:rPr kumimoji="1" lang="ja-JP" altLang="en-US" smtClean="0"/>
              <a:t>1</a:t>
            </a:fld>
            <a:endParaRPr kumimoji="1" lang="ja-JP" altLang="en-US" dirty="0"/>
          </a:p>
        </p:txBody>
      </p:sp>
    </p:spTree>
    <p:extLst>
      <p:ext uri="{BB962C8B-B14F-4D97-AF65-F5344CB8AC3E}">
        <p14:creationId xmlns:p14="http://schemas.microsoft.com/office/powerpoint/2010/main" val="1058666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具体的な台帳等の紹介</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6" name="正方形/長方形 5"/>
          <p:cNvSpPr/>
          <p:nvPr/>
        </p:nvSpPr>
        <p:spPr>
          <a:xfrm>
            <a:off x="1032084" y="1327380"/>
            <a:ext cx="6239573" cy="445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600" dirty="0">
                <a:solidFill>
                  <a:srgbClr val="FF0000"/>
                </a:solidFill>
                <a:latin typeface="ＭＳ ゴシック" panose="020B0609070205080204" pitchFamily="49" charset="-128"/>
                <a:ea typeface="ＭＳ ゴシック" panose="020B0609070205080204" pitchFamily="49" charset="-128"/>
              </a:rPr>
              <a:t>【</a:t>
            </a:r>
            <a:r>
              <a:rPr kumimoji="1" lang="ja-JP" altLang="en-US" sz="1600" dirty="0">
                <a:solidFill>
                  <a:srgbClr val="FF0000"/>
                </a:solidFill>
                <a:latin typeface="ＭＳ ゴシック" panose="020B0609070205080204" pitchFamily="49" charset="-128"/>
                <a:ea typeface="ＭＳ ゴシック" panose="020B0609070205080204" pitchFamily="49" charset="-128"/>
              </a:rPr>
              <a:t>緊急輸送道路と河川浸水想定区域図の重ね合わせ表示</a:t>
            </a:r>
            <a:r>
              <a:rPr kumimoji="1" lang="en-US" altLang="ja-JP" sz="1600" dirty="0">
                <a:solidFill>
                  <a:srgbClr val="FF0000"/>
                </a:solidFill>
                <a:latin typeface="ＭＳ ゴシック" panose="020B0609070205080204" pitchFamily="49" charset="-128"/>
                <a:ea typeface="ＭＳ ゴシック" panose="020B0609070205080204" pitchFamily="49" charset="-128"/>
              </a:rPr>
              <a:t>】</a:t>
            </a:r>
          </a:p>
        </p:txBody>
      </p:sp>
      <p:pic>
        <p:nvPicPr>
          <p:cNvPr id="7" name="図 6"/>
          <p:cNvPicPr>
            <a:picLocks noChangeAspect="1"/>
          </p:cNvPicPr>
          <p:nvPr/>
        </p:nvPicPr>
        <p:blipFill rotWithShape="1">
          <a:blip r:embed="rId2"/>
          <a:srcRect t="13946" r="20885"/>
          <a:stretch/>
        </p:blipFill>
        <p:spPr>
          <a:xfrm>
            <a:off x="1032084" y="1690688"/>
            <a:ext cx="8693234" cy="5039356"/>
          </a:xfrm>
          <a:prstGeom prst="rect">
            <a:avLst/>
          </a:prstGeom>
        </p:spPr>
      </p:pic>
      <p:sp>
        <p:nvSpPr>
          <p:cNvPr id="8" name="正方形/長方形 7"/>
          <p:cNvSpPr/>
          <p:nvPr/>
        </p:nvSpPr>
        <p:spPr>
          <a:xfrm>
            <a:off x="8854882" y="1392691"/>
            <a:ext cx="1948236" cy="5279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a:t>
            </a:r>
            <a:r>
              <a:rPr kumimoji="1" lang="ja-JP" altLang="en-US" dirty="0">
                <a:solidFill>
                  <a:schemeClr val="tx1"/>
                </a:solidFill>
              </a:rPr>
              <a:t>イメージ図</a:t>
            </a:r>
          </a:p>
        </p:txBody>
      </p:sp>
      <p:sp>
        <p:nvSpPr>
          <p:cNvPr id="4" name="スライド番号プレースホルダー 3"/>
          <p:cNvSpPr>
            <a:spLocks noGrp="1"/>
          </p:cNvSpPr>
          <p:nvPr>
            <p:ph type="sldNum" sz="quarter" idx="12"/>
          </p:nvPr>
        </p:nvSpPr>
        <p:spPr/>
        <p:txBody>
          <a:bodyPr/>
          <a:lstStyle/>
          <a:p>
            <a:fld id="{83D0CBB3-D5EF-45D7-8A55-35B804FE7D2E}" type="slidenum">
              <a:rPr kumimoji="1" lang="ja-JP" altLang="en-US" smtClean="0"/>
              <a:t>10</a:t>
            </a:fld>
            <a:endParaRPr kumimoji="1" lang="ja-JP" altLang="en-US"/>
          </a:p>
        </p:txBody>
      </p:sp>
    </p:spTree>
    <p:extLst>
      <p:ext uri="{BB962C8B-B14F-4D97-AF65-F5344CB8AC3E}">
        <p14:creationId xmlns:p14="http://schemas.microsoft.com/office/powerpoint/2010/main" val="2737213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想定する活用事例</a:t>
            </a:r>
            <a:endParaRPr kumimoji="1" lang="ja-JP" altLang="en-US" dirty="0"/>
          </a:p>
        </p:txBody>
      </p:sp>
      <p:sp>
        <p:nvSpPr>
          <p:cNvPr id="4" name="正方形/長方形 3"/>
          <p:cNvSpPr/>
          <p:nvPr/>
        </p:nvSpPr>
        <p:spPr>
          <a:xfrm>
            <a:off x="6422922" y="1735692"/>
            <a:ext cx="5433720" cy="491081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605391" y="1733750"/>
            <a:ext cx="5715591" cy="49146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032084" y="1327380"/>
            <a:ext cx="4236371" cy="445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600" dirty="0">
                <a:solidFill>
                  <a:srgbClr val="FF0000"/>
                </a:solidFill>
                <a:latin typeface="ＭＳ ゴシック" panose="020B0609070205080204" pitchFamily="49" charset="-128"/>
                <a:ea typeface="ＭＳ ゴシック" panose="020B0609070205080204" pitchFamily="49" charset="-128"/>
              </a:rPr>
              <a:t>【</a:t>
            </a:r>
            <a:r>
              <a:rPr kumimoji="1" lang="ja-JP" altLang="en-US" sz="1600" dirty="0">
                <a:solidFill>
                  <a:srgbClr val="FF0000"/>
                </a:solidFill>
                <a:latin typeface="ＭＳ ゴシック" panose="020B0609070205080204" pitchFamily="49" charset="-128"/>
                <a:ea typeface="ＭＳ ゴシック" panose="020B0609070205080204" pitchFamily="49" charset="-128"/>
              </a:rPr>
              <a:t>事例１：災害時の情報共有方法の刷新</a:t>
            </a:r>
            <a:r>
              <a:rPr kumimoji="1" lang="en-US" altLang="ja-JP" sz="1600" dirty="0">
                <a:solidFill>
                  <a:srgbClr val="FF0000"/>
                </a:solidFill>
                <a:latin typeface="ＭＳ ゴシック" panose="020B0609070205080204" pitchFamily="49" charset="-128"/>
                <a:ea typeface="ＭＳ ゴシック" panose="020B0609070205080204" pitchFamily="49" charset="-128"/>
              </a:rPr>
              <a:t>】</a:t>
            </a:r>
          </a:p>
        </p:txBody>
      </p:sp>
      <p:sp>
        <p:nvSpPr>
          <p:cNvPr id="7" name="テキスト ボックス 6"/>
          <p:cNvSpPr txBox="1"/>
          <p:nvPr/>
        </p:nvSpPr>
        <p:spPr>
          <a:xfrm>
            <a:off x="605391" y="6182898"/>
            <a:ext cx="1121659" cy="461665"/>
          </a:xfrm>
          <a:prstGeom prst="rect">
            <a:avLst/>
          </a:prstGeom>
          <a:noFill/>
          <a:ln>
            <a:noFill/>
          </a:ln>
        </p:spPr>
        <p:txBody>
          <a:bodyPr wrap="square" rtlCol="0">
            <a:spAutoFit/>
          </a:bodyPr>
          <a:lstStyle/>
          <a:p>
            <a:r>
              <a:rPr kumimoji="1" lang="en-US" altLang="ja-JP" sz="2400" dirty="0">
                <a:solidFill>
                  <a:schemeClr val="accent1">
                    <a:lumMod val="75000"/>
                  </a:schemeClr>
                </a:solidFill>
              </a:rPr>
              <a:t>Before</a:t>
            </a:r>
            <a:endParaRPr kumimoji="1" lang="ja-JP" altLang="en-US" sz="2400" dirty="0">
              <a:solidFill>
                <a:schemeClr val="accent1">
                  <a:lumMod val="75000"/>
                </a:schemeClr>
              </a:solidFill>
            </a:endParaRPr>
          </a:p>
        </p:txBody>
      </p:sp>
      <p:sp>
        <p:nvSpPr>
          <p:cNvPr id="8" name="テキスト ボックス 7"/>
          <p:cNvSpPr txBox="1"/>
          <p:nvPr/>
        </p:nvSpPr>
        <p:spPr>
          <a:xfrm>
            <a:off x="10797255" y="6122022"/>
            <a:ext cx="937260" cy="461665"/>
          </a:xfrm>
          <a:prstGeom prst="rect">
            <a:avLst/>
          </a:prstGeom>
          <a:noFill/>
          <a:ln>
            <a:noFill/>
          </a:ln>
        </p:spPr>
        <p:txBody>
          <a:bodyPr wrap="square" rtlCol="0">
            <a:spAutoFit/>
          </a:bodyPr>
          <a:lstStyle/>
          <a:p>
            <a:r>
              <a:rPr kumimoji="1" lang="en-US" altLang="ja-JP" sz="2400" dirty="0">
                <a:solidFill>
                  <a:schemeClr val="accent2">
                    <a:lumMod val="75000"/>
                  </a:schemeClr>
                </a:solidFill>
              </a:rPr>
              <a:t>After</a:t>
            </a:r>
            <a:endParaRPr kumimoji="1" lang="ja-JP" altLang="en-US" sz="2400" dirty="0">
              <a:solidFill>
                <a:schemeClr val="accent2">
                  <a:lumMod val="75000"/>
                </a:schemeClr>
              </a:solidFill>
            </a:endParaRPr>
          </a:p>
        </p:txBody>
      </p:sp>
      <p:sp>
        <p:nvSpPr>
          <p:cNvPr id="9" name="右矢印 8"/>
          <p:cNvSpPr/>
          <p:nvPr/>
        </p:nvSpPr>
        <p:spPr>
          <a:xfrm>
            <a:off x="6096000" y="3269946"/>
            <a:ext cx="519293" cy="1191503"/>
          </a:xfrm>
          <a:prstGeom prst="rightArrow">
            <a:avLst>
              <a:gd name="adj1" fmla="val 50000"/>
              <a:gd name="adj2" fmla="val 44371"/>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566826" y="4371809"/>
            <a:ext cx="3078925" cy="32462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FF0000"/>
                </a:solidFill>
              </a:rPr>
              <a:t>常に情報伝達と更新に手間が発生</a:t>
            </a:r>
            <a:endParaRPr lang="en-US" altLang="ja-JP" sz="1400" dirty="0">
              <a:solidFill>
                <a:srgbClr val="FF0000"/>
              </a:solidFill>
            </a:endParaRPr>
          </a:p>
        </p:txBody>
      </p:sp>
      <p:sp>
        <p:nvSpPr>
          <p:cNvPr id="11" name="正方形/長方形 10"/>
          <p:cNvSpPr/>
          <p:nvPr/>
        </p:nvSpPr>
        <p:spPr>
          <a:xfrm>
            <a:off x="874886" y="5395947"/>
            <a:ext cx="2001664" cy="5765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ysClr val="windowText" lastClr="000000"/>
                </a:solidFill>
              </a:rPr>
              <a:t>国（自衛隊、</a:t>
            </a:r>
            <a:endParaRPr lang="en-US" altLang="ja-JP" sz="1600" dirty="0">
              <a:solidFill>
                <a:sysClr val="windowText" lastClr="000000"/>
              </a:solidFill>
            </a:endParaRPr>
          </a:p>
          <a:p>
            <a:pPr algn="ctr"/>
            <a:r>
              <a:rPr lang="en-US" altLang="ja-JP" sz="1600" dirty="0">
                <a:solidFill>
                  <a:sysClr val="windowText" lastClr="000000"/>
                </a:solidFill>
              </a:rPr>
              <a:t>TEC-FORCE</a:t>
            </a:r>
            <a:r>
              <a:rPr lang="ja-JP" altLang="en-US" sz="1600" dirty="0">
                <a:solidFill>
                  <a:sysClr val="windowText" lastClr="000000"/>
                </a:solidFill>
              </a:rPr>
              <a:t>など）</a:t>
            </a:r>
            <a:endParaRPr lang="en-US" altLang="ja-JP" sz="1600" dirty="0">
              <a:solidFill>
                <a:sysClr val="windowText" lastClr="000000"/>
              </a:solidFill>
            </a:endParaRPr>
          </a:p>
        </p:txBody>
      </p:sp>
      <p:sp>
        <p:nvSpPr>
          <p:cNvPr id="12" name="正方形/長方形 11"/>
          <p:cNvSpPr/>
          <p:nvPr/>
        </p:nvSpPr>
        <p:spPr>
          <a:xfrm>
            <a:off x="1032084" y="4369993"/>
            <a:ext cx="952209" cy="3252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ysClr val="windowText" lastClr="000000"/>
                </a:solidFill>
              </a:rPr>
              <a:t>県庁</a:t>
            </a:r>
            <a:endParaRPr lang="en-US" altLang="ja-JP" sz="1600" dirty="0">
              <a:solidFill>
                <a:sysClr val="windowText" lastClr="000000"/>
              </a:solidFill>
            </a:endParaRPr>
          </a:p>
        </p:txBody>
      </p:sp>
      <p:sp>
        <p:nvSpPr>
          <p:cNvPr id="13" name="正方形/長方形 12"/>
          <p:cNvSpPr/>
          <p:nvPr/>
        </p:nvSpPr>
        <p:spPr>
          <a:xfrm>
            <a:off x="891117" y="3404914"/>
            <a:ext cx="1234142" cy="31259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ysClr val="windowText" lastClr="000000"/>
                </a:solidFill>
              </a:rPr>
              <a:t>出先機関</a:t>
            </a:r>
            <a:endParaRPr lang="en-US" altLang="ja-JP" sz="1600" dirty="0">
              <a:solidFill>
                <a:sysClr val="windowText" lastClr="000000"/>
              </a:solidFill>
            </a:endParaRPr>
          </a:p>
        </p:txBody>
      </p:sp>
      <p:cxnSp>
        <p:nvCxnSpPr>
          <p:cNvPr id="14" name="直線矢印コネクタ 13"/>
          <p:cNvCxnSpPr/>
          <p:nvPr/>
        </p:nvCxnSpPr>
        <p:spPr>
          <a:xfrm>
            <a:off x="1376222" y="3791448"/>
            <a:ext cx="0" cy="53433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1392781" y="4759871"/>
            <a:ext cx="3219" cy="60645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4052313" y="3316376"/>
            <a:ext cx="1495002" cy="58246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ysClr val="windowText" lastClr="000000"/>
                </a:solidFill>
              </a:rPr>
              <a:t>建設関係企業</a:t>
            </a:r>
            <a:endParaRPr lang="en-US" altLang="ja-JP" sz="1600" dirty="0">
              <a:solidFill>
                <a:sysClr val="windowText" lastClr="000000"/>
              </a:solidFill>
            </a:endParaRPr>
          </a:p>
          <a:p>
            <a:pPr algn="ctr"/>
            <a:r>
              <a:rPr lang="ja-JP" altLang="en-US" sz="1600" dirty="0">
                <a:solidFill>
                  <a:sysClr val="windowText" lastClr="000000"/>
                </a:solidFill>
              </a:rPr>
              <a:t>建設ｺﾝｻﾙﾀﾝﾄ</a:t>
            </a:r>
            <a:endParaRPr lang="en-US" altLang="ja-JP" sz="1600" dirty="0">
              <a:solidFill>
                <a:sysClr val="windowText" lastClr="000000"/>
              </a:solidFill>
            </a:endParaRPr>
          </a:p>
        </p:txBody>
      </p:sp>
      <p:cxnSp>
        <p:nvCxnSpPr>
          <p:cNvPr id="17" name="直線矢印コネクタ 16"/>
          <p:cNvCxnSpPr/>
          <p:nvPr/>
        </p:nvCxnSpPr>
        <p:spPr>
          <a:xfrm>
            <a:off x="2125259" y="3539097"/>
            <a:ext cx="192705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1376222" y="3693435"/>
            <a:ext cx="3367427" cy="730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ysClr val="windowText" lastClr="000000"/>
                </a:solidFill>
              </a:rPr>
              <a:t>・連絡手段は電話・メール</a:t>
            </a:r>
            <a:endParaRPr lang="en-US" altLang="ja-JP" sz="1400" dirty="0">
              <a:solidFill>
                <a:sysClr val="windowText" lastClr="000000"/>
              </a:solidFill>
            </a:endParaRPr>
          </a:p>
          <a:p>
            <a:r>
              <a:rPr lang="ja-JP" altLang="en-US" sz="1400" dirty="0">
                <a:solidFill>
                  <a:sysClr val="windowText" lastClr="000000"/>
                </a:solidFill>
              </a:rPr>
              <a:t>・紙地図に書き込み共有</a:t>
            </a:r>
            <a:endParaRPr lang="en-US" altLang="ja-JP" sz="1400" dirty="0">
              <a:solidFill>
                <a:sysClr val="windowText" lastClr="000000"/>
              </a:solidFill>
            </a:endParaRPr>
          </a:p>
        </p:txBody>
      </p:sp>
      <p:sp>
        <p:nvSpPr>
          <p:cNvPr id="19" name="正方形/長方形 18"/>
          <p:cNvSpPr/>
          <p:nvPr/>
        </p:nvSpPr>
        <p:spPr>
          <a:xfrm>
            <a:off x="785595" y="2805513"/>
            <a:ext cx="2963032" cy="541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u="sng" dirty="0">
                <a:solidFill>
                  <a:sysClr val="windowText" lastClr="000000"/>
                </a:solidFill>
              </a:rPr>
              <a:t>現状の情報共有・連絡体制</a:t>
            </a:r>
            <a:endParaRPr lang="en-US" altLang="ja-JP" u="sng" dirty="0">
              <a:solidFill>
                <a:sysClr val="windowText" lastClr="000000"/>
              </a:solidFill>
            </a:endParaRPr>
          </a:p>
        </p:txBody>
      </p:sp>
      <p:sp>
        <p:nvSpPr>
          <p:cNvPr id="20" name="正方形/長方形 19"/>
          <p:cNvSpPr/>
          <p:nvPr/>
        </p:nvSpPr>
        <p:spPr>
          <a:xfrm>
            <a:off x="6590477" y="5063097"/>
            <a:ext cx="1910162" cy="7926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dirty="0">
                <a:solidFill>
                  <a:sysClr val="windowText" lastClr="000000"/>
                </a:solidFill>
              </a:rPr>
              <a:t>国（自衛隊、</a:t>
            </a:r>
            <a:endParaRPr lang="en-US" altLang="ja-JP" sz="1500" dirty="0">
              <a:solidFill>
                <a:sysClr val="windowText" lastClr="000000"/>
              </a:solidFill>
            </a:endParaRPr>
          </a:p>
          <a:p>
            <a:pPr algn="ctr"/>
            <a:r>
              <a:rPr lang="en-US" altLang="ja-JP" sz="1500" dirty="0">
                <a:solidFill>
                  <a:sysClr val="windowText" lastClr="000000"/>
                </a:solidFill>
              </a:rPr>
              <a:t>TEC-FORCE</a:t>
            </a:r>
            <a:r>
              <a:rPr lang="ja-JP" altLang="en-US" sz="1500" dirty="0">
                <a:solidFill>
                  <a:sysClr val="windowText" lastClr="000000"/>
                </a:solidFill>
              </a:rPr>
              <a:t>など）</a:t>
            </a:r>
            <a:endParaRPr lang="en-US" altLang="ja-JP" sz="1500" dirty="0">
              <a:solidFill>
                <a:sysClr val="windowText" lastClr="000000"/>
              </a:solidFill>
            </a:endParaRPr>
          </a:p>
        </p:txBody>
      </p:sp>
      <p:sp>
        <p:nvSpPr>
          <p:cNvPr id="21" name="正方形/長方形 20"/>
          <p:cNvSpPr/>
          <p:nvPr/>
        </p:nvSpPr>
        <p:spPr>
          <a:xfrm>
            <a:off x="6747675" y="4550484"/>
            <a:ext cx="1146492" cy="3633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ysClr val="windowText" lastClr="000000"/>
                </a:solidFill>
              </a:rPr>
              <a:t>県庁</a:t>
            </a:r>
            <a:endParaRPr lang="en-US" altLang="ja-JP" sz="1600" dirty="0">
              <a:solidFill>
                <a:sysClr val="windowText" lastClr="000000"/>
              </a:solidFill>
            </a:endParaRPr>
          </a:p>
        </p:txBody>
      </p:sp>
      <p:sp>
        <p:nvSpPr>
          <p:cNvPr id="22" name="正方形/長方形 21"/>
          <p:cNvSpPr/>
          <p:nvPr/>
        </p:nvSpPr>
        <p:spPr>
          <a:xfrm>
            <a:off x="6831945" y="3859105"/>
            <a:ext cx="1040447" cy="521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ysClr val="windowText" lastClr="000000"/>
                </a:solidFill>
              </a:rPr>
              <a:t>出先機関</a:t>
            </a:r>
            <a:endParaRPr lang="en-US" altLang="ja-JP" sz="1600" dirty="0">
              <a:solidFill>
                <a:sysClr val="windowText" lastClr="000000"/>
              </a:solidFill>
            </a:endParaRPr>
          </a:p>
        </p:txBody>
      </p:sp>
      <p:sp>
        <p:nvSpPr>
          <p:cNvPr id="23" name="正方形/長方形 22"/>
          <p:cNvSpPr/>
          <p:nvPr/>
        </p:nvSpPr>
        <p:spPr>
          <a:xfrm>
            <a:off x="9593079" y="2933384"/>
            <a:ext cx="1755429" cy="4844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ysClr val="windowText" lastClr="000000"/>
                </a:solidFill>
              </a:rPr>
              <a:t>建設関係企業</a:t>
            </a:r>
            <a:endParaRPr lang="en-US" altLang="ja-JP" sz="1600" dirty="0">
              <a:solidFill>
                <a:sysClr val="windowText" lastClr="000000"/>
              </a:solidFill>
            </a:endParaRPr>
          </a:p>
          <a:p>
            <a:pPr algn="ctr"/>
            <a:r>
              <a:rPr lang="ja-JP" altLang="en-US" sz="1600" dirty="0">
                <a:solidFill>
                  <a:sysClr val="windowText" lastClr="000000"/>
                </a:solidFill>
              </a:rPr>
              <a:t>建設ｺﾝｻﾙﾀﾝﾄ</a:t>
            </a:r>
            <a:endParaRPr lang="en-US" altLang="ja-JP" sz="1600" dirty="0">
              <a:solidFill>
                <a:sysClr val="windowText" lastClr="000000"/>
              </a:solidFill>
            </a:endParaRPr>
          </a:p>
        </p:txBody>
      </p:sp>
      <p:pic>
        <p:nvPicPr>
          <p:cNvPr id="24" name="図 23"/>
          <p:cNvPicPr>
            <a:picLocks noChangeAspect="1"/>
          </p:cNvPicPr>
          <p:nvPr/>
        </p:nvPicPr>
        <p:blipFill>
          <a:blip r:embed="rId2"/>
          <a:stretch>
            <a:fillRect/>
          </a:stretch>
        </p:blipFill>
        <p:spPr>
          <a:xfrm>
            <a:off x="8813691" y="3918386"/>
            <a:ext cx="2917223" cy="1946813"/>
          </a:xfrm>
          <a:prstGeom prst="rect">
            <a:avLst/>
          </a:prstGeom>
        </p:spPr>
      </p:pic>
      <p:cxnSp>
        <p:nvCxnSpPr>
          <p:cNvPr id="25" name="直線矢印コネクタ 24"/>
          <p:cNvCxnSpPr/>
          <p:nvPr/>
        </p:nvCxnSpPr>
        <p:spPr>
          <a:xfrm>
            <a:off x="10319073" y="3467605"/>
            <a:ext cx="0" cy="32384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8473274" y="5357950"/>
            <a:ext cx="34041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7894167" y="4695248"/>
            <a:ext cx="87807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7896385" y="4131198"/>
            <a:ext cx="91730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6738810" y="1982227"/>
            <a:ext cx="4471768" cy="621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u="sng" dirty="0">
                <a:solidFill>
                  <a:schemeClr val="tx1"/>
                </a:solidFill>
              </a:rPr>
              <a:t>新しい</a:t>
            </a:r>
            <a:r>
              <a:rPr lang="ja-JP" altLang="en-US" sz="2800" u="sng" dirty="0">
                <a:solidFill>
                  <a:sysClr val="windowText" lastClr="000000"/>
                </a:solidFill>
              </a:rPr>
              <a:t>情報共有・連絡体制</a:t>
            </a:r>
            <a:endParaRPr lang="en-US" altLang="ja-JP" sz="2800" u="sng" dirty="0">
              <a:solidFill>
                <a:sysClr val="windowText" lastClr="000000"/>
              </a:solidFill>
            </a:endParaRPr>
          </a:p>
        </p:txBody>
      </p:sp>
      <p:sp>
        <p:nvSpPr>
          <p:cNvPr id="30" name="正方形/長方形 29"/>
          <p:cNvSpPr/>
          <p:nvPr/>
        </p:nvSpPr>
        <p:spPr>
          <a:xfrm>
            <a:off x="6713262" y="2933384"/>
            <a:ext cx="2939061" cy="705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ysClr val="windowText" lastClr="000000"/>
                </a:solidFill>
              </a:rPr>
              <a:t>・台帳や位置情報を</a:t>
            </a:r>
            <a:endParaRPr lang="en-US" altLang="ja-JP" sz="1600" dirty="0">
              <a:solidFill>
                <a:sysClr val="windowText" lastClr="000000"/>
              </a:solidFill>
            </a:endParaRPr>
          </a:p>
          <a:p>
            <a:r>
              <a:rPr lang="ja-JP" altLang="en-US" sz="1600" dirty="0">
                <a:solidFill>
                  <a:sysClr val="windowText" lastClr="000000"/>
                </a:solidFill>
              </a:rPr>
              <a:t>　活用した情報共有</a:t>
            </a:r>
            <a:endParaRPr lang="en-US" altLang="ja-JP" sz="1600" dirty="0">
              <a:solidFill>
                <a:sysClr val="windowText" lastClr="000000"/>
              </a:solidFill>
            </a:endParaRPr>
          </a:p>
          <a:p>
            <a:r>
              <a:rPr lang="ja-JP" altLang="en-US" sz="1600" dirty="0">
                <a:solidFill>
                  <a:sysClr val="windowText" lastClr="000000"/>
                </a:solidFill>
              </a:rPr>
              <a:t>・情報伝達の時間を削減</a:t>
            </a:r>
            <a:endParaRPr lang="en-US" altLang="ja-JP" sz="1600" dirty="0">
              <a:solidFill>
                <a:sysClr val="windowText" lastClr="000000"/>
              </a:solidFill>
            </a:endParaRPr>
          </a:p>
          <a:p>
            <a:r>
              <a:rPr lang="ja-JP" altLang="en-US" sz="1600" dirty="0">
                <a:solidFill>
                  <a:sysClr val="windowText" lastClr="000000"/>
                </a:solidFill>
              </a:rPr>
              <a:t>・関係者が情報更新、収集</a:t>
            </a:r>
            <a:endParaRPr lang="en-US" altLang="ja-JP" sz="1600" dirty="0">
              <a:solidFill>
                <a:sysClr val="windowText" lastClr="000000"/>
              </a:solidFill>
            </a:endParaRPr>
          </a:p>
        </p:txBody>
      </p:sp>
      <p:sp>
        <p:nvSpPr>
          <p:cNvPr id="31" name="正方形/長方形 30"/>
          <p:cNvSpPr/>
          <p:nvPr/>
        </p:nvSpPr>
        <p:spPr>
          <a:xfrm>
            <a:off x="7742185" y="5953625"/>
            <a:ext cx="2932943" cy="27001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rgbClr val="FF0000"/>
                </a:solidFill>
              </a:rPr>
              <a:t>常に最新情報が入手可能</a:t>
            </a:r>
            <a:endParaRPr lang="en-US" altLang="ja-JP" sz="1600" dirty="0">
              <a:solidFill>
                <a:srgbClr val="FF0000"/>
              </a:solidFill>
            </a:endParaRPr>
          </a:p>
        </p:txBody>
      </p:sp>
      <p:pic>
        <p:nvPicPr>
          <p:cNvPr id="32" name="図 31" descr="画面の領域"/>
          <p:cNvPicPr>
            <a:picLocks noChangeAspect="1"/>
          </p:cNvPicPr>
          <p:nvPr/>
        </p:nvPicPr>
        <p:blipFill rotWithShape="1">
          <a:blip r:embed="rId3" cstate="print">
            <a:extLst>
              <a:ext uri="{28A0092B-C50C-407E-A947-70E740481C1C}">
                <a14:useLocalDpi xmlns:a14="http://schemas.microsoft.com/office/drawing/2010/main" val="0"/>
              </a:ext>
            </a:extLst>
          </a:blip>
          <a:srcRect l="17879" t="27108" r="15250" b="2473"/>
          <a:stretch/>
        </p:blipFill>
        <p:spPr>
          <a:xfrm>
            <a:off x="3075273" y="4853546"/>
            <a:ext cx="2917274" cy="1499309"/>
          </a:xfrm>
          <a:prstGeom prst="rect">
            <a:avLst/>
          </a:prstGeom>
        </p:spPr>
      </p:pic>
      <p:sp>
        <p:nvSpPr>
          <p:cNvPr id="62" name="テキスト ボックス 61"/>
          <p:cNvSpPr txBox="1"/>
          <p:nvPr/>
        </p:nvSpPr>
        <p:spPr>
          <a:xfrm>
            <a:off x="708898" y="1846820"/>
            <a:ext cx="5387102" cy="1015663"/>
          </a:xfrm>
          <a:prstGeom prst="rect">
            <a:avLst/>
          </a:prstGeom>
          <a:noFill/>
          <a:ln>
            <a:noFill/>
          </a:ln>
        </p:spPr>
        <p:txBody>
          <a:bodyPr wrap="square" rtlCol="0">
            <a:spAutoFit/>
          </a:bodyPr>
          <a:lstStyle/>
          <a:p>
            <a:r>
              <a:rPr lang="ja-JP" altLang="en-US" sz="2800" u="sng" dirty="0"/>
              <a:t>災害の激甚化・頻発化</a:t>
            </a:r>
            <a:endParaRPr kumimoji="1" lang="en-US" altLang="ja-JP" sz="2800" u="sng" dirty="0"/>
          </a:p>
          <a:p>
            <a:r>
              <a:rPr kumimoji="1" lang="en-US" altLang="ja-JP" sz="1600" dirty="0"/>
              <a:t>H24</a:t>
            </a:r>
            <a:r>
              <a:rPr kumimoji="1" lang="ja-JP" altLang="en-US" sz="1600" dirty="0"/>
              <a:t>：九州北部豪雨　</a:t>
            </a:r>
            <a:r>
              <a:rPr lang="en-US" altLang="ja-JP" sz="1600" dirty="0"/>
              <a:t>H28</a:t>
            </a:r>
            <a:r>
              <a:rPr lang="ja-JP" altLang="en-US" sz="1600" dirty="0"/>
              <a:t>：熊本地震　</a:t>
            </a:r>
            <a:r>
              <a:rPr kumimoji="1" lang="en-US" altLang="ja-JP" sz="1600" dirty="0"/>
              <a:t>R2</a:t>
            </a:r>
            <a:r>
              <a:rPr kumimoji="1" lang="ja-JP" altLang="en-US" sz="1600" dirty="0"/>
              <a:t>：</a:t>
            </a:r>
            <a:r>
              <a:rPr kumimoji="1" lang="en-US" altLang="ja-JP" sz="1600" dirty="0"/>
              <a:t>7</a:t>
            </a:r>
            <a:r>
              <a:rPr kumimoji="1" lang="ja-JP" altLang="en-US" sz="1600" dirty="0"/>
              <a:t>月豪雨</a:t>
            </a:r>
            <a:endParaRPr kumimoji="1" lang="en-US" altLang="ja-JP" sz="1600" dirty="0"/>
          </a:p>
          <a:p>
            <a:r>
              <a:rPr lang="ja-JP" altLang="en-US" sz="1600" dirty="0">
                <a:solidFill>
                  <a:srgbClr val="FF0000"/>
                </a:solidFill>
              </a:rPr>
              <a:t>度重なる激甚災害に対応するため業務効率化が急務</a:t>
            </a:r>
            <a:endParaRPr kumimoji="1" lang="en-US" altLang="ja-JP" sz="1600" dirty="0">
              <a:solidFill>
                <a:srgbClr val="FF0000"/>
              </a:solidFill>
            </a:endParaRPr>
          </a:p>
        </p:txBody>
      </p:sp>
      <p:sp>
        <p:nvSpPr>
          <p:cNvPr id="33" name="正方形/長方形 32"/>
          <p:cNvSpPr/>
          <p:nvPr/>
        </p:nvSpPr>
        <p:spPr>
          <a:xfrm>
            <a:off x="9628155" y="4676198"/>
            <a:ext cx="1381836" cy="2484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各種台帳</a:t>
            </a:r>
            <a:endParaRPr kumimoji="1" lang="en-US" altLang="ja-JP" sz="1600" dirty="0">
              <a:solidFill>
                <a:schemeClr val="tx1"/>
              </a:solidFill>
            </a:endParaRPr>
          </a:p>
        </p:txBody>
      </p:sp>
      <p:sp>
        <p:nvSpPr>
          <p:cNvPr id="3" name="スライド番号プレースホルダー 2"/>
          <p:cNvSpPr>
            <a:spLocks noGrp="1"/>
          </p:cNvSpPr>
          <p:nvPr>
            <p:ph type="sldNum" sz="quarter" idx="12"/>
          </p:nvPr>
        </p:nvSpPr>
        <p:spPr/>
        <p:txBody>
          <a:bodyPr/>
          <a:lstStyle/>
          <a:p>
            <a:fld id="{83D0CBB3-D5EF-45D7-8A55-35B804FE7D2E}" type="slidenum">
              <a:rPr kumimoji="1" lang="ja-JP" altLang="en-US" smtClean="0"/>
              <a:t>11</a:t>
            </a:fld>
            <a:endParaRPr kumimoji="1" lang="ja-JP" altLang="en-US"/>
          </a:p>
        </p:txBody>
      </p:sp>
    </p:spTree>
    <p:extLst>
      <p:ext uri="{BB962C8B-B14F-4D97-AF65-F5344CB8AC3E}">
        <p14:creationId xmlns:p14="http://schemas.microsoft.com/office/powerpoint/2010/main" val="1398225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想定する活用事例</a:t>
            </a:r>
            <a:endParaRPr kumimoji="1" lang="ja-JP" altLang="en-US" dirty="0"/>
          </a:p>
        </p:txBody>
      </p:sp>
      <p:sp>
        <p:nvSpPr>
          <p:cNvPr id="4" name="正方形/長方形 3"/>
          <p:cNvSpPr/>
          <p:nvPr/>
        </p:nvSpPr>
        <p:spPr>
          <a:xfrm>
            <a:off x="1744888" y="1386457"/>
            <a:ext cx="5693111" cy="471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600" dirty="0">
                <a:solidFill>
                  <a:srgbClr val="FF0000"/>
                </a:solidFill>
                <a:latin typeface="ＭＳ ゴシック" panose="020B0609070205080204" pitchFamily="49" charset="-128"/>
                <a:ea typeface="ＭＳ ゴシック" panose="020B0609070205080204" pitchFamily="49" charset="-128"/>
              </a:rPr>
              <a:t>【</a:t>
            </a:r>
            <a:r>
              <a:rPr kumimoji="1" lang="ja-JP" altLang="en-US" sz="1600" dirty="0">
                <a:solidFill>
                  <a:srgbClr val="FF0000"/>
                </a:solidFill>
                <a:latin typeface="ＭＳ ゴシック" panose="020B0609070205080204" pitchFamily="49" charset="-128"/>
                <a:ea typeface="ＭＳ ゴシック" panose="020B0609070205080204" pitchFamily="49" charset="-128"/>
              </a:rPr>
              <a:t>事例２：優先順位決定の効率アップ</a:t>
            </a:r>
            <a:r>
              <a:rPr kumimoji="1" lang="en-US" altLang="ja-JP" sz="1600" dirty="0">
                <a:solidFill>
                  <a:srgbClr val="FF0000"/>
                </a:solidFill>
                <a:latin typeface="ＭＳ ゴシック" panose="020B0609070205080204" pitchFamily="49" charset="-128"/>
                <a:ea typeface="ＭＳ ゴシック" panose="020B0609070205080204" pitchFamily="49" charset="-128"/>
              </a:rPr>
              <a:t>】</a:t>
            </a:r>
          </a:p>
        </p:txBody>
      </p:sp>
      <p:pic>
        <p:nvPicPr>
          <p:cNvPr id="6" name="図 5"/>
          <p:cNvPicPr>
            <a:picLocks noChangeAspect="1"/>
          </p:cNvPicPr>
          <p:nvPr/>
        </p:nvPicPr>
        <p:blipFill>
          <a:blip r:embed="rId2"/>
          <a:stretch>
            <a:fillRect/>
          </a:stretch>
        </p:blipFill>
        <p:spPr>
          <a:xfrm>
            <a:off x="2439914" y="1622244"/>
            <a:ext cx="5989711" cy="5037977"/>
          </a:xfrm>
          <a:prstGeom prst="rect">
            <a:avLst/>
          </a:prstGeom>
        </p:spPr>
      </p:pic>
      <p:sp>
        <p:nvSpPr>
          <p:cNvPr id="5" name="正方形/長方形 4"/>
          <p:cNvSpPr/>
          <p:nvPr/>
        </p:nvSpPr>
        <p:spPr>
          <a:xfrm>
            <a:off x="7455507" y="2083634"/>
            <a:ext cx="1948236" cy="5279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a:t>
            </a:r>
            <a:r>
              <a:rPr kumimoji="1" lang="ja-JP" altLang="en-US" dirty="0">
                <a:solidFill>
                  <a:schemeClr val="tx1"/>
                </a:solidFill>
              </a:rPr>
              <a:t>イメージ図</a:t>
            </a:r>
          </a:p>
        </p:txBody>
      </p:sp>
      <p:sp>
        <p:nvSpPr>
          <p:cNvPr id="3" name="スライド番号プレースホルダー 2"/>
          <p:cNvSpPr>
            <a:spLocks noGrp="1"/>
          </p:cNvSpPr>
          <p:nvPr>
            <p:ph type="sldNum" sz="quarter" idx="12"/>
          </p:nvPr>
        </p:nvSpPr>
        <p:spPr/>
        <p:txBody>
          <a:bodyPr/>
          <a:lstStyle/>
          <a:p>
            <a:fld id="{83D0CBB3-D5EF-45D7-8A55-35B804FE7D2E}" type="slidenum">
              <a:rPr kumimoji="1" lang="ja-JP" altLang="en-US" smtClean="0"/>
              <a:t>12</a:t>
            </a:fld>
            <a:endParaRPr kumimoji="1" lang="ja-JP" altLang="en-US"/>
          </a:p>
        </p:txBody>
      </p:sp>
    </p:spTree>
    <p:extLst>
      <p:ext uri="{BB962C8B-B14F-4D97-AF65-F5344CB8AC3E}">
        <p14:creationId xmlns:p14="http://schemas.microsoft.com/office/powerpoint/2010/main" val="1536418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想定する活用事例</a:t>
            </a:r>
            <a:endParaRPr kumimoji="1" lang="ja-JP" altLang="en-US" dirty="0"/>
          </a:p>
        </p:txBody>
      </p:sp>
      <p:pic>
        <p:nvPicPr>
          <p:cNvPr id="4" name="図 3"/>
          <p:cNvPicPr>
            <a:picLocks noChangeAspect="1"/>
          </p:cNvPicPr>
          <p:nvPr/>
        </p:nvPicPr>
        <p:blipFill rotWithShape="1">
          <a:blip r:embed="rId2"/>
          <a:srcRect r="7003"/>
          <a:stretch/>
        </p:blipFill>
        <p:spPr>
          <a:xfrm>
            <a:off x="1953230" y="1690688"/>
            <a:ext cx="6428769" cy="5037484"/>
          </a:xfrm>
          <a:prstGeom prst="rect">
            <a:avLst/>
          </a:prstGeom>
          <a:ln>
            <a:solidFill>
              <a:schemeClr val="tx1"/>
            </a:solidFill>
          </a:ln>
        </p:spPr>
      </p:pic>
      <p:sp>
        <p:nvSpPr>
          <p:cNvPr id="5" name="正方形/長方形 4"/>
          <p:cNvSpPr/>
          <p:nvPr/>
        </p:nvSpPr>
        <p:spPr>
          <a:xfrm>
            <a:off x="1312001" y="1358081"/>
            <a:ext cx="5851677" cy="460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600" dirty="0">
                <a:solidFill>
                  <a:srgbClr val="FF0000"/>
                </a:solidFill>
                <a:latin typeface="ＭＳ ゴシック" panose="020B0609070205080204" pitchFamily="49" charset="-128"/>
                <a:ea typeface="ＭＳ ゴシック" panose="020B0609070205080204" pitchFamily="49" charset="-128"/>
              </a:rPr>
              <a:t>【</a:t>
            </a:r>
            <a:r>
              <a:rPr kumimoji="1" lang="ja-JP" altLang="en-US" sz="1600" dirty="0">
                <a:solidFill>
                  <a:srgbClr val="FF0000"/>
                </a:solidFill>
                <a:latin typeface="ＭＳ ゴシック" panose="020B0609070205080204" pitchFamily="49" charset="-128"/>
                <a:ea typeface="ＭＳ ゴシック" panose="020B0609070205080204" pitchFamily="49" charset="-128"/>
              </a:rPr>
              <a:t>事例３：県民要望と台帳で効率アップ</a:t>
            </a:r>
            <a:r>
              <a:rPr kumimoji="1" lang="en-US" altLang="ja-JP" sz="1600" dirty="0">
                <a:solidFill>
                  <a:srgbClr val="FF0000"/>
                </a:solidFill>
                <a:latin typeface="ＭＳ ゴシック" panose="020B0609070205080204" pitchFamily="49" charset="-128"/>
                <a:ea typeface="ＭＳ ゴシック" panose="020B0609070205080204" pitchFamily="49" charset="-128"/>
              </a:rPr>
              <a:t>】</a:t>
            </a:r>
          </a:p>
        </p:txBody>
      </p:sp>
      <p:sp>
        <p:nvSpPr>
          <p:cNvPr id="6" name="正方形/長方形 5"/>
          <p:cNvSpPr/>
          <p:nvPr/>
        </p:nvSpPr>
        <p:spPr>
          <a:xfrm>
            <a:off x="7761373" y="1904525"/>
            <a:ext cx="1948236" cy="5279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a:t>
            </a:r>
            <a:r>
              <a:rPr kumimoji="1" lang="ja-JP" altLang="en-US" dirty="0">
                <a:solidFill>
                  <a:schemeClr val="tx1"/>
                </a:solidFill>
              </a:rPr>
              <a:t>イメージ図</a:t>
            </a:r>
          </a:p>
        </p:txBody>
      </p:sp>
      <p:sp>
        <p:nvSpPr>
          <p:cNvPr id="3" name="スライド番号プレースホルダー 2"/>
          <p:cNvSpPr>
            <a:spLocks noGrp="1"/>
          </p:cNvSpPr>
          <p:nvPr>
            <p:ph type="sldNum" sz="quarter" idx="12"/>
          </p:nvPr>
        </p:nvSpPr>
        <p:spPr/>
        <p:txBody>
          <a:bodyPr/>
          <a:lstStyle/>
          <a:p>
            <a:fld id="{83D0CBB3-D5EF-45D7-8A55-35B804FE7D2E}" type="slidenum">
              <a:rPr kumimoji="1" lang="ja-JP" altLang="en-US" smtClean="0"/>
              <a:t>13</a:t>
            </a:fld>
            <a:endParaRPr kumimoji="1" lang="ja-JP" altLang="en-US"/>
          </a:p>
        </p:txBody>
      </p:sp>
    </p:spTree>
    <p:extLst>
      <p:ext uri="{BB962C8B-B14F-4D97-AF65-F5344CB8AC3E}">
        <p14:creationId xmlns:p14="http://schemas.microsoft.com/office/powerpoint/2010/main" val="805464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今後の方向性</a:t>
            </a:r>
            <a:endParaRPr kumimoji="1" lang="ja-JP" altLang="en-US" dirty="0"/>
          </a:p>
        </p:txBody>
      </p:sp>
      <p:sp>
        <p:nvSpPr>
          <p:cNvPr id="4" name="正方形/長方形 3"/>
          <p:cNvSpPr/>
          <p:nvPr/>
        </p:nvSpPr>
        <p:spPr>
          <a:xfrm>
            <a:off x="702602" y="1364072"/>
            <a:ext cx="8976612" cy="35949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ＭＳ ゴシック" panose="020B0609070205080204" pitchFamily="49" charset="-128"/>
                <a:ea typeface="ＭＳ ゴシック" panose="020B0609070205080204" pitchFamily="49" charset="-128"/>
              </a:rPr>
              <a:t>施設管理データベースシステムとのシステム連携図（Ｒ５．１０月時点）</a:t>
            </a:r>
          </a:p>
        </p:txBody>
      </p:sp>
      <p:sp>
        <p:nvSpPr>
          <p:cNvPr id="5" name="フローチャート: 磁気ディスク 4">
            <a:extLst>
              <a:ext uri="{FF2B5EF4-FFF2-40B4-BE49-F238E27FC236}">
                <a16:creationId xmlns:a16="http://schemas.microsoft.com/office/drawing/2014/main" id="{3F27B608-D9A7-1B86-E47B-0BA12EE71B27}"/>
              </a:ext>
            </a:extLst>
          </p:cNvPr>
          <p:cNvSpPr/>
          <p:nvPr/>
        </p:nvSpPr>
        <p:spPr>
          <a:xfrm>
            <a:off x="2455929" y="2563631"/>
            <a:ext cx="1236244" cy="1990226"/>
          </a:xfrm>
          <a:prstGeom prst="flowChartMagneticDisk">
            <a:avLst/>
          </a:prstGeom>
          <a:solidFill>
            <a:schemeClr val="accent2">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dirty="0">
              <a:latin typeface="+mn-ea"/>
            </a:endParaRPr>
          </a:p>
        </p:txBody>
      </p:sp>
      <p:sp>
        <p:nvSpPr>
          <p:cNvPr id="10" name="フローチャート: 磁気ディスク 9">
            <a:extLst>
              <a:ext uri="{FF2B5EF4-FFF2-40B4-BE49-F238E27FC236}">
                <a16:creationId xmlns:a16="http://schemas.microsoft.com/office/drawing/2014/main" id="{3F27B608-D9A7-1B86-E47B-0BA12EE71B27}"/>
              </a:ext>
            </a:extLst>
          </p:cNvPr>
          <p:cNvSpPr/>
          <p:nvPr/>
        </p:nvSpPr>
        <p:spPr>
          <a:xfrm>
            <a:off x="4386413" y="2181098"/>
            <a:ext cx="1032436" cy="1693257"/>
          </a:xfrm>
          <a:prstGeom prst="flowChartMagneticDisk">
            <a:avLst/>
          </a:prstGeom>
          <a:solidFill>
            <a:schemeClr val="accent2">
              <a:lumMod val="20000"/>
              <a:lumOff val="80000"/>
            </a:scheme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dirty="0">
              <a:latin typeface="+mn-ea"/>
            </a:endParaRPr>
          </a:p>
        </p:txBody>
      </p:sp>
      <p:sp>
        <p:nvSpPr>
          <p:cNvPr id="12" name="正方形/長方形 11"/>
          <p:cNvSpPr/>
          <p:nvPr/>
        </p:nvSpPr>
        <p:spPr>
          <a:xfrm>
            <a:off x="702603" y="1870393"/>
            <a:ext cx="3370448" cy="436530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latin typeface="+mn-ea"/>
            </a:endParaRPr>
          </a:p>
        </p:txBody>
      </p:sp>
      <p:sp>
        <p:nvSpPr>
          <p:cNvPr id="13" name="テキスト ボックス 12">
            <a:extLst>
              <a:ext uri="{FF2B5EF4-FFF2-40B4-BE49-F238E27FC236}">
                <a16:creationId xmlns:a16="http://schemas.microsoft.com/office/drawing/2014/main" id="{40C4B986-8C08-2B2E-9C5C-7950182955EE}"/>
              </a:ext>
            </a:extLst>
          </p:cNvPr>
          <p:cNvSpPr txBox="1"/>
          <p:nvPr/>
        </p:nvSpPr>
        <p:spPr>
          <a:xfrm>
            <a:off x="702602" y="1874878"/>
            <a:ext cx="1807610" cy="219291"/>
          </a:xfrm>
          <a:prstGeom prst="rect">
            <a:avLst/>
          </a:prstGeom>
          <a:noFill/>
          <a:ln>
            <a:noFill/>
          </a:ln>
        </p:spPr>
        <p:txBody>
          <a:bodyPr wrap="square" rtlCol="0">
            <a:spAutoFit/>
          </a:bodyPr>
          <a:lstStyle/>
          <a:p>
            <a:r>
              <a:rPr lang="en-US" altLang="ja-JP" sz="825" b="1" i="1" u="sng" dirty="0">
                <a:latin typeface="+mn-ea"/>
              </a:rPr>
              <a:t>LGWAN(</a:t>
            </a:r>
            <a:r>
              <a:rPr lang="ja-JP" altLang="en-US" sz="825" b="1" i="1" u="sng" dirty="0">
                <a:latin typeface="+mn-ea"/>
              </a:rPr>
              <a:t>庁内ネットワーク</a:t>
            </a:r>
            <a:r>
              <a:rPr lang="en-US" altLang="ja-JP" sz="825" b="1" i="1" u="sng" dirty="0">
                <a:latin typeface="+mn-ea"/>
              </a:rPr>
              <a:t>)</a:t>
            </a:r>
            <a:endParaRPr lang="ja-JP" altLang="en-US" sz="825" b="1" i="1" u="sng" dirty="0">
              <a:latin typeface="+mn-ea"/>
            </a:endParaRPr>
          </a:p>
        </p:txBody>
      </p:sp>
      <p:sp>
        <p:nvSpPr>
          <p:cNvPr id="14" name="正方形/長方形 13"/>
          <p:cNvSpPr/>
          <p:nvPr/>
        </p:nvSpPr>
        <p:spPr>
          <a:xfrm>
            <a:off x="4151455" y="1868999"/>
            <a:ext cx="5527760" cy="436530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latin typeface="+mn-ea"/>
            </a:endParaRPr>
          </a:p>
        </p:txBody>
      </p:sp>
      <p:sp>
        <p:nvSpPr>
          <p:cNvPr id="15" name="テキスト ボックス 14">
            <a:extLst>
              <a:ext uri="{FF2B5EF4-FFF2-40B4-BE49-F238E27FC236}">
                <a16:creationId xmlns:a16="http://schemas.microsoft.com/office/drawing/2014/main" id="{31D9AC21-9BDC-BC67-1A17-DB3B32C119AE}"/>
              </a:ext>
            </a:extLst>
          </p:cNvPr>
          <p:cNvSpPr txBox="1"/>
          <p:nvPr/>
        </p:nvSpPr>
        <p:spPr>
          <a:xfrm>
            <a:off x="4073051" y="1868999"/>
            <a:ext cx="1310316" cy="219291"/>
          </a:xfrm>
          <a:prstGeom prst="rect">
            <a:avLst/>
          </a:prstGeom>
          <a:noFill/>
        </p:spPr>
        <p:txBody>
          <a:bodyPr wrap="square" rtlCol="0">
            <a:spAutoFit/>
          </a:bodyPr>
          <a:lstStyle/>
          <a:p>
            <a:pPr algn="r"/>
            <a:r>
              <a:rPr lang="ja-JP" altLang="en-US" sz="825" b="1" i="1" u="sng" dirty="0">
                <a:latin typeface="+mn-ea"/>
              </a:rPr>
              <a:t>インターネット</a:t>
            </a:r>
            <a:r>
              <a:rPr lang="en-US" altLang="ja-JP" sz="825" b="1" i="1" u="sng" dirty="0">
                <a:latin typeface="+mn-ea"/>
              </a:rPr>
              <a:t>(</a:t>
            </a:r>
            <a:r>
              <a:rPr lang="ja-JP" altLang="en-US" sz="825" b="1" i="1" u="sng" dirty="0">
                <a:latin typeface="+mn-ea"/>
              </a:rPr>
              <a:t>庁外</a:t>
            </a:r>
            <a:r>
              <a:rPr lang="en-US" altLang="ja-JP" sz="825" b="1" i="1" u="sng" dirty="0">
                <a:latin typeface="+mn-ea"/>
              </a:rPr>
              <a:t>)</a:t>
            </a:r>
            <a:endParaRPr lang="ja-JP" altLang="en-US" sz="825" b="1" i="1" u="sng" dirty="0">
              <a:latin typeface="+mn-ea"/>
            </a:endParaRPr>
          </a:p>
        </p:txBody>
      </p:sp>
      <p:sp>
        <p:nvSpPr>
          <p:cNvPr id="17" name="四角形: 角を丸くする 14">
            <a:extLst>
              <a:ext uri="{FF2B5EF4-FFF2-40B4-BE49-F238E27FC236}">
                <a16:creationId xmlns:a16="http://schemas.microsoft.com/office/drawing/2014/main" id="{24D7E83B-783E-0D89-C108-D03D86185466}"/>
              </a:ext>
            </a:extLst>
          </p:cNvPr>
          <p:cNvSpPr/>
          <p:nvPr/>
        </p:nvSpPr>
        <p:spPr>
          <a:xfrm>
            <a:off x="9165437" y="1930400"/>
            <a:ext cx="417467" cy="4136571"/>
          </a:xfrm>
          <a:prstGeom prst="roundRect">
            <a:avLst>
              <a:gd name="adj" fmla="val 50000"/>
            </a:avLst>
          </a:prstGeom>
          <a:solidFill>
            <a:schemeClr val="accent1">
              <a:lumMod val="20000"/>
              <a:lumOff val="80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500" dirty="0">
                <a:solidFill>
                  <a:schemeClr val="tx1"/>
                </a:solidFill>
                <a:latin typeface="+mn-ea"/>
              </a:rPr>
              <a:t>県民・事業者・国・他自治体　など</a:t>
            </a:r>
          </a:p>
        </p:txBody>
      </p:sp>
      <p:sp>
        <p:nvSpPr>
          <p:cNvPr id="18" name="正方形/長方形 17">
            <a:extLst>
              <a:ext uri="{FF2B5EF4-FFF2-40B4-BE49-F238E27FC236}">
                <a16:creationId xmlns:a16="http://schemas.microsoft.com/office/drawing/2014/main" id="{2488FB10-537D-F706-9A41-6E8B0D15A91C}"/>
              </a:ext>
            </a:extLst>
          </p:cNvPr>
          <p:cNvSpPr/>
          <p:nvPr/>
        </p:nvSpPr>
        <p:spPr>
          <a:xfrm>
            <a:off x="886219" y="3334414"/>
            <a:ext cx="638472" cy="409768"/>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800" dirty="0">
                <a:solidFill>
                  <a:sysClr val="windowText" lastClr="000000"/>
                </a:solidFill>
                <a:latin typeface="+mn-ea"/>
              </a:rPr>
              <a:t>進行管理</a:t>
            </a:r>
            <a:endParaRPr lang="en-US" altLang="ja-JP" sz="800" dirty="0">
              <a:solidFill>
                <a:sysClr val="windowText" lastClr="000000"/>
              </a:solidFill>
              <a:latin typeface="+mn-ea"/>
            </a:endParaRPr>
          </a:p>
          <a:p>
            <a:pPr algn="ctr"/>
            <a:r>
              <a:rPr lang="ja-JP" altLang="en-US" sz="800" dirty="0">
                <a:solidFill>
                  <a:sysClr val="windowText" lastClr="000000"/>
                </a:solidFill>
                <a:latin typeface="+mn-ea"/>
              </a:rPr>
              <a:t>システム</a:t>
            </a:r>
          </a:p>
        </p:txBody>
      </p:sp>
      <p:sp>
        <p:nvSpPr>
          <p:cNvPr id="19" name="正方形/長方形 18">
            <a:extLst>
              <a:ext uri="{FF2B5EF4-FFF2-40B4-BE49-F238E27FC236}">
                <a16:creationId xmlns:a16="http://schemas.microsoft.com/office/drawing/2014/main" id="{EB384215-16F6-730F-1561-F2B78D21A783}"/>
              </a:ext>
            </a:extLst>
          </p:cNvPr>
          <p:cNvSpPr/>
          <p:nvPr/>
        </p:nvSpPr>
        <p:spPr>
          <a:xfrm>
            <a:off x="898507" y="2633008"/>
            <a:ext cx="613895" cy="593099"/>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800" dirty="0">
                <a:solidFill>
                  <a:sysClr val="windowText" lastClr="000000"/>
                </a:solidFill>
                <a:latin typeface="+mn-ea"/>
              </a:rPr>
              <a:t>電子納品</a:t>
            </a:r>
            <a:endParaRPr lang="en-US" altLang="ja-JP" sz="800" dirty="0">
              <a:solidFill>
                <a:sysClr val="windowText" lastClr="000000"/>
              </a:solidFill>
              <a:latin typeface="+mn-ea"/>
            </a:endParaRPr>
          </a:p>
          <a:p>
            <a:pPr algn="ctr"/>
            <a:r>
              <a:rPr lang="ja-JP" altLang="en-US" sz="800" dirty="0">
                <a:solidFill>
                  <a:sysClr val="windowText" lastClr="000000"/>
                </a:solidFill>
                <a:latin typeface="+mn-ea"/>
              </a:rPr>
              <a:t>保管管理</a:t>
            </a:r>
            <a:endParaRPr lang="en-US" altLang="ja-JP" sz="800" dirty="0">
              <a:solidFill>
                <a:sysClr val="windowText" lastClr="000000"/>
              </a:solidFill>
              <a:latin typeface="+mn-ea"/>
            </a:endParaRPr>
          </a:p>
          <a:p>
            <a:pPr algn="ctr"/>
            <a:r>
              <a:rPr lang="ja-JP" altLang="en-US" sz="800" dirty="0">
                <a:solidFill>
                  <a:sysClr val="windowText" lastClr="000000"/>
                </a:solidFill>
                <a:latin typeface="+mn-ea"/>
              </a:rPr>
              <a:t>システム</a:t>
            </a:r>
          </a:p>
        </p:txBody>
      </p:sp>
      <p:sp>
        <p:nvSpPr>
          <p:cNvPr id="20" name="正方形/長方形 19">
            <a:extLst>
              <a:ext uri="{FF2B5EF4-FFF2-40B4-BE49-F238E27FC236}">
                <a16:creationId xmlns:a16="http://schemas.microsoft.com/office/drawing/2014/main" id="{1C0B09F5-8A44-B266-5824-7FA8926EE3BA}"/>
              </a:ext>
            </a:extLst>
          </p:cNvPr>
          <p:cNvSpPr/>
          <p:nvPr/>
        </p:nvSpPr>
        <p:spPr>
          <a:xfrm>
            <a:off x="898507" y="3937142"/>
            <a:ext cx="626183" cy="3871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800" dirty="0">
                <a:solidFill>
                  <a:sysClr val="windowText" lastClr="000000"/>
                </a:solidFill>
                <a:latin typeface="+mn-ea"/>
              </a:rPr>
              <a:t>土木積算</a:t>
            </a:r>
            <a:endParaRPr lang="en-US" altLang="ja-JP" sz="800" dirty="0">
              <a:solidFill>
                <a:sysClr val="windowText" lastClr="000000"/>
              </a:solidFill>
              <a:latin typeface="+mn-ea"/>
            </a:endParaRPr>
          </a:p>
          <a:p>
            <a:pPr algn="ctr"/>
            <a:r>
              <a:rPr lang="ja-JP" altLang="en-US" sz="800" dirty="0">
                <a:solidFill>
                  <a:sysClr val="windowText" lastClr="000000"/>
                </a:solidFill>
                <a:latin typeface="+mn-ea"/>
              </a:rPr>
              <a:t>システム</a:t>
            </a:r>
          </a:p>
        </p:txBody>
      </p:sp>
      <p:sp>
        <p:nvSpPr>
          <p:cNvPr id="21" name="正方形/長方形 20">
            <a:extLst>
              <a:ext uri="{FF2B5EF4-FFF2-40B4-BE49-F238E27FC236}">
                <a16:creationId xmlns:a16="http://schemas.microsoft.com/office/drawing/2014/main" id="{1C0B09F5-8A44-B266-5824-7FA8926EE3BA}"/>
              </a:ext>
            </a:extLst>
          </p:cNvPr>
          <p:cNvSpPr/>
          <p:nvPr/>
        </p:nvSpPr>
        <p:spPr>
          <a:xfrm>
            <a:off x="898507" y="4409449"/>
            <a:ext cx="626183" cy="387148"/>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800" dirty="0">
                <a:solidFill>
                  <a:sysClr val="windowText" lastClr="000000"/>
                </a:solidFill>
                <a:latin typeface="+mn-ea"/>
              </a:rPr>
              <a:t>橋梁台帳</a:t>
            </a:r>
            <a:endParaRPr lang="en-US" altLang="ja-JP" sz="800" dirty="0">
              <a:solidFill>
                <a:sysClr val="windowText" lastClr="000000"/>
              </a:solidFill>
              <a:latin typeface="+mn-ea"/>
            </a:endParaRPr>
          </a:p>
          <a:p>
            <a:pPr algn="ctr"/>
            <a:r>
              <a:rPr lang="ja-JP" altLang="en-US" sz="800" dirty="0">
                <a:solidFill>
                  <a:sysClr val="windowText" lastClr="000000"/>
                </a:solidFill>
                <a:latin typeface="+mn-ea"/>
              </a:rPr>
              <a:t>システム</a:t>
            </a:r>
            <a:endParaRPr lang="en-US" altLang="ja-JP" sz="800" dirty="0">
              <a:solidFill>
                <a:sysClr val="windowText" lastClr="000000"/>
              </a:solidFill>
              <a:latin typeface="+mn-ea"/>
            </a:endParaRPr>
          </a:p>
        </p:txBody>
      </p:sp>
      <p:sp>
        <p:nvSpPr>
          <p:cNvPr id="22" name="正方形/長方形 21">
            <a:extLst>
              <a:ext uri="{FF2B5EF4-FFF2-40B4-BE49-F238E27FC236}">
                <a16:creationId xmlns:a16="http://schemas.microsoft.com/office/drawing/2014/main" id="{1C0B09F5-8A44-B266-5824-7FA8926EE3BA}"/>
              </a:ext>
            </a:extLst>
          </p:cNvPr>
          <p:cNvSpPr/>
          <p:nvPr/>
        </p:nvSpPr>
        <p:spPr>
          <a:xfrm>
            <a:off x="898507" y="4867317"/>
            <a:ext cx="626183" cy="387148"/>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800" dirty="0">
                <a:solidFill>
                  <a:sysClr val="windowText" lastClr="000000"/>
                </a:solidFill>
                <a:latin typeface="+mn-ea"/>
              </a:rPr>
              <a:t>砂防情報</a:t>
            </a:r>
            <a:endParaRPr lang="en-US" altLang="ja-JP" sz="800" dirty="0">
              <a:solidFill>
                <a:sysClr val="windowText" lastClr="000000"/>
              </a:solidFill>
              <a:latin typeface="+mn-ea"/>
            </a:endParaRPr>
          </a:p>
          <a:p>
            <a:pPr algn="ctr"/>
            <a:r>
              <a:rPr lang="ja-JP" altLang="en-US" sz="800" dirty="0">
                <a:solidFill>
                  <a:sysClr val="windowText" lastClr="000000"/>
                </a:solidFill>
                <a:latin typeface="+mn-ea"/>
              </a:rPr>
              <a:t>システム</a:t>
            </a:r>
            <a:endParaRPr lang="en-US" altLang="ja-JP" sz="800" dirty="0">
              <a:solidFill>
                <a:sysClr val="windowText" lastClr="000000"/>
              </a:solidFill>
              <a:latin typeface="+mn-ea"/>
            </a:endParaRPr>
          </a:p>
        </p:txBody>
      </p:sp>
      <p:sp>
        <p:nvSpPr>
          <p:cNvPr id="23" name="角丸四角形 22"/>
          <p:cNvSpPr/>
          <p:nvPr/>
        </p:nvSpPr>
        <p:spPr>
          <a:xfrm>
            <a:off x="2230960" y="4928338"/>
            <a:ext cx="1004822" cy="352403"/>
          </a:xfrm>
          <a:prstGeom prst="roundRect">
            <a:avLst>
              <a:gd name="adj" fmla="val 500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latin typeface="+mn-ea"/>
              </a:rPr>
              <a:t>企業局</a:t>
            </a:r>
          </a:p>
          <a:p>
            <a:pPr algn="ctr"/>
            <a:r>
              <a:rPr lang="en-US" altLang="ja-JP" sz="675" dirty="0">
                <a:solidFill>
                  <a:schemeClr val="tx1"/>
                </a:solidFill>
                <a:latin typeface="+mn-ea"/>
              </a:rPr>
              <a:t>(R6</a:t>
            </a:r>
            <a:r>
              <a:rPr lang="ja-JP" altLang="en-US" sz="675" dirty="0">
                <a:solidFill>
                  <a:schemeClr val="tx1"/>
                </a:solidFill>
                <a:latin typeface="+mn-ea"/>
              </a:rPr>
              <a:t>利用開始予定</a:t>
            </a:r>
            <a:r>
              <a:rPr lang="en-US" altLang="ja-JP" sz="675" dirty="0">
                <a:solidFill>
                  <a:schemeClr val="tx1"/>
                </a:solidFill>
                <a:latin typeface="+mn-ea"/>
              </a:rPr>
              <a:t>)</a:t>
            </a:r>
            <a:endParaRPr lang="ja-JP" altLang="en-US" sz="675" dirty="0">
              <a:solidFill>
                <a:schemeClr val="tx1"/>
              </a:solidFill>
              <a:latin typeface="+mn-ea"/>
            </a:endParaRPr>
          </a:p>
        </p:txBody>
      </p:sp>
      <p:sp>
        <p:nvSpPr>
          <p:cNvPr id="24" name="角丸四角形 23"/>
          <p:cNvSpPr/>
          <p:nvPr/>
        </p:nvSpPr>
        <p:spPr>
          <a:xfrm>
            <a:off x="2859781" y="5318095"/>
            <a:ext cx="1007675" cy="352403"/>
          </a:xfrm>
          <a:prstGeom prst="roundRect">
            <a:avLst>
              <a:gd name="adj" fmla="val 500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latin typeface="+mn-ea"/>
              </a:rPr>
              <a:t>農林水産部</a:t>
            </a:r>
            <a:endParaRPr lang="en-US" altLang="ja-JP" sz="900" dirty="0">
              <a:solidFill>
                <a:schemeClr val="tx1"/>
              </a:solidFill>
              <a:latin typeface="+mn-ea"/>
            </a:endParaRPr>
          </a:p>
          <a:p>
            <a:pPr algn="ctr"/>
            <a:r>
              <a:rPr lang="en-US" altLang="ja-JP" sz="675" dirty="0">
                <a:solidFill>
                  <a:schemeClr val="tx1"/>
                </a:solidFill>
                <a:latin typeface="+mn-ea"/>
              </a:rPr>
              <a:t>(</a:t>
            </a:r>
            <a:r>
              <a:rPr lang="ja-JP" altLang="en-US" sz="675" dirty="0">
                <a:solidFill>
                  <a:schemeClr val="tx1"/>
                </a:solidFill>
                <a:latin typeface="+mn-ea"/>
              </a:rPr>
              <a:t>利用検討中</a:t>
            </a:r>
            <a:r>
              <a:rPr lang="en-US" altLang="ja-JP" sz="675" dirty="0">
                <a:solidFill>
                  <a:schemeClr val="tx1"/>
                </a:solidFill>
                <a:latin typeface="+mn-ea"/>
              </a:rPr>
              <a:t>)</a:t>
            </a:r>
            <a:endParaRPr lang="ja-JP" altLang="en-US" sz="675" dirty="0">
              <a:solidFill>
                <a:schemeClr val="tx1"/>
              </a:solidFill>
              <a:latin typeface="+mn-ea"/>
            </a:endParaRPr>
          </a:p>
        </p:txBody>
      </p:sp>
      <p:sp>
        <p:nvSpPr>
          <p:cNvPr id="28" name="テキスト ボックス 27">
            <a:extLst>
              <a:ext uri="{FF2B5EF4-FFF2-40B4-BE49-F238E27FC236}">
                <a16:creationId xmlns:a16="http://schemas.microsoft.com/office/drawing/2014/main" id="{5E177CDB-BC2C-D0FA-011F-19E09AD67788}"/>
              </a:ext>
            </a:extLst>
          </p:cNvPr>
          <p:cNvSpPr txBox="1"/>
          <p:nvPr/>
        </p:nvSpPr>
        <p:spPr>
          <a:xfrm>
            <a:off x="661670" y="2338070"/>
            <a:ext cx="1232969" cy="276999"/>
          </a:xfrm>
          <a:prstGeom prst="rect">
            <a:avLst/>
          </a:prstGeom>
          <a:noFill/>
        </p:spPr>
        <p:txBody>
          <a:bodyPr wrap="square" rtlCol="0">
            <a:spAutoFit/>
          </a:bodyPr>
          <a:lstStyle/>
          <a:p>
            <a:pPr algn="ctr"/>
            <a:r>
              <a:rPr lang="ja-JP" altLang="en-US" sz="1200" dirty="0">
                <a:latin typeface="+mn-ea"/>
              </a:rPr>
              <a:t>庁内システム</a:t>
            </a:r>
          </a:p>
        </p:txBody>
      </p:sp>
      <p:sp>
        <p:nvSpPr>
          <p:cNvPr id="29" name="上矢印 28"/>
          <p:cNvSpPr/>
          <p:nvPr/>
        </p:nvSpPr>
        <p:spPr>
          <a:xfrm>
            <a:off x="2643170" y="4550812"/>
            <a:ext cx="198185" cy="339928"/>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latin typeface="+mn-ea"/>
            </a:endParaRPr>
          </a:p>
        </p:txBody>
      </p:sp>
      <p:sp>
        <p:nvSpPr>
          <p:cNvPr id="30" name="上矢印 29"/>
          <p:cNvSpPr/>
          <p:nvPr/>
        </p:nvSpPr>
        <p:spPr>
          <a:xfrm>
            <a:off x="3270233" y="4550812"/>
            <a:ext cx="209798" cy="712313"/>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latin typeface="+mn-ea"/>
            </a:endParaRPr>
          </a:p>
        </p:txBody>
      </p:sp>
      <p:sp>
        <p:nvSpPr>
          <p:cNvPr id="31" name="テキスト ボックス 30">
            <a:extLst>
              <a:ext uri="{FF2B5EF4-FFF2-40B4-BE49-F238E27FC236}">
                <a16:creationId xmlns:a16="http://schemas.microsoft.com/office/drawing/2014/main" id="{5E177CDB-BC2C-D0FA-011F-19E09AD67788}"/>
              </a:ext>
            </a:extLst>
          </p:cNvPr>
          <p:cNvSpPr txBox="1"/>
          <p:nvPr/>
        </p:nvSpPr>
        <p:spPr>
          <a:xfrm>
            <a:off x="2184419" y="5690360"/>
            <a:ext cx="1636496" cy="276999"/>
          </a:xfrm>
          <a:prstGeom prst="rect">
            <a:avLst/>
          </a:prstGeom>
          <a:noFill/>
        </p:spPr>
        <p:txBody>
          <a:bodyPr wrap="square" rtlCol="0">
            <a:spAutoFit/>
          </a:bodyPr>
          <a:lstStyle/>
          <a:p>
            <a:pPr algn="ctr"/>
            <a:r>
              <a:rPr lang="ja-JP" altLang="en-US" sz="1200" dirty="0">
                <a:latin typeface="+mn-ea"/>
              </a:rPr>
              <a:t>システム共同利用者</a:t>
            </a:r>
          </a:p>
        </p:txBody>
      </p:sp>
      <p:cxnSp>
        <p:nvCxnSpPr>
          <p:cNvPr id="48" name="直線コネクタ 47"/>
          <p:cNvCxnSpPr/>
          <p:nvPr/>
        </p:nvCxnSpPr>
        <p:spPr>
          <a:xfrm>
            <a:off x="3692248" y="3162081"/>
            <a:ext cx="699743" cy="0"/>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19" idx="3"/>
          </p:cNvCxnSpPr>
          <p:nvPr/>
        </p:nvCxnSpPr>
        <p:spPr>
          <a:xfrm>
            <a:off x="1512402" y="2929556"/>
            <a:ext cx="904322" cy="0"/>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18" idx="3"/>
          </p:cNvCxnSpPr>
          <p:nvPr/>
        </p:nvCxnSpPr>
        <p:spPr>
          <a:xfrm flipV="1">
            <a:off x="1524691" y="3534683"/>
            <a:ext cx="937968" cy="4615"/>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21" idx="3"/>
          </p:cNvCxnSpPr>
          <p:nvPr/>
        </p:nvCxnSpPr>
        <p:spPr>
          <a:xfrm flipV="1">
            <a:off x="1524690" y="3952456"/>
            <a:ext cx="892034" cy="650567"/>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22" idx="3"/>
          </p:cNvCxnSpPr>
          <p:nvPr/>
        </p:nvCxnSpPr>
        <p:spPr>
          <a:xfrm flipV="1">
            <a:off x="1524690" y="4318597"/>
            <a:ext cx="876927" cy="742295"/>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a:stCxn id="20" idx="0"/>
            <a:endCxn id="18" idx="2"/>
          </p:cNvCxnSpPr>
          <p:nvPr/>
        </p:nvCxnSpPr>
        <p:spPr>
          <a:xfrm flipH="1" flipV="1">
            <a:off x="1205455" y="3744180"/>
            <a:ext cx="6145" cy="192962"/>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5E177CDB-BC2C-D0FA-011F-19E09AD67788}"/>
              </a:ext>
            </a:extLst>
          </p:cNvPr>
          <p:cNvSpPr txBox="1"/>
          <p:nvPr/>
        </p:nvSpPr>
        <p:spPr>
          <a:xfrm>
            <a:off x="1647035" y="2719744"/>
            <a:ext cx="686768" cy="219291"/>
          </a:xfrm>
          <a:prstGeom prst="rect">
            <a:avLst/>
          </a:prstGeom>
          <a:noFill/>
        </p:spPr>
        <p:txBody>
          <a:bodyPr wrap="square" rtlCol="0">
            <a:spAutoFit/>
          </a:bodyPr>
          <a:lstStyle/>
          <a:p>
            <a:pPr algn="ctr"/>
            <a:r>
              <a:rPr lang="ja-JP" altLang="en-US" sz="825" dirty="0">
                <a:latin typeface="+mn-ea"/>
              </a:rPr>
              <a:t>連携</a:t>
            </a:r>
            <a:r>
              <a:rPr lang="en-US" altLang="ja-JP" sz="825" dirty="0">
                <a:latin typeface="+mn-ea"/>
              </a:rPr>
              <a:t>(R7)</a:t>
            </a:r>
            <a:endParaRPr lang="ja-JP" altLang="en-US" sz="825" dirty="0">
              <a:latin typeface="+mn-ea"/>
            </a:endParaRPr>
          </a:p>
        </p:txBody>
      </p:sp>
      <p:sp>
        <p:nvSpPr>
          <p:cNvPr id="55" name="テキスト ボックス 54">
            <a:extLst>
              <a:ext uri="{FF2B5EF4-FFF2-40B4-BE49-F238E27FC236}">
                <a16:creationId xmlns:a16="http://schemas.microsoft.com/office/drawing/2014/main" id="{5E177CDB-BC2C-D0FA-011F-19E09AD67788}"/>
              </a:ext>
            </a:extLst>
          </p:cNvPr>
          <p:cNvSpPr txBox="1"/>
          <p:nvPr/>
        </p:nvSpPr>
        <p:spPr>
          <a:xfrm>
            <a:off x="1661159" y="3339178"/>
            <a:ext cx="686768" cy="219291"/>
          </a:xfrm>
          <a:prstGeom prst="rect">
            <a:avLst/>
          </a:prstGeom>
          <a:noFill/>
        </p:spPr>
        <p:txBody>
          <a:bodyPr wrap="square" rtlCol="0">
            <a:spAutoFit/>
          </a:bodyPr>
          <a:lstStyle/>
          <a:p>
            <a:pPr algn="ctr"/>
            <a:r>
              <a:rPr lang="ja-JP" altLang="en-US" sz="825" dirty="0">
                <a:latin typeface="+mn-ea"/>
              </a:rPr>
              <a:t>連携</a:t>
            </a:r>
            <a:r>
              <a:rPr lang="en-US" altLang="ja-JP" sz="825" dirty="0">
                <a:latin typeface="+mn-ea"/>
              </a:rPr>
              <a:t>(R5)</a:t>
            </a:r>
            <a:endParaRPr lang="ja-JP" altLang="en-US" sz="825" dirty="0">
              <a:latin typeface="+mn-ea"/>
            </a:endParaRPr>
          </a:p>
        </p:txBody>
      </p:sp>
      <p:sp>
        <p:nvSpPr>
          <p:cNvPr id="56" name="テキスト ボックス 55">
            <a:extLst>
              <a:ext uri="{FF2B5EF4-FFF2-40B4-BE49-F238E27FC236}">
                <a16:creationId xmlns:a16="http://schemas.microsoft.com/office/drawing/2014/main" id="{5E177CDB-BC2C-D0FA-011F-19E09AD67788}"/>
              </a:ext>
            </a:extLst>
          </p:cNvPr>
          <p:cNvSpPr txBox="1"/>
          <p:nvPr/>
        </p:nvSpPr>
        <p:spPr>
          <a:xfrm>
            <a:off x="1494418" y="4053705"/>
            <a:ext cx="711482" cy="219291"/>
          </a:xfrm>
          <a:prstGeom prst="rect">
            <a:avLst/>
          </a:prstGeom>
          <a:noFill/>
        </p:spPr>
        <p:txBody>
          <a:bodyPr wrap="square" rtlCol="0">
            <a:spAutoFit/>
          </a:bodyPr>
          <a:lstStyle/>
          <a:p>
            <a:pPr algn="ctr"/>
            <a:r>
              <a:rPr lang="ja-JP" altLang="en-US" sz="825" dirty="0">
                <a:latin typeface="+mn-ea"/>
              </a:rPr>
              <a:t>連携済</a:t>
            </a:r>
          </a:p>
        </p:txBody>
      </p:sp>
      <p:sp>
        <p:nvSpPr>
          <p:cNvPr id="57" name="テキスト ボックス 56">
            <a:extLst>
              <a:ext uri="{FF2B5EF4-FFF2-40B4-BE49-F238E27FC236}">
                <a16:creationId xmlns:a16="http://schemas.microsoft.com/office/drawing/2014/main" id="{5E177CDB-BC2C-D0FA-011F-19E09AD67788}"/>
              </a:ext>
            </a:extLst>
          </p:cNvPr>
          <p:cNvSpPr txBox="1"/>
          <p:nvPr/>
        </p:nvSpPr>
        <p:spPr>
          <a:xfrm>
            <a:off x="1811611" y="4688210"/>
            <a:ext cx="686768" cy="346249"/>
          </a:xfrm>
          <a:prstGeom prst="rect">
            <a:avLst/>
          </a:prstGeom>
          <a:noFill/>
        </p:spPr>
        <p:txBody>
          <a:bodyPr wrap="square" rtlCol="0">
            <a:spAutoFit/>
          </a:bodyPr>
          <a:lstStyle/>
          <a:p>
            <a:pPr algn="ctr"/>
            <a:r>
              <a:rPr lang="ja-JP" altLang="en-US" sz="825" dirty="0">
                <a:latin typeface="+mn-ea"/>
              </a:rPr>
              <a:t>連携</a:t>
            </a:r>
            <a:endParaRPr lang="en-US" altLang="ja-JP" sz="825" dirty="0">
              <a:latin typeface="+mn-ea"/>
            </a:endParaRPr>
          </a:p>
          <a:p>
            <a:pPr algn="ctr"/>
            <a:r>
              <a:rPr lang="en-US" altLang="ja-JP" sz="825" dirty="0">
                <a:latin typeface="+mn-ea"/>
              </a:rPr>
              <a:t>(</a:t>
            </a:r>
            <a:r>
              <a:rPr lang="ja-JP" altLang="en-US" sz="825" dirty="0">
                <a:latin typeface="+mn-ea"/>
              </a:rPr>
              <a:t>調整中</a:t>
            </a:r>
            <a:r>
              <a:rPr lang="en-US" altLang="ja-JP" sz="825" dirty="0">
                <a:latin typeface="+mn-ea"/>
              </a:rPr>
              <a:t>)</a:t>
            </a:r>
            <a:endParaRPr lang="ja-JP" altLang="en-US" sz="825" dirty="0">
              <a:latin typeface="+mn-ea"/>
            </a:endParaRPr>
          </a:p>
        </p:txBody>
      </p:sp>
      <p:sp>
        <p:nvSpPr>
          <p:cNvPr id="58" name="テキスト ボックス 57">
            <a:extLst>
              <a:ext uri="{FF2B5EF4-FFF2-40B4-BE49-F238E27FC236}">
                <a16:creationId xmlns:a16="http://schemas.microsoft.com/office/drawing/2014/main" id="{5E177CDB-BC2C-D0FA-011F-19E09AD67788}"/>
              </a:ext>
            </a:extLst>
          </p:cNvPr>
          <p:cNvSpPr txBox="1"/>
          <p:nvPr/>
        </p:nvSpPr>
        <p:spPr>
          <a:xfrm>
            <a:off x="3711789" y="2880367"/>
            <a:ext cx="632641" cy="219291"/>
          </a:xfrm>
          <a:prstGeom prst="rect">
            <a:avLst/>
          </a:prstGeom>
          <a:solidFill>
            <a:schemeClr val="bg1"/>
          </a:solidFill>
        </p:spPr>
        <p:txBody>
          <a:bodyPr wrap="square" rtlCol="0">
            <a:spAutoFit/>
          </a:bodyPr>
          <a:lstStyle/>
          <a:p>
            <a:pPr algn="ctr"/>
            <a:r>
              <a:rPr lang="ja-JP" altLang="en-US" sz="825" dirty="0">
                <a:latin typeface="+mn-ea"/>
              </a:rPr>
              <a:t>連携</a:t>
            </a:r>
            <a:r>
              <a:rPr lang="en-US" altLang="ja-JP" sz="825" dirty="0">
                <a:latin typeface="+mn-ea"/>
              </a:rPr>
              <a:t>(R5)</a:t>
            </a:r>
            <a:endParaRPr lang="ja-JP" altLang="en-US" sz="825" dirty="0">
              <a:latin typeface="+mn-ea"/>
            </a:endParaRPr>
          </a:p>
        </p:txBody>
      </p:sp>
      <p:sp>
        <p:nvSpPr>
          <p:cNvPr id="61" name="テキスト ボックス 60">
            <a:extLst>
              <a:ext uri="{FF2B5EF4-FFF2-40B4-BE49-F238E27FC236}">
                <a16:creationId xmlns:a16="http://schemas.microsoft.com/office/drawing/2014/main" id="{5E177CDB-BC2C-D0FA-011F-19E09AD67788}"/>
              </a:ext>
            </a:extLst>
          </p:cNvPr>
          <p:cNvSpPr txBox="1"/>
          <p:nvPr/>
        </p:nvSpPr>
        <p:spPr>
          <a:xfrm>
            <a:off x="2420547" y="3296435"/>
            <a:ext cx="1359002" cy="954107"/>
          </a:xfrm>
          <a:prstGeom prst="rect">
            <a:avLst/>
          </a:prstGeom>
          <a:noFill/>
        </p:spPr>
        <p:txBody>
          <a:bodyPr wrap="square" rtlCol="0">
            <a:spAutoFit/>
          </a:bodyPr>
          <a:lstStyle/>
          <a:p>
            <a:r>
              <a:rPr lang="ja-JP" altLang="en-US" sz="800" dirty="0">
                <a:latin typeface="+mn-ea"/>
              </a:rPr>
              <a:t>・台帳の一元管理</a:t>
            </a:r>
            <a:endParaRPr lang="en-US" altLang="ja-JP" sz="800" dirty="0">
              <a:latin typeface="+mn-ea"/>
            </a:endParaRPr>
          </a:p>
          <a:p>
            <a:r>
              <a:rPr lang="ja-JP" altLang="en-US" sz="800" dirty="0">
                <a:latin typeface="+mn-ea"/>
              </a:rPr>
              <a:t>・地図と連携した管理</a:t>
            </a:r>
            <a:endParaRPr lang="en-US" altLang="ja-JP" sz="800" dirty="0">
              <a:latin typeface="+mn-ea"/>
            </a:endParaRPr>
          </a:p>
          <a:p>
            <a:r>
              <a:rPr lang="ja-JP" altLang="en-US" sz="800" dirty="0">
                <a:latin typeface="+mn-ea"/>
              </a:rPr>
              <a:t>・</a:t>
            </a:r>
            <a:r>
              <a:rPr lang="en-US" altLang="ja-JP" sz="800" dirty="0">
                <a:latin typeface="+mn-ea"/>
              </a:rPr>
              <a:t>GIS</a:t>
            </a:r>
            <a:r>
              <a:rPr lang="ja-JP" altLang="en-US" sz="800" dirty="0" err="1">
                <a:latin typeface="+mn-ea"/>
              </a:rPr>
              <a:t>への</a:t>
            </a:r>
            <a:r>
              <a:rPr lang="ja-JP" altLang="en-US" sz="800" dirty="0">
                <a:latin typeface="+mn-ea"/>
              </a:rPr>
              <a:t>利活用</a:t>
            </a:r>
            <a:endParaRPr lang="en-US" altLang="ja-JP" sz="800" dirty="0">
              <a:latin typeface="+mn-ea"/>
            </a:endParaRPr>
          </a:p>
          <a:p>
            <a:r>
              <a:rPr lang="ja-JP" altLang="en-US" sz="800" dirty="0">
                <a:latin typeface="+mn-ea"/>
              </a:rPr>
              <a:t>・工事履歴の蓄積</a:t>
            </a:r>
            <a:endParaRPr lang="en-US" altLang="ja-JP" sz="800" dirty="0">
              <a:latin typeface="+mn-ea"/>
            </a:endParaRPr>
          </a:p>
          <a:p>
            <a:r>
              <a:rPr lang="ja-JP" altLang="en-US" sz="800" dirty="0">
                <a:latin typeface="+mn-ea"/>
              </a:rPr>
              <a:t>・電子納品の蓄積</a:t>
            </a:r>
            <a:endParaRPr lang="en-US" altLang="ja-JP" sz="800" dirty="0">
              <a:latin typeface="+mn-ea"/>
            </a:endParaRPr>
          </a:p>
          <a:p>
            <a:r>
              <a:rPr lang="ja-JP" altLang="en-US" sz="800" dirty="0">
                <a:latin typeface="+mn-ea"/>
              </a:rPr>
              <a:t>・発注図書の蓄積</a:t>
            </a:r>
            <a:r>
              <a:rPr lang="en-US" altLang="ja-JP" sz="800" dirty="0">
                <a:latin typeface="+mn-ea"/>
              </a:rPr>
              <a:t>(</a:t>
            </a:r>
            <a:r>
              <a:rPr lang="ja-JP" altLang="en-US" sz="800" dirty="0">
                <a:latin typeface="+mn-ea"/>
              </a:rPr>
              <a:t>予定</a:t>
            </a:r>
            <a:r>
              <a:rPr lang="en-US" altLang="ja-JP" sz="800" dirty="0">
                <a:latin typeface="+mn-ea"/>
              </a:rPr>
              <a:t>)</a:t>
            </a:r>
          </a:p>
          <a:p>
            <a:r>
              <a:rPr lang="ja-JP" altLang="en-US" sz="800" dirty="0">
                <a:latin typeface="+mn-ea"/>
              </a:rPr>
              <a:t>・他部局との共同利用</a:t>
            </a:r>
            <a:endParaRPr lang="en-US" altLang="ja-JP" sz="800" dirty="0">
              <a:latin typeface="+mn-ea"/>
            </a:endParaRPr>
          </a:p>
        </p:txBody>
      </p:sp>
      <p:sp>
        <p:nvSpPr>
          <p:cNvPr id="62" name="テキスト ボックス 61">
            <a:extLst>
              <a:ext uri="{FF2B5EF4-FFF2-40B4-BE49-F238E27FC236}">
                <a16:creationId xmlns:a16="http://schemas.microsoft.com/office/drawing/2014/main" id="{5E177CDB-BC2C-D0FA-011F-19E09AD67788}"/>
              </a:ext>
            </a:extLst>
          </p:cNvPr>
          <p:cNvSpPr txBox="1"/>
          <p:nvPr/>
        </p:nvSpPr>
        <p:spPr>
          <a:xfrm>
            <a:off x="4395814" y="2896274"/>
            <a:ext cx="1034573" cy="584775"/>
          </a:xfrm>
          <a:prstGeom prst="rect">
            <a:avLst/>
          </a:prstGeom>
          <a:noFill/>
        </p:spPr>
        <p:txBody>
          <a:bodyPr wrap="square" rtlCol="0">
            <a:spAutoFit/>
          </a:bodyPr>
          <a:lstStyle/>
          <a:p>
            <a:r>
              <a:rPr lang="ja-JP" altLang="en-US" sz="800" dirty="0">
                <a:latin typeface="+mn-ea"/>
              </a:rPr>
              <a:t>外部連携の仕組み</a:t>
            </a:r>
            <a:endParaRPr lang="en-US" altLang="ja-JP" sz="800" dirty="0">
              <a:latin typeface="+mn-ea"/>
            </a:endParaRPr>
          </a:p>
          <a:p>
            <a:r>
              <a:rPr lang="ja-JP" altLang="en-US" sz="800" dirty="0">
                <a:latin typeface="+mn-ea"/>
              </a:rPr>
              <a:t>・管理サイト</a:t>
            </a:r>
            <a:endParaRPr lang="en-US" altLang="ja-JP" sz="800" dirty="0">
              <a:latin typeface="+mn-ea"/>
            </a:endParaRPr>
          </a:p>
          <a:p>
            <a:r>
              <a:rPr lang="ja-JP" altLang="en-US" sz="800" dirty="0">
                <a:latin typeface="+mn-ea"/>
              </a:rPr>
              <a:t>・一部台帳の公開</a:t>
            </a:r>
            <a:endParaRPr lang="en-US" altLang="ja-JP" sz="800" dirty="0">
              <a:latin typeface="+mn-ea"/>
            </a:endParaRPr>
          </a:p>
          <a:p>
            <a:r>
              <a:rPr lang="ja-JP" altLang="en-US" sz="800" dirty="0">
                <a:latin typeface="+mn-ea"/>
              </a:rPr>
              <a:t>・</a:t>
            </a:r>
            <a:r>
              <a:rPr lang="en-US" altLang="ja-JP" sz="800" dirty="0">
                <a:latin typeface="+mn-ea"/>
              </a:rPr>
              <a:t>API</a:t>
            </a:r>
            <a:r>
              <a:rPr lang="ja-JP" altLang="en-US" sz="800" dirty="0">
                <a:latin typeface="+mn-ea"/>
              </a:rPr>
              <a:t>連携</a:t>
            </a:r>
            <a:endParaRPr lang="en-US" altLang="ja-JP" sz="800" dirty="0">
              <a:latin typeface="+mn-ea"/>
            </a:endParaRPr>
          </a:p>
        </p:txBody>
      </p:sp>
      <p:sp>
        <p:nvSpPr>
          <p:cNvPr id="63" name="テキスト ボックス 62">
            <a:extLst>
              <a:ext uri="{FF2B5EF4-FFF2-40B4-BE49-F238E27FC236}">
                <a16:creationId xmlns:a16="http://schemas.microsoft.com/office/drawing/2014/main" id="{5E177CDB-BC2C-D0FA-011F-19E09AD67788}"/>
              </a:ext>
            </a:extLst>
          </p:cNvPr>
          <p:cNvSpPr txBox="1"/>
          <p:nvPr/>
        </p:nvSpPr>
        <p:spPr>
          <a:xfrm>
            <a:off x="2471487" y="2704184"/>
            <a:ext cx="1188303" cy="369332"/>
          </a:xfrm>
          <a:prstGeom prst="rect">
            <a:avLst/>
          </a:prstGeom>
          <a:noFill/>
        </p:spPr>
        <p:txBody>
          <a:bodyPr wrap="square" rtlCol="0">
            <a:spAutoFit/>
          </a:bodyPr>
          <a:lstStyle/>
          <a:p>
            <a:pPr algn="ctr"/>
            <a:r>
              <a:rPr lang="ja-JP" altLang="en-US" sz="900" dirty="0">
                <a:latin typeface="+mn-ea"/>
              </a:rPr>
              <a:t>施設管理</a:t>
            </a:r>
            <a:r>
              <a:rPr lang="en-US" altLang="ja-JP" sz="900" dirty="0">
                <a:latin typeface="+mn-ea"/>
              </a:rPr>
              <a:t>DB</a:t>
            </a:r>
          </a:p>
          <a:p>
            <a:pPr algn="ctr"/>
            <a:r>
              <a:rPr lang="en-US" altLang="ja-JP" sz="900" dirty="0">
                <a:latin typeface="+mn-ea"/>
              </a:rPr>
              <a:t>(R4</a:t>
            </a:r>
            <a:r>
              <a:rPr lang="ja-JP" altLang="en-US" sz="900" dirty="0">
                <a:latin typeface="+mn-ea"/>
              </a:rPr>
              <a:t>構築済</a:t>
            </a:r>
            <a:r>
              <a:rPr lang="en-US" altLang="ja-JP" sz="900" dirty="0">
                <a:latin typeface="+mn-ea"/>
              </a:rPr>
              <a:t>)</a:t>
            </a:r>
          </a:p>
        </p:txBody>
      </p:sp>
      <p:sp>
        <p:nvSpPr>
          <p:cNvPr id="67" name="テキスト ボックス 66">
            <a:extLst>
              <a:ext uri="{FF2B5EF4-FFF2-40B4-BE49-F238E27FC236}">
                <a16:creationId xmlns:a16="http://schemas.microsoft.com/office/drawing/2014/main" id="{5E177CDB-BC2C-D0FA-011F-19E09AD67788}"/>
              </a:ext>
            </a:extLst>
          </p:cNvPr>
          <p:cNvSpPr txBox="1"/>
          <p:nvPr/>
        </p:nvSpPr>
        <p:spPr>
          <a:xfrm>
            <a:off x="4317768" y="2274730"/>
            <a:ext cx="1188303" cy="369332"/>
          </a:xfrm>
          <a:prstGeom prst="rect">
            <a:avLst/>
          </a:prstGeom>
          <a:noFill/>
        </p:spPr>
        <p:txBody>
          <a:bodyPr wrap="square" rtlCol="0">
            <a:spAutoFit/>
          </a:bodyPr>
          <a:lstStyle/>
          <a:p>
            <a:pPr algn="ctr"/>
            <a:r>
              <a:rPr lang="ja-JP" altLang="en-US" sz="900" dirty="0">
                <a:latin typeface="+mn-ea"/>
              </a:rPr>
              <a:t>施設管理</a:t>
            </a:r>
            <a:r>
              <a:rPr lang="en-US" altLang="ja-JP" sz="900" dirty="0">
                <a:latin typeface="+mn-ea"/>
              </a:rPr>
              <a:t>DB</a:t>
            </a:r>
          </a:p>
          <a:p>
            <a:pPr algn="ctr"/>
            <a:r>
              <a:rPr lang="en-US" altLang="ja-JP" sz="900" dirty="0">
                <a:latin typeface="+mn-ea"/>
              </a:rPr>
              <a:t>(R5</a:t>
            </a:r>
            <a:r>
              <a:rPr lang="ja-JP" altLang="en-US" sz="900" dirty="0">
                <a:latin typeface="+mn-ea"/>
              </a:rPr>
              <a:t>構築中</a:t>
            </a:r>
            <a:r>
              <a:rPr lang="en-US" altLang="ja-JP" sz="900" dirty="0">
                <a:latin typeface="+mn-ea"/>
              </a:rPr>
              <a:t>)</a:t>
            </a:r>
          </a:p>
        </p:txBody>
      </p:sp>
      <p:sp>
        <p:nvSpPr>
          <p:cNvPr id="68" name="角丸四角形 67"/>
          <p:cNvSpPr/>
          <p:nvPr/>
        </p:nvSpPr>
        <p:spPr>
          <a:xfrm>
            <a:off x="2088107" y="5330042"/>
            <a:ext cx="719217" cy="352403"/>
          </a:xfrm>
          <a:prstGeom prst="roundRect">
            <a:avLst>
              <a:gd name="adj" fmla="val 500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latin typeface="+mn-ea"/>
              </a:rPr>
              <a:t>・・・</a:t>
            </a:r>
          </a:p>
        </p:txBody>
      </p:sp>
      <p:sp>
        <p:nvSpPr>
          <p:cNvPr id="69" name="テキスト ボックス 68">
            <a:extLst>
              <a:ext uri="{FF2B5EF4-FFF2-40B4-BE49-F238E27FC236}">
                <a16:creationId xmlns:a16="http://schemas.microsoft.com/office/drawing/2014/main" id="{5E177CDB-BC2C-D0FA-011F-19E09AD67788}"/>
              </a:ext>
            </a:extLst>
          </p:cNvPr>
          <p:cNvSpPr txBox="1"/>
          <p:nvPr/>
        </p:nvSpPr>
        <p:spPr>
          <a:xfrm>
            <a:off x="1175959" y="3748778"/>
            <a:ext cx="711482" cy="219291"/>
          </a:xfrm>
          <a:prstGeom prst="rect">
            <a:avLst/>
          </a:prstGeom>
          <a:noFill/>
        </p:spPr>
        <p:txBody>
          <a:bodyPr wrap="square" rtlCol="0">
            <a:spAutoFit/>
          </a:bodyPr>
          <a:lstStyle/>
          <a:p>
            <a:pPr algn="ctr"/>
            <a:r>
              <a:rPr lang="ja-JP" altLang="en-US" sz="825" dirty="0">
                <a:latin typeface="+mn-ea"/>
              </a:rPr>
              <a:t>データ提供</a:t>
            </a:r>
          </a:p>
        </p:txBody>
      </p:sp>
      <p:sp>
        <p:nvSpPr>
          <p:cNvPr id="74" name="角丸四角形 73"/>
          <p:cNvSpPr/>
          <p:nvPr/>
        </p:nvSpPr>
        <p:spPr>
          <a:xfrm>
            <a:off x="2583145" y="1942138"/>
            <a:ext cx="1004822" cy="352403"/>
          </a:xfrm>
          <a:prstGeom prst="roundRect">
            <a:avLst>
              <a:gd name="adj" fmla="val 500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latin typeface="+mn-ea"/>
              </a:rPr>
              <a:t>土木部</a:t>
            </a:r>
            <a:endParaRPr lang="en-US" altLang="ja-JP" sz="675" dirty="0">
              <a:solidFill>
                <a:schemeClr val="tx1"/>
              </a:solidFill>
              <a:latin typeface="+mn-ea"/>
            </a:endParaRPr>
          </a:p>
          <a:p>
            <a:pPr algn="ctr"/>
            <a:r>
              <a:rPr lang="ja-JP" altLang="en-US" sz="675" dirty="0">
                <a:solidFill>
                  <a:schemeClr val="tx1"/>
                </a:solidFill>
                <a:latin typeface="+mn-ea"/>
              </a:rPr>
              <a:t>（</a:t>
            </a:r>
            <a:r>
              <a:rPr lang="en-US" altLang="ja-JP" sz="675" dirty="0">
                <a:solidFill>
                  <a:schemeClr val="tx1"/>
                </a:solidFill>
                <a:latin typeface="+mn-ea"/>
              </a:rPr>
              <a:t>R5</a:t>
            </a:r>
            <a:r>
              <a:rPr lang="ja-JP" altLang="en-US" sz="675" dirty="0">
                <a:solidFill>
                  <a:schemeClr val="tx1"/>
                </a:solidFill>
                <a:latin typeface="+mn-ea"/>
              </a:rPr>
              <a:t>利用開始）</a:t>
            </a:r>
            <a:endParaRPr lang="en-US" altLang="ja-JP" sz="675" dirty="0">
              <a:solidFill>
                <a:schemeClr val="tx1"/>
              </a:solidFill>
              <a:latin typeface="+mn-ea"/>
            </a:endParaRPr>
          </a:p>
        </p:txBody>
      </p:sp>
      <p:sp>
        <p:nvSpPr>
          <p:cNvPr id="75" name="上矢印 74"/>
          <p:cNvSpPr/>
          <p:nvPr/>
        </p:nvSpPr>
        <p:spPr>
          <a:xfrm flipV="1">
            <a:off x="2994314" y="2323285"/>
            <a:ext cx="198185" cy="223223"/>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latin typeface="+mn-ea"/>
            </a:endParaRPr>
          </a:p>
        </p:txBody>
      </p:sp>
      <p:sp>
        <p:nvSpPr>
          <p:cNvPr id="3" name="スライド番号プレースホルダー 2"/>
          <p:cNvSpPr>
            <a:spLocks noGrp="1"/>
          </p:cNvSpPr>
          <p:nvPr>
            <p:ph type="sldNum" sz="quarter" idx="12"/>
          </p:nvPr>
        </p:nvSpPr>
        <p:spPr/>
        <p:txBody>
          <a:bodyPr/>
          <a:lstStyle/>
          <a:p>
            <a:fld id="{83D0CBB3-D5EF-45D7-8A55-35B804FE7D2E}" type="slidenum">
              <a:rPr kumimoji="1" lang="ja-JP" altLang="en-US" smtClean="0"/>
              <a:t>14</a:t>
            </a:fld>
            <a:endParaRPr kumimoji="1" lang="ja-JP" altLang="en-US"/>
          </a:p>
        </p:txBody>
      </p:sp>
    </p:spTree>
    <p:extLst>
      <p:ext uri="{BB962C8B-B14F-4D97-AF65-F5344CB8AC3E}">
        <p14:creationId xmlns:p14="http://schemas.microsoft.com/office/powerpoint/2010/main" val="2379634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今後の方向性</a:t>
            </a:r>
            <a:endParaRPr kumimoji="1" lang="ja-JP" altLang="en-US" dirty="0"/>
          </a:p>
        </p:txBody>
      </p:sp>
      <p:sp>
        <p:nvSpPr>
          <p:cNvPr id="4" name="正方形/長方形 3"/>
          <p:cNvSpPr/>
          <p:nvPr/>
        </p:nvSpPr>
        <p:spPr>
          <a:xfrm>
            <a:off x="702602" y="1364072"/>
            <a:ext cx="8976612" cy="35949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ＭＳ ゴシック" panose="020B0609070205080204" pitchFamily="49" charset="-128"/>
                <a:ea typeface="ＭＳ ゴシック" panose="020B0609070205080204" pitchFamily="49" charset="-128"/>
              </a:rPr>
              <a:t>施設管理データベースシステムとのシステム連携図（未来案）</a:t>
            </a:r>
          </a:p>
        </p:txBody>
      </p:sp>
      <p:sp>
        <p:nvSpPr>
          <p:cNvPr id="5" name="フローチャート: 磁気ディスク 4">
            <a:extLst>
              <a:ext uri="{FF2B5EF4-FFF2-40B4-BE49-F238E27FC236}">
                <a16:creationId xmlns:a16="http://schemas.microsoft.com/office/drawing/2014/main" id="{3F27B608-D9A7-1B86-E47B-0BA12EE71B27}"/>
              </a:ext>
            </a:extLst>
          </p:cNvPr>
          <p:cNvSpPr/>
          <p:nvPr/>
        </p:nvSpPr>
        <p:spPr>
          <a:xfrm>
            <a:off x="2455929" y="2563631"/>
            <a:ext cx="1236244" cy="1990226"/>
          </a:xfrm>
          <a:prstGeom prst="flowChartMagneticDisk">
            <a:avLst/>
          </a:prstGeom>
          <a:solidFill>
            <a:schemeClr val="accent2">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dirty="0">
              <a:latin typeface="+mn-ea"/>
            </a:endParaRPr>
          </a:p>
        </p:txBody>
      </p:sp>
      <p:sp>
        <p:nvSpPr>
          <p:cNvPr id="6" name="フローチャート: データ 5">
            <a:extLst>
              <a:ext uri="{FF2B5EF4-FFF2-40B4-BE49-F238E27FC236}">
                <a16:creationId xmlns:a16="http://schemas.microsoft.com/office/drawing/2014/main" id="{D2C80F37-41FF-49D5-EB11-56E67A3557D4}"/>
              </a:ext>
            </a:extLst>
          </p:cNvPr>
          <p:cNvSpPr/>
          <p:nvPr/>
        </p:nvSpPr>
        <p:spPr>
          <a:xfrm>
            <a:off x="6468085" y="2408161"/>
            <a:ext cx="1998404" cy="462635"/>
          </a:xfrm>
          <a:prstGeom prst="flowChartInputOutpu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solidFill>
                <a:sysClr val="windowText" lastClr="000000"/>
              </a:solidFill>
              <a:latin typeface="+mn-ea"/>
            </a:endParaRPr>
          </a:p>
        </p:txBody>
      </p:sp>
      <p:sp>
        <p:nvSpPr>
          <p:cNvPr id="7" name="テキスト ボックス 6">
            <a:extLst>
              <a:ext uri="{FF2B5EF4-FFF2-40B4-BE49-F238E27FC236}">
                <a16:creationId xmlns:a16="http://schemas.microsoft.com/office/drawing/2014/main" id="{FCA0CC43-FD11-3A5B-DC46-A17ABB0E1575}"/>
              </a:ext>
            </a:extLst>
          </p:cNvPr>
          <p:cNvSpPr txBox="1"/>
          <p:nvPr/>
        </p:nvSpPr>
        <p:spPr>
          <a:xfrm>
            <a:off x="6562111" y="2483283"/>
            <a:ext cx="1807610" cy="369332"/>
          </a:xfrm>
          <a:prstGeom prst="rect">
            <a:avLst/>
          </a:prstGeom>
          <a:noFill/>
        </p:spPr>
        <p:txBody>
          <a:bodyPr wrap="square" rtlCol="0">
            <a:spAutoFit/>
          </a:bodyPr>
          <a:lstStyle/>
          <a:p>
            <a:pPr algn="ctr"/>
            <a:r>
              <a:rPr lang="ja-JP" altLang="en-US" sz="900" dirty="0">
                <a:latin typeface="+mn-ea"/>
              </a:rPr>
              <a:t>国土交通データ</a:t>
            </a:r>
            <a:endParaRPr lang="en-US" altLang="ja-JP" sz="900" dirty="0">
              <a:latin typeface="+mn-ea"/>
            </a:endParaRPr>
          </a:p>
          <a:p>
            <a:pPr algn="ctr"/>
            <a:r>
              <a:rPr lang="ja-JP" altLang="en-US" sz="900" dirty="0">
                <a:latin typeface="+mn-ea"/>
              </a:rPr>
              <a:t>プラットフォーム</a:t>
            </a:r>
          </a:p>
        </p:txBody>
      </p:sp>
      <p:sp>
        <p:nvSpPr>
          <p:cNvPr id="8" name="フローチャート: データ 7">
            <a:extLst>
              <a:ext uri="{FF2B5EF4-FFF2-40B4-BE49-F238E27FC236}">
                <a16:creationId xmlns:a16="http://schemas.microsoft.com/office/drawing/2014/main" id="{E13458E6-A7DF-6C1C-E6C8-6F2FBB8FCFDC}"/>
              </a:ext>
            </a:extLst>
          </p:cNvPr>
          <p:cNvSpPr/>
          <p:nvPr/>
        </p:nvSpPr>
        <p:spPr>
          <a:xfrm>
            <a:off x="6468085" y="3010302"/>
            <a:ext cx="1998404" cy="454315"/>
          </a:xfrm>
          <a:prstGeom prst="flowChartInputOutpu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solidFill>
                <a:sysClr val="windowText" lastClr="000000"/>
              </a:solidFill>
              <a:latin typeface="+mn-ea"/>
            </a:endParaRPr>
          </a:p>
        </p:txBody>
      </p:sp>
      <p:sp>
        <p:nvSpPr>
          <p:cNvPr id="9" name="テキスト ボックス 8">
            <a:extLst>
              <a:ext uri="{FF2B5EF4-FFF2-40B4-BE49-F238E27FC236}">
                <a16:creationId xmlns:a16="http://schemas.microsoft.com/office/drawing/2014/main" id="{5B39962C-C43F-A3FD-4AB8-72A267979D54}"/>
              </a:ext>
            </a:extLst>
          </p:cNvPr>
          <p:cNvSpPr txBox="1"/>
          <p:nvPr/>
        </p:nvSpPr>
        <p:spPr>
          <a:xfrm>
            <a:off x="6562111" y="3075874"/>
            <a:ext cx="1807610" cy="334707"/>
          </a:xfrm>
          <a:prstGeom prst="rect">
            <a:avLst/>
          </a:prstGeom>
          <a:noFill/>
        </p:spPr>
        <p:txBody>
          <a:bodyPr wrap="square" rtlCol="0">
            <a:spAutoFit/>
          </a:bodyPr>
          <a:lstStyle/>
          <a:p>
            <a:pPr algn="ctr"/>
            <a:r>
              <a:rPr lang="ja-JP" altLang="en-US" sz="900" dirty="0">
                <a:latin typeface="+mn-ea"/>
              </a:rPr>
              <a:t>オープンデータサイト</a:t>
            </a:r>
            <a:endParaRPr lang="en-US" altLang="ja-JP" sz="900" dirty="0">
              <a:latin typeface="+mn-ea"/>
            </a:endParaRPr>
          </a:p>
          <a:p>
            <a:pPr algn="ctr"/>
            <a:r>
              <a:rPr lang="ja-JP" altLang="en-US" sz="675" dirty="0">
                <a:latin typeface="+mn-ea"/>
              </a:rPr>
              <a:t>（ﾃﾞｼﾞﾀﾙ戦略推進課）</a:t>
            </a:r>
          </a:p>
        </p:txBody>
      </p:sp>
      <p:sp>
        <p:nvSpPr>
          <p:cNvPr id="10" name="フローチャート: 磁気ディスク 9">
            <a:extLst>
              <a:ext uri="{FF2B5EF4-FFF2-40B4-BE49-F238E27FC236}">
                <a16:creationId xmlns:a16="http://schemas.microsoft.com/office/drawing/2014/main" id="{3F27B608-D9A7-1B86-E47B-0BA12EE71B27}"/>
              </a:ext>
            </a:extLst>
          </p:cNvPr>
          <p:cNvSpPr/>
          <p:nvPr/>
        </p:nvSpPr>
        <p:spPr>
          <a:xfrm>
            <a:off x="4386413" y="2181098"/>
            <a:ext cx="1032436" cy="1693257"/>
          </a:xfrm>
          <a:prstGeom prst="flowChartMagneticDisk">
            <a:avLst/>
          </a:prstGeom>
          <a:solidFill>
            <a:schemeClr val="accent2">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dirty="0">
              <a:latin typeface="+mn-ea"/>
            </a:endParaRPr>
          </a:p>
        </p:txBody>
      </p:sp>
      <p:sp>
        <p:nvSpPr>
          <p:cNvPr id="11" name="四角形: 角を丸くする 14">
            <a:extLst>
              <a:ext uri="{FF2B5EF4-FFF2-40B4-BE49-F238E27FC236}">
                <a16:creationId xmlns:a16="http://schemas.microsoft.com/office/drawing/2014/main" id="{24D7E83B-783E-0D89-C108-D03D86185466}"/>
              </a:ext>
            </a:extLst>
          </p:cNvPr>
          <p:cNvSpPr/>
          <p:nvPr/>
        </p:nvSpPr>
        <p:spPr>
          <a:xfrm>
            <a:off x="5821054" y="4176818"/>
            <a:ext cx="311255" cy="1992601"/>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825" dirty="0">
                <a:solidFill>
                  <a:schemeClr val="tx1"/>
                </a:solidFill>
                <a:latin typeface="+mn-ea"/>
              </a:rPr>
              <a:t>エリア・データ連携基盤</a:t>
            </a:r>
            <a:r>
              <a:rPr lang="en-US" altLang="ja-JP" sz="825" dirty="0">
                <a:solidFill>
                  <a:schemeClr val="tx1"/>
                </a:solidFill>
                <a:latin typeface="+mn-ea"/>
              </a:rPr>
              <a:t>(R6)</a:t>
            </a:r>
            <a:endParaRPr lang="ja-JP" altLang="en-US" sz="825" dirty="0">
              <a:solidFill>
                <a:schemeClr val="tx1"/>
              </a:solidFill>
              <a:latin typeface="+mn-ea"/>
            </a:endParaRPr>
          </a:p>
        </p:txBody>
      </p:sp>
      <p:sp>
        <p:nvSpPr>
          <p:cNvPr id="12" name="正方形/長方形 11"/>
          <p:cNvSpPr/>
          <p:nvPr/>
        </p:nvSpPr>
        <p:spPr>
          <a:xfrm>
            <a:off x="702603" y="1870393"/>
            <a:ext cx="3370448" cy="436530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latin typeface="+mn-ea"/>
            </a:endParaRPr>
          </a:p>
        </p:txBody>
      </p:sp>
      <p:sp>
        <p:nvSpPr>
          <p:cNvPr id="13" name="テキスト ボックス 12">
            <a:extLst>
              <a:ext uri="{FF2B5EF4-FFF2-40B4-BE49-F238E27FC236}">
                <a16:creationId xmlns:a16="http://schemas.microsoft.com/office/drawing/2014/main" id="{40C4B986-8C08-2B2E-9C5C-7950182955EE}"/>
              </a:ext>
            </a:extLst>
          </p:cNvPr>
          <p:cNvSpPr txBox="1"/>
          <p:nvPr/>
        </p:nvSpPr>
        <p:spPr>
          <a:xfrm>
            <a:off x="702602" y="1874878"/>
            <a:ext cx="1807610" cy="219291"/>
          </a:xfrm>
          <a:prstGeom prst="rect">
            <a:avLst/>
          </a:prstGeom>
          <a:noFill/>
          <a:ln>
            <a:noFill/>
          </a:ln>
        </p:spPr>
        <p:txBody>
          <a:bodyPr wrap="square" rtlCol="0">
            <a:spAutoFit/>
          </a:bodyPr>
          <a:lstStyle/>
          <a:p>
            <a:r>
              <a:rPr lang="en-US" altLang="ja-JP" sz="825" b="1" i="1" u="sng" dirty="0">
                <a:latin typeface="+mn-ea"/>
              </a:rPr>
              <a:t>LGWAN(</a:t>
            </a:r>
            <a:r>
              <a:rPr lang="ja-JP" altLang="en-US" sz="825" b="1" i="1" u="sng" dirty="0">
                <a:latin typeface="+mn-ea"/>
              </a:rPr>
              <a:t>庁内ネットワーク</a:t>
            </a:r>
            <a:r>
              <a:rPr lang="en-US" altLang="ja-JP" sz="825" b="1" i="1" u="sng" dirty="0">
                <a:latin typeface="+mn-ea"/>
              </a:rPr>
              <a:t>)</a:t>
            </a:r>
            <a:endParaRPr lang="ja-JP" altLang="en-US" sz="825" b="1" i="1" u="sng" dirty="0">
              <a:latin typeface="+mn-ea"/>
            </a:endParaRPr>
          </a:p>
        </p:txBody>
      </p:sp>
      <p:sp>
        <p:nvSpPr>
          <p:cNvPr id="14" name="正方形/長方形 13"/>
          <p:cNvSpPr/>
          <p:nvPr/>
        </p:nvSpPr>
        <p:spPr>
          <a:xfrm>
            <a:off x="4151455" y="1868999"/>
            <a:ext cx="5527760" cy="436530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latin typeface="+mn-ea"/>
            </a:endParaRPr>
          </a:p>
        </p:txBody>
      </p:sp>
      <p:sp>
        <p:nvSpPr>
          <p:cNvPr id="15" name="テキスト ボックス 14">
            <a:extLst>
              <a:ext uri="{FF2B5EF4-FFF2-40B4-BE49-F238E27FC236}">
                <a16:creationId xmlns:a16="http://schemas.microsoft.com/office/drawing/2014/main" id="{31D9AC21-9BDC-BC67-1A17-DB3B32C119AE}"/>
              </a:ext>
            </a:extLst>
          </p:cNvPr>
          <p:cNvSpPr txBox="1"/>
          <p:nvPr/>
        </p:nvSpPr>
        <p:spPr>
          <a:xfrm>
            <a:off x="4073051" y="1868999"/>
            <a:ext cx="1310316" cy="219291"/>
          </a:xfrm>
          <a:prstGeom prst="rect">
            <a:avLst/>
          </a:prstGeom>
          <a:noFill/>
        </p:spPr>
        <p:txBody>
          <a:bodyPr wrap="square" rtlCol="0">
            <a:spAutoFit/>
          </a:bodyPr>
          <a:lstStyle/>
          <a:p>
            <a:pPr algn="r"/>
            <a:r>
              <a:rPr lang="ja-JP" altLang="en-US" sz="825" b="1" i="1" u="sng" dirty="0">
                <a:latin typeface="+mn-ea"/>
              </a:rPr>
              <a:t>インターネット</a:t>
            </a:r>
            <a:r>
              <a:rPr lang="en-US" altLang="ja-JP" sz="825" b="1" i="1" u="sng" dirty="0">
                <a:latin typeface="+mn-ea"/>
              </a:rPr>
              <a:t>(</a:t>
            </a:r>
            <a:r>
              <a:rPr lang="ja-JP" altLang="en-US" sz="825" b="1" i="1" u="sng" dirty="0">
                <a:latin typeface="+mn-ea"/>
              </a:rPr>
              <a:t>庁外</a:t>
            </a:r>
            <a:r>
              <a:rPr lang="en-US" altLang="ja-JP" sz="825" b="1" i="1" u="sng" dirty="0">
                <a:latin typeface="+mn-ea"/>
              </a:rPr>
              <a:t>)</a:t>
            </a:r>
            <a:endParaRPr lang="ja-JP" altLang="en-US" sz="825" b="1" i="1" u="sng" dirty="0">
              <a:latin typeface="+mn-ea"/>
            </a:endParaRPr>
          </a:p>
        </p:txBody>
      </p:sp>
      <p:sp>
        <p:nvSpPr>
          <p:cNvPr id="16" name="テキスト ボックス 15">
            <a:extLst>
              <a:ext uri="{FF2B5EF4-FFF2-40B4-BE49-F238E27FC236}">
                <a16:creationId xmlns:a16="http://schemas.microsoft.com/office/drawing/2014/main" id="{FA5D7020-34DE-CA9C-1DDB-3F0A86B6C9CE}"/>
              </a:ext>
            </a:extLst>
          </p:cNvPr>
          <p:cNvSpPr txBox="1"/>
          <p:nvPr/>
        </p:nvSpPr>
        <p:spPr>
          <a:xfrm>
            <a:off x="4704173" y="5577958"/>
            <a:ext cx="369332" cy="591461"/>
          </a:xfrm>
          <a:prstGeom prst="rect">
            <a:avLst/>
          </a:prstGeom>
          <a:noFill/>
        </p:spPr>
        <p:txBody>
          <a:bodyPr vert="eaVert" wrap="square" rtlCol="0">
            <a:spAutoFit/>
          </a:bodyPr>
          <a:lstStyle/>
          <a:p>
            <a:r>
              <a:rPr lang="ja-JP" altLang="en-US" sz="1200" dirty="0">
                <a:latin typeface="+mn-ea"/>
              </a:rPr>
              <a:t>・・・</a:t>
            </a:r>
          </a:p>
        </p:txBody>
      </p:sp>
      <p:sp>
        <p:nvSpPr>
          <p:cNvPr id="17" name="四角形: 角を丸くする 14">
            <a:extLst>
              <a:ext uri="{FF2B5EF4-FFF2-40B4-BE49-F238E27FC236}">
                <a16:creationId xmlns:a16="http://schemas.microsoft.com/office/drawing/2014/main" id="{24D7E83B-783E-0D89-C108-D03D86185466}"/>
              </a:ext>
            </a:extLst>
          </p:cNvPr>
          <p:cNvSpPr/>
          <p:nvPr/>
        </p:nvSpPr>
        <p:spPr>
          <a:xfrm>
            <a:off x="9165437" y="1930400"/>
            <a:ext cx="417467" cy="4136571"/>
          </a:xfrm>
          <a:prstGeom prst="roundRect">
            <a:avLst>
              <a:gd name="adj" fmla="val 50000"/>
            </a:avLst>
          </a:prstGeom>
          <a:solidFill>
            <a:schemeClr val="accent1">
              <a:lumMod val="20000"/>
              <a:lumOff val="80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500" dirty="0">
                <a:solidFill>
                  <a:schemeClr val="tx1"/>
                </a:solidFill>
                <a:latin typeface="+mn-ea"/>
              </a:rPr>
              <a:t>県民・事業者・国・他自治体　など</a:t>
            </a:r>
          </a:p>
        </p:txBody>
      </p:sp>
      <p:sp>
        <p:nvSpPr>
          <p:cNvPr id="18" name="正方形/長方形 17">
            <a:extLst>
              <a:ext uri="{FF2B5EF4-FFF2-40B4-BE49-F238E27FC236}">
                <a16:creationId xmlns:a16="http://schemas.microsoft.com/office/drawing/2014/main" id="{2488FB10-537D-F706-9A41-6E8B0D15A91C}"/>
              </a:ext>
            </a:extLst>
          </p:cNvPr>
          <p:cNvSpPr/>
          <p:nvPr/>
        </p:nvSpPr>
        <p:spPr>
          <a:xfrm>
            <a:off x="886219" y="3334414"/>
            <a:ext cx="638472" cy="409768"/>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800" dirty="0">
                <a:solidFill>
                  <a:sysClr val="windowText" lastClr="000000"/>
                </a:solidFill>
                <a:latin typeface="+mn-ea"/>
              </a:rPr>
              <a:t>進行管理</a:t>
            </a:r>
            <a:endParaRPr lang="en-US" altLang="ja-JP" sz="800" dirty="0">
              <a:solidFill>
                <a:sysClr val="windowText" lastClr="000000"/>
              </a:solidFill>
              <a:latin typeface="+mn-ea"/>
            </a:endParaRPr>
          </a:p>
          <a:p>
            <a:pPr algn="ctr"/>
            <a:r>
              <a:rPr lang="ja-JP" altLang="en-US" sz="800" dirty="0">
                <a:solidFill>
                  <a:sysClr val="windowText" lastClr="000000"/>
                </a:solidFill>
                <a:latin typeface="+mn-ea"/>
              </a:rPr>
              <a:t>システム</a:t>
            </a:r>
          </a:p>
        </p:txBody>
      </p:sp>
      <p:sp>
        <p:nvSpPr>
          <p:cNvPr id="19" name="正方形/長方形 18">
            <a:extLst>
              <a:ext uri="{FF2B5EF4-FFF2-40B4-BE49-F238E27FC236}">
                <a16:creationId xmlns:a16="http://schemas.microsoft.com/office/drawing/2014/main" id="{EB384215-16F6-730F-1561-F2B78D21A783}"/>
              </a:ext>
            </a:extLst>
          </p:cNvPr>
          <p:cNvSpPr/>
          <p:nvPr/>
        </p:nvSpPr>
        <p:spPr>
          <a:xfrm>
            <a:off x="898507" y="2633008"/>
            <a:ext cx="613895" cy="593099"/>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800" dirty="0">
                <a:solidFill>
                  <a:sysClr val="windowText" lastClr="000000"/>
                </a:solidFill>
                <a:latin typeface="+mn-ea"/>
              </a:rPr>
              <a:t>電子納品</a:t>
            </a:r>
            <a:endParaRPr lang="en-US" altLang="ja-JP" sz="800" dirty="0">
              <a:solidFill>
                <a:sysClr val="windowText" lastClr="000000"/>
              </a:solidFill>
              <a:latin typeface="+mn-ea"/>
            </a:endParaRPr>
          </a:p>
          <a:p>
            <a:pPr algn="ctr"/>
            <a:r>
              <a:rPr lang="ja-JP" altLang="en-US" sz="800" dirty="0">
                <a:solidFill>
                  <a:sysClr val="windowText" lastClr="000000"/>
                </a:solidFill>
                <a:latin typeface="+mn-ea"/>
              </a:rPr>
              <a:t>保管管理</a:t>
            </a:r>
            <a:endParaRPr lang="en-US" altLang="ja-JP" sz="800" dirty="0">
              <a:solidFill>
                <a:sysClr val="windowText" lastClr="000000"/>
              </a:solidFill>
              <a:latin typeface="+mn-ea"/>
            </a:endParaRPr>
          </a:p>
          <a:p>
            <a:pPr algn="ctr"/>
            <a:r>
              <a:rPr lang="ja-JP" altLang="en-US" sz="800" dirty="0">
                <a:solidFill>
                  <a:sysClr val="windowText" lastClr="000000"/>
                </a:solidFill>
                <a:latin typeface="+mn-ea"/>
              </a:rPr>
              <a:t>システム</a:t>
            </a:r>
          </a:p>
        </p:txBody>
      </p:sp>
      <p:sp>
        <p:nvSpPr>
          <p:cNvPr id="20" name="正方形/長方形 19">
            <a:extLst>
              <a:ext uri="{FF2B5EF4-FFF2-40B4-BE49-F238E27FC236}">
                <a16:creationId xmlns:a16="http://schemas.microsoft.com/office/drawing/2014/main" id="{1C0B09F5-8A44-B266-5824-7FA8926EE3BA}"/>
              </a:ext>
            </a:extLst>
          </p:cNvPr>
          <p:cNvSpPr/>
          <p:nvPr/>
        </p:nvSpPr>
        <p:spPr>
          <a:xfrm>
            <a:off x="898507" y="3937142"/>
            <a:ext cx="626183" cy="3871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800" dirty="0">
                <a:solidFill>
                  <a:sysClr val="windowText" lastClr="000000"/>
                </a:solidFill>
                <a:latin typeface="+mn-ea"/>
              </a:rPr>
              <a:t>土木積算</a:t>
            </a:r>
            <a:endParaRPr lang="en-US" altLang="ja-JP" sz="800" dirty="0">
              <a:solidFill>
                <a:sysClr val="windowText" lastClr="000000"/>
              </a:solidFill>
              <a:latin typeface="+mn-ea"/>
            </a:endParaRPr>
          </a:p>
          <a:p>
            <a:pPr algn="ctr"/>
            <a:r>
              <a:rPr lang="ja-JP" altLang="en-US" sz="800" dirty="0">
                <a:solidFill>
                  <a:sysClr val="windowText" lastClr="000000"/>
                </a:solidFill>
                <a:latin typeface="+mn-ea"/>
              </a:rPr>
              <a:t>システム</a:t>
            </a:r>
          </a:p>
        </p:txBody>
      </p:sp>
      <p:sp>
        <p:nvSpPr>
          <p:cNvPr id="21" name="正方形/長方形 20">
            <a:extLst>
              <a:ext uri="{FF2B5EF4-FFF2-40B4-BE49-F238E27FC236}">
                <a16:creationId xmlns:a16="http://schemas.microsoft.com/office/drawing/2014/main" id="{1C0B09F5-8A44-B266-5824-7FA8926EE3BA}"/>
              </a:ext>
            </a:extLst>
          </p:cNvPr>
          <p:cNvSpPr/>
          <p:nvPr/>
        </p:nvSpPr>
        <p:spPr>
          <a:xfrm>
            <a:off x="898507" y="4409449"/>
            <a:ext cx="626183" cy="387148"/>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800" dirty="0">
                <a:solidFill>
                  <a:sysClr val="windowText" lastClr="000000"/>
                </a:solidFill>
                <a:latin typeface="+mn-ea"/>
              </a:rPr>
              <a:t>橋梁台帳</a:t>
            </a:r>
            <a:endParaRPr lang="en-US" altLang="ja-JP" sz="800" dirty="0">
              <a:solidFill>
                <a:sysClr val="windowText" lastClr="000000"/>
              </a:solidFill>
              <a:latin typeface="+mn-ea"/>
            </a:endParaRPr>
          </a:p>
          <a:p>
            <a:pPr algn="ctr"/>
            <a:r>
              <a:rPr lang="ja-JP" altLang="en-US" sz="800" dirty="0">
                <a:solidFill>
                  <a:sysClr val="windowText" lastClr="000000"/>
                </a:solidFill>
                <a:latin typeface="+mn-ea"/>
              </a:rPr>
              <a:t>システム</a:t>
            </a:r>
            <a:endParaRPr lang="en-US" altLang="ja-JP" sz="800" dirty="0">
              <a:solidFill>
                <a:sysClr val="windowText" lastClr="000000"/>
              </a:solidFill>
              <a:latin typeface="+mn-ea"/>
            </a:endParaRPr>
          </a:p>
        </p:txBody>
      </p:sp>
      <p:sp>
        <p:nvSpPr>
          <p:cNvPr id="22" name="正方形/長方形 21">
            <a:extLst>
              <a:ext uri="{FF2B5EF4-FFF2-40B4-BE49-F238E27FC236}">
                <a16:creationId xmlns:a16="http://schemas.microsoft.com/office/drawing/2014/main" id="{1C0B09F5-8A44-B266-5824-7FA8926EE3BA}"/>
              </a:ext>
            </a:extLst>
          </p:cNvPr>
          <p:cNvSpPr/>
          <p:nvPr/>
        </p:nvSpPr>
        <p:spPr>
          <a:xfrm>
            <a:off x="898507" y="4867317"/>
            <a:ext cx="626183" cy="387148"/>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800" dirty="0">
                <a:solidFill>
                  <a:sysClr val="windowText" lastClr="000000"/>
                </a:solidFill>
                <a:latin typeface="+mn-ea"/>
              </a:rPr>
              <a:t>砂防情報</a:t>
            </a:r>
            <a:endParaRPr lang="en-US" altLang="ja-JP" sz="800" dirty="0">
              <a:solidFill>
                <a:sysClr val="windowText" lastClr="000000"/>
              </a:solidFill>
              <a:latin typeface="+mn-ea"/>
            </a:endParaRPr>
          </a:p>
          <a:p>
            <a:pPr algn="ctr"/>
            <a:r>
              <a:rPr lang="ja-JP" altLang="en-US" sz="800" dirty="0">
                <a:solidFill>
                  <a:sysClr val="windowText" lastClr="000000"/>
                </a:solidFill>
                <a:latin typeface="+mn-ea"/>
              </a:rPr>
              <a:t>システム</a:t>
            </a:r>
            <a:endParaRPr lang="en-US" altLang="ja-JP" sz="800" dirty="0">
              <a:solidFill>
                <a:sysClr val="windowText" lastClr="000000"/>
              </a:solidFill>
              <a:latin typeface="+mn-ea"/>
            </a:endParaRPr>
          </a:p>
        </p:txBody>
      </p:sp>
      <p:sp>
        <p:nvSpPr>
          <p:cNvPr id="23" name="角丸四角形 22"/>
          <p:cNvSpPr/>
          <p:nvPr/>
        </p:nvSpPr>
        <p:spPr>
          <a:xfrm>
            <a:off x="2230960" y="4928338"/>
            <a:ext cx="1004822" cy="352403"/>
          </a:xfrm>
          <a:prstGeom prst="roundRect">
            <a:avLst>
              <a:gd name="adj" fmla="val 500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latin typeface="+mn-ea"/>
              </a:rPr>
              <a:t>企業局</a:t>
            </a:r>
          </a:p>
          <a:p>
            <a:pPr algn="ctr"/>
            <a:r>
              <a:rPr lang="en-US" altLang="ja-JP" sz="675" dirty="0">
                <a:solidFill>
                  <a:schemeClr val="tx1"/>
                </a:solidFill>
                <a:latin typeface="+mn-ea"/>
              </a:rPr>
              <a:t>(R6</a:t>
            </a:r>
            <a:r>
              <a:rPr lang="ja-JP" altLang="en-US" sz="675" dirty="0">
                <a:solidFill>
                  <a:schemeClr val="tx1"/>
                </a:solidFill>
                <a:latin typeface="+mn-ea"/>
              </a:rPr>
              <a:t>利用開始予定</a:t>
            </a:r>
            <a:r>
              <a:rPr lang="en-US" altLang="ja-JP" sz="675" dirty="0">
                <a:solidFill>
                  <a:schemeClr val="tx1"/>
                </a:solidFill>
                <a:latin typeface="+mn-ea"/>
              </a:rPr>
              <a:t>)</a:t>
            </a:r>
            <a:endParaRPr lang="ja-JP" altLang="en-US" sz="675" dirty="0">
              <a:solidFill>
                <a:schemeClr val="tx1"/>
              </a:solidFill>
              <a:latin typeface="+mn-ea"/>
            </a:endParaRPr>
          </a:p>
        </p:txBody>
      </p:sp>
      <p:sp>
        <p:nvSpPr>
          <p:cNvPr id="24" name="角丸四角形 23"/>
          <p:cNvSpPr/>
          <p:nvPr/>
        </p:nvSpPr>
        <p:spPr>
          <a:xfrm>
            <a:off x="2859781" y="5318095"/>
            <a:ext cx="1007675" cy="352403"/>
          </a:xfrm>
          <a:prstGeom prst="roundRect">
            <a:avLst>
              <a:gd name="adj" fmla="val 500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latin typeface="+mn-ea"/>
              </a:rPr>
              <a:t>農林水産部</a:t>
            </a:r>
            <a:endParaRPr lang="en-US" altLang="ja-JP" sz="900" dirty="0">
              <a:solidFill>
                <a:schemeClr val="tx1"/>
              </a:solidFill>
              <a:latin typeface="+mn-ea"/>
            </a:endParaRPr>
          </a:p>
          <a:p>
            <a:pPr algn="ctr"/>
            <a:r>
              <a:rPr lang="en-US" altLang="ja-JP" sz="675" dirty="0">
                <a:solidFill>
                  <a:schemeClr val="tx1"/>
                </a:solidFill>
                <a:latin typeface="+mn-ea"/>
              </a:rPr>
              <a:t>(</a:t>
            </a:r>
            <a:r>
              <a:rPr lang="ja-JP" altLang="en-US" sz="675" dirty="0">
                <a:solidFill>
                  <a:schemeClr val="tx1"/>
                </a:solidFill>
                <a:latin typeface="+mn-ea"/>
              </a:rPr>
              <a:t>利用検討中</a:t>
            </a:r>
            <a:r>
              <a:rPr lang="en-US" altLang="ja-JP" sz="675" dirty="0">
                <a:solidFill>
                  <a:schemeClr val="tx1"/>
                </a:solidFill>
                <a:latin typeface="+mn-ea"/>
              </a:rPr>
              <a:t>)</a:t>
            </a:r>
            <a:endParaRPr lang="ja-JP" altLang="en-US" sz="675" dirty="0">
              <a:solidFill>
                <a:schemeClr val="tx1"/>
              </a:solidFill>
              <a:latin typeface="+mn-ea"/>
            </a:endParaRPr>
          </a:p>
        </p:txBody>
      </p:sp>
      <p:sp>
        <p:nvSpPr>
          <p:cNvPr id="25" name="フローチャート: データ 24">
            <a:extLst>
              <a:ext uri="{FF2B5EF4-FFF2-40B4-BE49-F238E27FC236}">
                <a16:creationId xmlns:a16="http://schemas.microsoft.com/office/drawing/2014/main" id="{D2C80F37-41FF-49D5-EB11-56E67A3557D4}"/>
              </a:ext>
            </a:extLst>
          </p:cNvPr>
          <p:cNvSpPr/>
          <p:nvPr/>
        </p:nvSpPr>
        <p:spPr>
          <a:xfrm>
            <a:off x="6472379" y="4563747"/>
            <a:ext cx="1998404" cy="295157"/>
          </a:xfrm>
          <a:prstGeom prst="flowChartInputOutpu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solidFill>
                <a:sysClr val="windowText" lastClr="000000"/>
              </a:solidFill>
              <a:latin typeface="+mn-ea"/>
            </a:endParaRPr>
          </a:p>
        </p:txBody>
      </p:sp>
      <p:sp>
        <p:nvSpPr>
          <p:cNvPr id="26" name="フローチャート: データ 25">
            <a:extLst>
              <a:ext uri="{FF2B5EF4-FFF2-40B4-BE49-F238E27FC236}">
                <a16:creationId xmlns:a16="http://schemas.microsoft.com/office/drawing/2014/main" id="{D2C80F37-41FF-49D5-EB11-56E67A3557D4}"/>
              </a:ext>
            </a:extLst>
          </p:cNvPr>
          <p:cNvSpPr/>
          <p:nvPr/>
        </p:nvSpPr>
        <p:spPr>
          <a:xfrm>
            <a:off x="6472379" y="5084436"/>
            <a:ext cx="1998404" cy="295157"/>
          </a:xfrm>
          <a:prstGeom prst="flowChartInputOutpu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solidFill>
                <a:sysClr val="windowText" lastClr="000000"/>
              </a:solidFill>
              <a:latin typeface="+mn-ea"/>
            </a:endParaRPr>
          </a:p>
        </p:txBody>
      </p:sp>
      <p:sp>
        <p:nvSpPr>
          <p:cNvPr id="27" name="フローチャート: データ 26">
            <a:extLst>
              <a:ext uri="{FF2B5EF4-FFF2-40B4-BE49-F238E27FC236}">
                <a16:creationId xmlns:a16="http://schemas.microsoft.com/office/drawing/2014/main" id="{D2C80F37-41FF-49D5-EB11-56E67A3557D4}"/>
              </a:ext>
            </a:extLst>
          </p:cNvPr>
          <p:cNvSpPr/>
          <p:nvPr/>
        </p:nvSpPr>
        <p:spPr>
          <a:xfrm>
            <a:off x="6472379" y="5605126"/>
            <a:ext cx="1998404" cy="295157"/>
          </a:xfrm>
          <a:prstGeom prst="flowChartInputOutpu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solidFill>
                <a:sysClr val="windowText" lastClr="000000"/>
              </a:solidFill>
              <a:latin typeface="+mn-ea"/>
            </a:endParaRPr>
          </a:p>
        </p:txBody>
      </p:sp>
      <p:sp>
        <p:nvSpPr>
          <p:cNvPr id="28" name="テキスト ボックス 27">
            <a:extLst>
              <a:ext uri="{FF2B5EF4-FFF2-40B4-BE49-F238E27FC236}">
                <a16:creationId xmlns:a16="http://schemas.microsoft.com/office/drawing/2014/main" id="{5E177CDB-BC2C-D0FA-011F-19E09AD67788}"/>
              </a:ext>
            </a:extLst>
          </p:cNvPr>
          <p:cNvSpPr txBox="1"/>
          <p:nvPr/>
        </p:nvSpPr>
        <p:spPr>
          <a:xfrm>
            <a:off x="661670" y="2338070"/>
            <a:ext cx="1232969" cy="276999"/>
          </a:xfrm>
          <a:prstGeom prst="rect">
            <a:avLst/>
          </a:prstGeom>
          <a:noFill/>
        </p:spPr>
        <p:txBody>
          <a:bodyPr wrap="square" rtlCol="0">
            <a:spAutoFit/>
          </a:bodyPr>
          <a:lstStyle/>
          <a:p>
            <a:pPr algn="ctr"/>
            <a:r>
              <a:rPr lang="ja-JP" altLang="en-US" sz="1200" dirty="0">
                <a:latin typeface="+mn-ea"/>
              </a:rPr>
              <a:t>庁内システム</a:t>
            </a:r>
          </a:p>
        </p:txBody>
      </p:sp>
      <p:sp>
        <p:nvSpPr>
          <p:cNvPr id="29" name="上矢印 28"/>
          <p:cNvSpPr/>
          <p:nvPr/>
        </p:nvSpPr>
        <p:spPr>
          <a:xfrm>
            <a:off x="2643170" y="4550812"/>
            <a:ext cx="198185" cy="339928"/>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latin typeface="+mn-ea"/>
            </a:endParaRPr>
          </a:p>
        </p:txBody>
      </p:sp>
      <p:sp>
        <p:nvSpPr>
          <p:cNvPr id="30" name="上矢印 29"/>
          <p:cNvSpPr/>
          <p:nvPr/>
        </p:nvSpPr>
        <p:spPr>
          <a:xfrm>
            <a:off x="3270233" y="4550812"/>
            <a:ext cx="209798" cy="712313"/>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latin typeface="+mn-ea"/>
            </a:endParaRPr>
          </a:p>
        </p:txBody>
      </p:sp>
      <p:sp>
        <p:nvSpPr>
          <p:cNvPr id="31" name="テキスト ボックス 30">
            <a:extLst>
              <a:ext uri="{FF2B5EF4-FFF2-40B4-BE49-F238E27FC236}">
                <a16:creationId xmlns:a16="http://schemas.microsoft.com/office/drawing/2014/main" id="{5E177CDB-BC2C-D0FA-011F-19E09AD67788}"/>
              </a:ext>
            </a:extLst>
          </p:cNvPr>
          <p:cNvSpPr txBox="1"/>
          <p:nvPr/>
        </p:nvSpPr>
        <p:spPr>
          <a:xfrm>
            <a:off x="2184419" y="5690360"/>
            <a:ext cx="1636496" cy="276999"/>
          </a:xfrm>
          <a:prstGeom prst="rect">
            <a:avLst/>
          </a:prstGeom>
          <a:noFill/>
        </p:spPr>
        <p:txBody>
          <a:bodyPr wrap="square" rtlCol="0">
            <a:spAutoFit/>
          </a:bodyPr>
          <a:lstStyle/>
          <a:p>
            <a:pPr algn="ctr"/>
            <a:r>
              <a:rPr lang="ja-JP" altLang="en-US" sz="1200" dirty="0">
                <a:latin typeface="+mn-ea"/>
              </a:rPr>
              <a:t>システム共同利用者</a:t>
            </a:r>
          </a:p>
        </p:txBody>
      </p:sp>
      <p:sp>
        <p:nvSpPr>
          <p:cNvPr id="33" name="テキスト ボックス 32">
            <a:extLst>
              <a:ext uri="{FF2B5EF4-FFF2-40B4-BE49-F238E27FC236}">
                <a16:creationId xmlns:a16="http://schemas.microsoft.com/office/drawing/2014/main" id="{5B39962C-C43F-A3FD-4AB8-72A267979D54}"/>
              </a:ext>
            </a:extLst>
          </p:cNvPr>
          <p:cNvSpPr txBox="1"/>
          <p:nvPr/>
        </p:nvSpPr>
        <p:spPr>
          <a:xfrm>
            <a:off x="6569146" y="4594316"/>
            <a:ext cx="1807610" cy="230832"/>
          </a:xfrm>
          <a:prstGeom prst="rect">
            <a:avLst/>
          </a:prstGeom>
          <a:noFill/>
        </p:spPr>
        <p:txBody>
          <a:bodyPr wrap="square" rtlCol="0">
            <a:spAutoFit/>
          </a:bodyPr>
          <a:lstStyle/>
          <a:p>
            <a:pPr algn="ctr"/>
            <a:r>
              <a:rPr lang="ja-JP" altLang="en-US" sz="900" dirty="0">
                <a:latin typeface="+mn-ea"/>
              </a:rPr>
              <a:t>民間　</a:t>
            </a:r>
            <a:r>
              <a:rPr lang="en-US" altLang="ja-JP" sz="900" dirty="0">
                <a:latin typeface="+mn-ea"/>
              </a:rPr>
              <a:t>A</a:t>
            </a:r>
            <a:r>
              <a:rPr lang="ja-JP" altLang="en-US" sz="900" dirty="0">
                <a:latin typeface="+mn-ea"/>
              </a:rPr>
              <a:t>システム</a:t>
            </a:r>
            <a:endParaRPr lang="ja-JP" altLang="en-US" sz="675" dirty="0">
              <a:latin typeface="+mn-ea"/>
            </a:endParaRPr>
          </a:p>
        </p:txBody>
      </p:sp>
      <p:sp>
        <p:nvSpPr>
          <p:cNvPr id="34" name="テキスト ボックス 33">
            <a:extLst>
              <a:ext uri="{FF2B5EF4-FFF2-40B4-BE49-F238E27FC236}">
                <a16:creationId xmlns:a16="http://schemas.microsoft.com/office/drawing/2014/main" id="{5B39962C-C43F-A3FD-4AB8-72A267979D54}"/>
              </a:ext>
            </a:extLst>
          </p:cNvPr>
          <p:cNvSpPr txBox="1"/>
          <p:nvPr/>
        </p:nvSpPr>
        <p:spPr>
          <a:xfrm>
            <a:off x="6567776" y="5111496"/>
            <a:ext cx="1807610" cy="230832"/>
          </a:xfrm>
          <a:prstGeom prst="rect">
            <a:avLst/>
          </a:prstGeom>
          <a:noFill/>
        </p:spPr>
        <p:txBody>
          <a:bodyPr wrap="square" rtlCol="0">
            <a:spAutoFit/>
          </a:bodyPr>
          <a:lstStyle/>
          <a:p>
            <a:pPr algn="ctr"/>
            <a:r>
              <a:rPr lang="ja-JP" altLang="en-US" sz="900" dirty="0">
                <a:latin typeface="+mn-ea"/>
              </a:rPr>
              <a:t>民間　</a:t>
            </a:r>
            <a:r>
              <a:rPr lang="en-US" altLang="ja-JP" sz="900" dirty="0">
                <a:latin typeface="+mn-ea"/>
              </a:rPr>
              <a:t>B</a:t>
            </a:r>
            <a:r>
              <a:rPr lang="ja-JP" altLang="en-US" sz="900" dirty="0">
                <a:latin typeface="+mn-ea"/>
              </a:rPr>
              <a:t>サービス</a:t>
            </a:r>
            <a:endParaRPr lang="ja-JP" altLang="en-US" sz="675" dirty="0">
              <a:latin typeface="+mn-ea"/>
            </a:endParaRPr>
          </a:p>
        </p:txBody>
      </p:sp>
      <p:sp>
        <p:nvSpPr>
          <p:cNvPr id="35" name="テキスト ボックス 34">
            <a:extLst>
              <a:ext uri="{FF2B5EF4-FFF2-40B4-BE49-F238E27FC236}">
                <a16:creationId xmlns:a16="http://schemas.microsoft.com/office/drawing/2014/main" id="{5B39962C-C43F-A3FD-4AB8-72A267979D54}"/>
              </a:ext>
            </a:extLst>
          </p:cNvPr>
          <p:cNvSpPr txBox="1"/>
          <p:nvPr/>
        </p:nvSpPr>
        <p:spPr>
          <a:xfrm>
            <a:off x="6567776" y="5640074"/>
            <a:ext cx="1807610" cy="230832"/>
          </a:xfrm>
          <a:prstGeom prst="rect">
            <a:avLst/>
          </a:prstGeom>
          <a:noFill/>
        </p:spPr>
        <p:txBody>
          <a:bodyPr wrap="square" rtlCol="0">
            <a:spAutoFit/>
          </a:bodyPr>
          <a:lstStyle/>
          <a:p>
            <a:pPr algn="ctr"/>
            <a:r>
              <a:rPr lang="ja-JP" altLang="en-US" sz="900" dirty="0">
                <a:latin typeface="+mn-ea"/>
              </a:rPr>
              <a:t>他自治体　</a:t>
            </a:r>
            <a:r>
              <a:rPr lang="en-US" altLang="ja-JP" sz="900" dirty="0">
                <a:latin typeface="+mn-ea"/>
              </a:rPr>
              <a:t>C</a:t>
            </a:r>
            <a:r>
              <a:rPr lang="ja-JP" altLang="en-US" sz="900" dirty="0">
                <a:latin typeface="+mn-ea"/>
              </a:rPr>
              <a:t>システム</a:t>
            </a:r>
            <a:endParaRPr lang="ja-JP" altLang="en-US" sz="675" dirty="0">
              <a:latin typeface="+mn-ea"/>
            </a:endParaRPr>
          </a:p>
        </p:txBody>
      </p:sp>
      <p:sp>
        <p:nvSpPr>
          <p:cNvPr id="36" name="フローチャート: データ 35">
            <a:extLst>
              <a:ext uri="{FF2B5EF4-FFF2-40B4-BE49-F238E27FC236}">
                <a16:creationId xmlns:a16="http://schemas.microsoft.com/office/drawing/2014/main" id="{D2C80F37-41FF-49D5-EB11-56E67A3557D4}"/>
              </a:ext>
            </a:extLst>
          </p:cNvPr>
          <p:cNvSpPr/>
          <p:nvPr/>
        </p:nvSpPr>
        <p:spPr>
          <a:xfrm>
            <a:off x="6468086" y="3723186"/>
            <a:ext cx="1993183" cy="462635"/>
          </a:xfrm>
          <a:prstGeom prst="flowChartInputOutpu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solidFill>
                <a:sysClr val="windowText" lastClr="000000"/>
              </a:solidFill>
              <a:latin typeface="+mn-ea"/>
            </a:endParaRPr>
          </a:p>
        </p:txBody>
      </p:sp>
      <p:sp>
        <p:nvSpPr>
          <p:cNvPr id="37" name="テキスト ボックス 36">
            <a:extLst>
              <a:ext uri="{FF2B5EF4-FFF2-40B4-BE49-F238E27FC236}">
                <a16:creationId xmlns:a16="http://schemas.microsoft.com/office/drawing/2014/main" id="{FCA0CC43-FD11-3A5B-DC46-A17ABB0E1575}"/>
              </a:ext>
            </a:extLst>
          </p:cNvPr>
          <p:cNvSpPr txBox="1"/>
          <p:nvPr/>
        </p:nvSpPr>
        <p:spPr>
          <a:xfrm>
            <a:off x="6538672" y="3794019"/>
            <a:ext cx="1807610" cy="369332"/>
          </a:xfrm>
          <a:prstGeom prst="rect">
            <a:avLst/>
          </a:prstGeom>
          <a:noFill/>
        </p:spPr>
        <p:txBody>
          <a:bodyPr wrap="square" rtlCol="0">
            <a:spAutoFit/>
          </a:bodyPr>
          <a:lstStyle/>
          <a:p>
            <a:pPr algn="ctr"/>
            <a:r>
              <a:rPr lang="ja-JP" altLang="en-US" sz="900" dirty="0">
                <a:latin typeface="+mn-ea"/>
              </a:rPr>
              <a:t>災害情報の収集</a:t>
            </a:r>
            <a:endParaRPr lang="en-US" altLang="ja-JP" sz="900" dirty="0">
              <a:latin typeface="+mn-ea"/>
            </a:endParaRPr>
          </a:p>
          <a:p>
            <a:pPr algn="ctr"/>
            <a:r>
              <a:rPr lang="ja-JP" altLang="en-US" sz="900" dirty="0">
                <a:latin typeface="+mn-ea"/>
              </a:rPr>
              <a:t>システム</a:t>
            </a:r>
            <a:endParaRPr lang="ja-JP" altLang="en-US" sz="800" dirty="0">
              <a:latin typeface="+mn-ea"/>
            </a:endParaRPr>
          </a:p>
        </p:txBody>
      </p:sp>
      <p:cxnSp>
        <p:nvCxnSpPr>
          <p:cNvPr id="38" name="直線コネクタ 37"/>
          <p:cNvCxnSpPr/>
          <p:nvPr/>
        </p:nvCxnSpPr>
        <p:spPr>
          <a:xfrm flipV="1">
            <a:off x="5449202" y="2612009"/>
            <a:ext cx="1260563" cy="18945"/>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5466545" y="3205967"/>
            <a:ext cx="1244031"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flipV="1">
            <a:off x="5466545" y="3395446"/>
            <a:ext cx="1244031" cy="509107"/>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6132308" y="4706809"/>
            <a:ext cx="577455"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6132308" y="5203626"/>
            <a:ext cx="577455"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6132308" y="5751064"/>
            <a:ext cx="577455"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5458653" y="3615645"/>
            <a:ext cx="16032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5418849" y="4729437"/>
            <a:ext cx="386308"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5426739" y="5407723"/>
            <a:ext cx="386308"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ホームベース 46"/>
          <p:cNvSpPr/>
          <p:nvPr/>
        </p:nvSpPr>
        <p:spPr>
          <a:xfrm>
            <a:off x="8566183" y="2465308"/>
            <a:ext cx="480833" cy="3434975"/>
          </a:xfrm>
          <a:prstGeom prst="homePlate">
            <a:avLst>
              <a:gd name="adj" fmla="val 47195"/>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1" dirty="0">
                <a:solidFill>
                  <a:schemeClr val="tx1"/>
                </a:solidFill>
                <a:latin typeface="+mn-ea"/>
              </a:rPr>
              <a:t>様々な方法で恩恵を享受できる</a:t>
            </a:r>
          </a:p>
        </p:txBody>
      </p:sp>
      <p:cxnSp>
        <p:nvCxnSpPr>
          <p:cNvPr id="48" name="直線コネクタ 47"/>
          <p:cNvCxnSpPr/>
          <p:nvPr/>
        </p:nvCxnSpPr>
        <p:spPr>
          <a:xfrm>
            <a:off x="3692248" y="3162081"/>
            <a:ext cx="699743" cy="0"/>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19" idx="3"/>
          </p:cNvCxnSpPr>
          <p:nvPr/>
        </p:nvCxnSpPr>
        <p:spPr>
          <a:xfrm>
            <a:off x="1512402" y="2929556"/>
            <a:ext cx="904322" cy="0"/>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18" idx="3"/>
          </p:cNvCxnSpPr>
          <p:nvPr/>
        </p:nvCxnSpPr>
        <p:spPr>
          <a:xfrm flipV="1">
            <a:off x="1524691" y="3534683"/>
            <a:ext cx="937968" cy="4615"/>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21" idx="3"/>
          </p:cNvCxnSpPr>
          <p:nvPr/>
        </p:nvCxnSpPr>
        <p:spPr>
          <a:xfrm flipV="1">
            <a:off x="1524690" y="3952456"/>
            <a:ext cx="892034" cy="650567"/>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22" idx="3"/>
          </p:cNvCxnSpPr>
          <p:nvPr/>
        </p:nvCxnSpPr>
        <p:spPr>
          <a:xfrm flipV="1">
            <a:off x="1524690" y="4318597"/>
            <a:ext cx="876927" cy="742295"/>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a:stCxn id="20" idx="0"/>
            <a:endCxn id="18" idx="2"/>
          </p:cNvCxnSpPr>
          <p:nvPr/>
        </p:nvCxnSpPr>
        <p:spPr>
          <a:xfrm flipH="1" flipV="1">
            <a:off x="1205455" y="3744180"/>
            <a:ext cx="6145" cy="192962"/>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5E177CDB-BC2C-D0FA-011F-19E09AD67788}"/>
              </a:ext>
            </a:extLst>
          </p:cNvPr>
          <p:cNvSpPr txBox="1"/>
          <p:nvPr/>
        </p:nvSpPr>
        <p:spPr>
          <a:xfrm>
            <a:off x="1647035" y="2719744"/>
            <a:ext cx="686768" cy="219291"/>
          </a:xfrm>
          <a:prstGeom prst="rect">
            <a:avLst/>
          </a:prstGeom>
          <a:noFill/>
        </p:spPr>
        <p:txBody>
          <a:bodyPr wrap="square" rtlCol="0">
            <a:spAutoFit/>
          </a:bodyPr>
          <a:lstStyle/>
          <a:p>
            <a:pPr algn="ctr"/>
            <a:r>
              <a:rPr lang="ja-JP" altLang="en-US" sz="825" dirty="0">
                <a:latin typeface="+mn-ea"/>
              </a:rPr>
              <a:t>連携</a:t>
            </a:r>
            <a:r>
              <a:rPr lang="en-US" altLang="ja-JP" sz="825" dirty="0">
                <a:latin typeface="+mn-ea"/>
              </a:rPr>
              <a:t>(R7)</a:t>
            </a:r>
            <a:endParaRPr lang="ja-JP" altLang="en-US" sz="825" dirty="0">
              <a:latin typeface="+mn-ea"/>
            </a:endParaRPr>
          </a:p>
        </p:txBody>
      </p:sp>
      <p:sp>
        <p:nvSpPr>
          <p:cNvPr id="55" name="テキスト ボックス 54">
            <a:extLst>
              <a:ext uri="{FF2B5EF4-FFF2-40B4-BE49-F238E27FC236}">
                <a16:creationId xmlns:a16="http://schemas.microsoft.com/office/drawing/2014/main" id="{5E177CDB-BC2C-D0FA-011F-19E09AD67788}"/>
              </a:ext>
            </a:extLst>
          </p:cNvPr>
          <p:cNvSpPr txBox="1"/>
          <p:nvPr/>
        </p:nvSpPr>
        <p:spPr>
          <a:xfrm>
            <a:off x="1661159" y="3339178"/>
            <a:ext cx="686768" cy="219291"/>
          </a:xfrm>
          <a:prstGeom prst="rect">
            <a:avLst/>
          </a:prstGeom>
          <a:noFill/>
        </p:spPr>
        <p:txBody>
          <a:bodyPr wrap="square" rtlCol="0">
            <a:spAutoFit/>
          </a:bodyPr>
          <a:lstStyle/>
          <a:p>
            <a:pPr algn="ctr"/>
            <a:r>
              <a:rPr lang="ja-JP" altLang="en-US" sz="825" dirty="0">
                <a:latin typeface="+mn-ea"/>
              </a:rPr>
              <a:t>連携</a:t>
            </a:r>
            <a:r>
              <a:rPr lang="en-US" altLang="ja-JP" sz="825" dirty="0">
                <a:latin typeface="+mn-ea"/>
              </a:rPr>
              <a:t>(R5)</a:t>
            </a:r>
            <a:endParaRPr lang="ja-JP" altLang="en-US" sz="825" dirty="0">
              <a:latin typeface="+mn-ea"/>
            </a:endParaRPr>
          </a:p>
        </p:txBody>
      </p:sp>
      <p:sp>
        <p:nvSpPr>
          <p:cNvPr id="56" name="テキスト ボックス 55">
            <a:extLst>
              <a:ext uri="{FF2B5EF4-FFF2-40B4-BE49-F238E27FC236}">
                <a16:creationId xmlns:a16="http://schemas.microsoft.com/office/drawing/2014/main" id="{5E177CDB-BC2C-D0FA-011F-19E09AD67788}"/>
              </a:ext>
            </a:extLst>
          </p:cNvPr>
          <p:cNvSpPr txBox="1"/>
          <p:nvPr/>
        </p:nvSpPr>
        <p:spPr>
          <a:xfrm>
            <a:off x="1494418" y="4053705"/>
            <a:ext cx="711482" cy="219291"/>
          </a:xfrm>
          <a:prstGeom prst="rect">
            <a:avLst/>
          </a:prstGeom>
          <a:noFill/>
        </p:spPr>
        <p:txBody>
          <a:bodyPr wrap="square" rtlCol="0">
            <a:spAutoFit/>
          </a:bodyPr>
          <a:lstStyle/>
          <a:p>
            <a:pPr algn="ctr"/>
            <a:r>
              <a:rPr lang="ja-JP" altLang="en-US" sz="825" dirty="0">
                <a:latin typeface="+mn-ea"/>
              </a:rPr>
              <a:t>連携済</a:t>
            </a:r>
          </a:p>
        </p:txBody>
      </p:sp>
      <p:sp>
        <p:nvSpPr>
          <p:cNvPr id="57" name="テキスト ボックス 56">
            <a:extLst>
              <a:ext uri="{FF2B5EF4-FFF2-40B4-BE49-F238E27FC236}">
                <a16:creationId xmlns:a16="http://schemas.microsoft.com/office/drawing/2014/main" id="{5E177CDB-BC2C-D0FA-011F-19E09AD67788}"/>
              </a:ext>
            </a:extLst>
          </p:cNvPr>
          <p:cNvSpPr txBox="1"/>
          <p:nvPr/>
        </p:nvSpPr>
        <p:spPr>
          <a:xfrm>
            <a:off x="1811611" y="4688210"/>
            <a:ext cx="686768" cy="346249"/>
          </a:xfrm>
          <a:prstGeom prst="rect">
            <a:avLst/>
          </a:prstGeom>
          <a:noFill/>
        </p:spPr>
        <p:txBody>
          <a:bodyPr wrap="square" rtlCol="0">
            <a:spAutoFit/>
          </a:bodyPr>
          <a:lstStyle/>
          <a:p>
            <a:pPr algn="ctr"/>
            <a:r>
              <a:rPr lang="ja-JP" altLang="en-US" sz="825" dirty="0">
                <a:latin typeface="+mn-ea"/>
              </a:rPr>
              <a:t>連携</a:t>
            </a:r>
            <a:endParaRPr lang="en-US" altLang="ja-JP" sz="825" dirty="0">
              <a:latin typeface="+mn-ea"/>
            </a:endParaRPr>
          </a:p>
          <a:p>
            <a:pPr algn="ctr"/>
            <a:r>
              <a:rPr lang="en-US" altLang="ja-JP" sz="825" dirty="0">
                <a:latin typeface="+mn-ea"/>
              </a:rPr>
              <a:t>(</a:t>
            </a:r>
            <a:r>
              <a:rPr lang="ja-JP" altLang="en-US" sz="825" dirty="0">
                <a:latin typeface="+mn-ea"/>
              </a:rPr>
              <a:t>調整中</a:t>
            </a:r>
            <a:r>
              <a:rPr lang="en-US" altLang="ja-JP" sz="825" dirty="0">
                <a:latin typeface="+mn-ea"/>
              </a:rPr>
              <a:t>)</a:t>
            </a:r>
            <a:endParaRPr lang="ja-JP" altLang="en-US" sz="825" dirty="0">
              <a:latin typeface="+mn-ea"/>
            </a:endParaRPr>
          </a:p>
        </p:txBody>
      </p:sp>
      <p:sp>
        <p:nvSpPr>
          <p:cNvPr id="58" name="テキスト ボックス 57">
            <a:extLst>
              <a:ext uri="{FF2B5EF4-FFF2-40B4-BE49-F238E27FC236}">
                <a16:creationId xmlns:a16="http://schemas.microsoft.com/office/drawing/2014/main" id="{5E177CDB-BC2C-D0FA-011F-19E09AD67788}"/>
              </a:ext>
            </a:extLst>
          </p:cNvPr>
          <p:cNvSpPr txBox="1"/>
          <p:nvPr/>
        </p:nvSpPr>
        <p:spPr>
          <a:xfrm>
            <a:off x="3711789" y="2880367"/>
            <a:ext cx="632641" cy="219291"/>
          </a:xfrm>
          <a:prstGeom prst="rect">
            <a:avLst/>
          </a:prstGeom>
          <a:solidFill>
            <a:schemeClr val="bg1"/>
          </a:solidFill>
        </p:spPr>
        <p:txBody>
          <a:bodyPr wrap="square" rtlCol="0">
            <a:spAutoFit/>
          </a:bodyPr>
          <a:lstStyle/>
          <a:p>
            <a:pPr algn="ctr"/>
            <a:r>
              <a:rPr lang="ja-JP" altLang="en-US" sz="825" dirty="0">
                <a:latin typeface="+mn-ea"/>
              </a:rPr>
              <a:t>連携</a:t>
            </a:r>
            <a:r>
              <a:rPr lang="en-US" altLang="ja-JP" sz="825" dirty="0">
                <a:latin typeface="+mn-ea"/>
              </a:rPr>
              <a:t>(R5)</a:t>
            </a:r>
            <a:endParaRPr lang="ja-JP" altLang="en-US" sz="825" dirty="0">
              <a:latin typeface="+mn-ea"/>
            </a:endParaRPr>
          </a:p>
        </p:txBody>
      </p:sp>
      <p:sp>
        <p:nvSpPr>
          <p:cNvPr id="59" name="テキスト ボックス 58">
            <a:extLst>
              <a:ext uri="{FF2B5EF4-FFF2-40B4-BE49-F238E27FC236}">
                <a16:creationId xmlns:a16="http://schemas.microsoft.com/office/drawing/2014/main" id="{5B39962C-C43F-A3FD-4AB8-72A267979D54}"/>
              </a:ext>
            </a:extLst>
          </p:cNvPr>
          <p:cNvSpPr txBox="1"/>
          <p:nvPr/>
        </p:nvSpPr>
        <p:spPr>
          <a:xfrm>
            <a:off x="4140736" y="4544771"/>
            <a:ext cx="1325315" cy="369332"/>
          </a:xfrm>
          <a:prstGeom prst="rect">
            <a:avLst/>
          </a:prstGeom>
          <a:noFill/>
        </p:spPr>
        <p:txBody>
          <a:bodyPr wrap="square" rtlCol="0">
            <a:spAutoFit/>
          </a:bodyPr>
          <a:lstStyle/>
          <a:p>
            <a:pPr algn="ctr"/>
            <a:r>
              <a:rPr lang="ja-JP" altLang="en-US" sz="900" dirty="0">
                <a:latin typeface="+mn-ea"/>
              </a:rPr>
              <a:t>　他自治体</a:t>
            </a:r>
            <a:endParaRPr lang="en-US" altLang="ja-JP" sz="900" dirty="0">
              <a:latin typeface="+mn-ea"/>
            </a:endParaRPr>
          </a:p>
          <a:p>
            <a:pPr algn="ctr"/>
            <a:r>
              <a:rPr lang="ja-JP" altLang="en-US" sz="900" dirty="0">
                <a:latin typeface="+mn-ea"/>
              </a:rPr>
              <a:t>データベース</a:t>
            </a:r>
            <a:endParaRPr lang="ja-JP" altLang="en-US" sz="675" dirty="0">
              <a:latin typeface="+mn-ea"/>
            </a:endParaRPr>
          </a:p>
        </p:txBody>
      </p:sp>
      <p:sp>
        <p:nvSpPr>
          <p:cNvPr id="60" name="テキスト ボックス 59">
            <a:extLst>
              <a:ext uri="{FF2B5EF4-FFF2-40B4-BE49-F238E27FC236}">
                <a16:creationId xmlns:a16="http://schemas.microsoft.com/office/drawing/2014/main" id="{5B39962C-C43F-A3FD-4AB8-72A267979D54}"/>
              </a:ext>
            </a:extLst>
          </p:cNvPr>
          <p:cNvSpPr txBox="1"/>
          <p:nvPr/>
        </p:nvSpPr>
        <p:spPr>
          <a:xfrm>
            <a:off x="4260369" y="5204981"/>
            <a:ext cx="1325315" cy="369332"/>
          </a:xfrm>
          <a:prstGeom prst="rect">
            <a:avLst/>
          </a:prstGeom>
          <a:noFill/>
        </p:spPr>
        <p:txBody>
          <a:bodyPr wrap="square" rtlCol="0">
            <a:spAutoFit/>
          </a:bodyPr>
          <a:lstStyle/>
          <a:p>
            <a:pPr algn="ctr"/>
            <a:r>
              <a:rPr lang="ja-JP" altLang="en-US" sz="900" dirty="0">
                <a:latin typeface="+mn-ea"/>
              </a:rPr>
              <a:t>他自治体</a:t>
            </a:r>
            <a:endParaRPr lang="en-US" altLang="ja-JP" sz="900" dirty="0">
              <a:latin typeface="+mn-ea"/>
            </a:endParaRPr>
          </a:p>
          <a:p>
            <a:pPr algn="ctr"/>
            <a:r>
              <a:rPr lang="ja-JP" altLang="en-US" sz="900" dirty="0">
                <a:latin typeface="+mn-ea"/>
              </a:rPr>
              <a:t>システム</a:t>
            </a:r>
            <a:endParaRPr lang="ja-JP" altLang="en-US" sz="675" dirty="0">
              <a:latin typeface="+mn-ea"/>
            </a:endParaRPr>
          </a:p>
        </p:txBody>
      </p:sp>
      <p:sp>
        <p:nvSpPr>
          <p:cNvPr id="61" name="テキスト ボックス 60">
            <a:extLst>
              <a:ext uri="{FF2B5EF4-FFF2-40B4-BE49-F238E27FC236}">
                <a16:creationId xmlns:a16="http://schemas.microsoft.com/office/drawing/2014/main" id="{5E177CDB-BC2C-D0FA-011F-19E09AD67788}"/>
              </a:ext>
            </a:extLst>
          </p:cNvPr>
          <p:cNvSpPr txBox="1"/>
          <p:nvPr/>
        </p:nvSpPr>
        <p:spPr>
          <a:xfrm>
            <a:off x="2420547" y="3296435"/>
            <a:ext cx="1359002" cy="954107"/>
          </a:xfrm>
          <a:prstGeom prst="rect">
            <a:avLst/>
          </a:prstGeom>
          <a:noFill/>
        </p:spPr>
        <p:txBody>
          <a:bodyPr wrap="square" rtlCol="0">
            <a:spAutoFit/>
          </a:bodyPr>
          <a:lstStyle/>
          <a:p>
            <a:r>
              <a:rPr lang="ja-JP" altLang="en-US" sz="800" dirty="0">
                <a:latin typeface="+mn-ea"/>
              </a:rPr>
              <a:t>・台帳の一元管理</a:t>
            </a:r>
            <a:endParaRPr lang="en-US" altLang="ja-JP" sz="800" dirty="0">
              <a:latin typeface="+mn-ea"/>
            </a:endParaRPr>
          </a:p>
          <a:p>
            <a:r>
              <a:rPr lang="ja-JP" altLang="en-US" sz="800" dirty="0">
                <a:latin typeface="+mn-ea"/>
              </a:rPr>
              <a:t>・地図と連携した管理</a:t>
            </a:r>
            <a:endParaRPr lang="en-US" altLang="ja-JP" sz="800" dirty="0">
              <a:latin typeface="+mn-ea"/>
            </a:endParaRPr>
          </a:p>
          <a:p>
            <a:r>
              <a:rPr lang="ja-JP" altLang="en-US" sz="800" dirty="0">
                <a:latin typeface="+mn-ea"/>
              </a:rPr>
              <a:t>・</a:t>
            </a:r>
            <a:r>
              <a:rPr lang="en-US" altLang="ja-JP" sz="800" dirty="0">
                <a:latin typeface="+mn-ea"/>
              </a:rPr>
              <a:t>GIS</a:t>
            </a:r>
            <a:r>
              <a:rPr lang="ja-JP" altLang="en-US" sz="800" dirty="0" err="1">
                <a:latin typeface="+mn-ea"/>
              </a:rPr>
              <a:t>への</a:t>
            </a:r>
            <a:r>
              <a:rPr lang="ja-JP" altLang="en-US" sz="800" dirty="0">
                <a:latin typeface="+mn-ea"/>
              </a:rPr>
              <a:t>利活用</a:t>
            </a:r>
            <a:endParaRPr lang="en-US" altLang="ja-JP" sz="800" dirty="0">
              <a:latin typeface="+mn-ea"/>
            </a:endParaRPr>
          </a:p>
          <a:p>
            <a:r>
              <a:rPr lang="ja-JP" altLang="en-US" sz="800" dirty="0">
                <a:latin typeface="+mn-ea"/>
              </a:rPr>
              <a:t>・工事履歴の蓄積</a:t>
            </a:r>
            <a:endParaRPr lang="en-US" altLang="ja-JP" sz="800" dirty="0">
              <a:latin typeface="+mn-ea"/>
            </a:endParaRPr>
          </a:p>
          <a:p>
            <a:r>
              <a:rPr lang="ja-JP" altLang="en-US" sz="800" dirty="0">
                <a:latin typeface="+mn-ea"/>
              </a:rPr>
              <a:t>・電子納品の蓄積</a:t>
            </a:r>
            <a:endParaRPr lang="en-US" altLang="ja-JP" sz="800" dirty="0">
              <a:latin typeface="+mn-ea"/>
            </a:endParaRPr>
          </a:p>
          <a:p>
            <a:r>
              <a:rPr lang="ja-JP" altLang="en-US" sz="800" dirty="0">
                <a:latin typeface="+mn-ea"/>
              </a:rPr>
              <a:t>・発注図書の蓄積</a:t>
            </a:r>
            <a:r>
              <a:rPr lang="en-US" altLang="ja-JP" sz="800" dirty="0">
                <a:latin typeface="+mn-ea"/>
              </a:rPr>
              <a:t>(</a:t>
            </a:r>
            <a:r>
              <a:rPr lang="ja-JP" altLang="en-US" sz="800" dirty="0">
                <a:latin typeface="+mn-ea"/>
              </a:rPr>
              <a:t>予定</a:t>
            </a:r>
            <a:r>
              <a:rPr lang="en-US" altLang="ja-JP" sz="800" dirty="0">
                <a:latin typeface="+mn-ea"/>
              </a:rPr>
              <a:t>)</a:t>
            </a:r>
          </a:p>
          <a:p>
            <a:r>
              <a:rPr lang="ja-JP" altLang="en-US" sz="800" dirty="0">
                <a:latin typeface="+mn-ea"/>
              </a:rPr>
              <a:t>・他部局との共同利用</a:t>
            </a:r>
            <a:endParaRPr lang="en-US" altLang="ja-JP" sz="800" dirty="0">
              <a:latin typeface="+mn-ea"/>
            </a:endParaRPr>
          </a:p>
        </p:txBody>
      </p:sp>
      <p:sp>
        <p:nvSpPr>
          <p:cNvPr id="62" name="テキスト ボックス 61">
            <a:extLst>
              <a:ext uri="{FF2B5EF4-FFF2-40B4-BE49-F238E27FC236}">
                <a16:creationId xmlns:a16="http://schemas.microsoft.com/office/drawing/2014/main" id="{5E177CDB-BC2C-D0FA-011F-19E09AD67788}"/>
              </a:ext>
            </a:extLst>
          </p:cNvPr>
          <p:cNvSpPr txBox="1"/>
          <p:nvPr/>
        </p:nvSpPr>
        <p:spPr>
          <a:xfrm>
            <a:off x="4395814" y="2896274"/>
            <a:ext cx="1034573" cy="584775"/>
          </a:xfrm>
          <a:prstGeom prst="rect">
            <a:avLst/>
          </a:prstGeom>
          <a:noFill/>
        </p:spPr>
        <p:txBody>
          <a:bodyPr wrap="square" rtlCol="0">
            <a:spAutoFit/>
          </a:bodyPr>
          <a:lstStyle/>
          <a:p>
            <a:r>
              <a:rPr lang="ja-JP" altLang="en-US" sz="800" dirty="0">
                <a:latin typeface="+mn-ea"/>
              </a:rPr>
              <a:t>外部連携の仕組み</a:t>
            </a:r>
            <a:endParaRPr lang="en-US" altLang="ja-JP" sz="800" dirty="0">
              <a:latin typeface="+mn-ea"/>
            </a:endParaRPr>
          </a:p>
          <a:p>
            <a:r>
              <a:rPr lang="ja-JP" altLang="en-US" sz="800" dirty="0">
                <a:latin typeface="+mn-ea"/>
              </a:rPr>
              <a:t>・管理サイト</a:t>
            </a:r>
            <a:endParaRPr lang="en-US" altLang="ja-JP" sz="800" dirty="0">
              <a:latin typeface="+mn-ea"/>
            </a:endParaRPr>
          </a:p>
          <a:p>
            <a:r>
              <a:rPr lang="ja-JP" altLang="en-US" sz="800" dirty="0">
                <a:latin typeface="+mn-ea"/>
              </a:rPr>
              <a:t>・一部台帳の公開</a:t>
            </a:r>
            <a:endParaRPr lang="en-US" altLang="ja-JP" sz="800" dirty="0">
              <a:latin typeface="+mn-ea"/>
            </a:endParaRPr>
          </a:p>
          <a:p>
            <a:r>
              <a:rPr lang="ja-JP" altLang="en-US" sz="800" dirty="0">
                <a:latin typeface="+mn-ea"/>
              </a:rPr>
              <a:t>・</a:t>
            </a:r>
            <a:r>
              <a:rPr lang="en-US" altLang="ja-JP" sz="800" dirty="0">
                <a:latin typeface="+mn-ea"/>
              </a:rPr>
              <a:t>API</a:t>
            </a:r>
            <a:r>
              <a:rPr lang="ja-JP" altLang="en-US" sz="800" dirty="0">
                <a:latin typeface="+mn-ea"/>
              </a:rPr>
              <a:t>連携</a:t>
            </a:r>
            <a:endParaRPr lang="en-US" altLang="ja-JP" sz="800" dirty="0">
              <a:latin typeface="+mn-ea"/>
            </a:endParaRPr>
          </a:p>
        </p:txBody>
      </p:sp>
      <p:sp>
        <p:nvSpPr>
          <p:cNvPr id="63" name="テキスト ボックス 62">
            <a:extLst>
              <a:ext uri="{FF2B5EF4-FFF2-40B4-BE49-F238E27FC236}">
                <a16:creationId xmlns:a16="http://schemas.microsoft.com/office/drawing/2014/main" id="{5E177CDB-BC2C-D0FA-011F-19E09AD67788}"/>
              </a:ext>
            </a:extLst>
          </p:cNvPr>
          <p:cNvSpPr txBox="1"/>
          <p:nvPr/>
        </p:nvSpPr>
        <p:spPr>
          <a:xfrm>
            <a:off x="2471487" y="2704184"/>
            <a:ext cx="1188303" cy="369332"/>
          </a:xfrm>
          <a:prstGeom prst="rect">
            <a:avLst/>
          </a:prstGeom>
          <a:noFill/>
        </p:spPr>
        <p:txBody>
          <a:bodyPr wrap="square" rtlCol="0">
            <a:spAutoFit/>
          </a:bodyPr>
          <a:lstStyle/>
          <a:p>
            <a:pPr algn="ctr"/>
            <a:r>
              <a:rPr lang="ja-JP" altLang="en-US" sz="900" dirty="0">
                <a:latin typeface="+mn-ea"/>
              </a:rPr>
              <a:t>施設管理</a:t>
            </a:r>
            <a:r>
              <a:rPr lang="en-US" altLang="ja-JP" sz="900" dirty="0">
                <a:latin typeface="+mn-ea"/>
              </a:rPr>
              <a:t>DB</a:t>
            </a:r>
          </a:p>
          <a:p>
            <a:pPr algn="ctr"/>
            <a:r>
              <a:rPr lang="en-US" altLang="ja-JP" sz="900" dirty="0">
                <a:latin typeface="+mn-ea"/>
              </a:rPr>
              <a:t>(R4</a:t>
            </a:r>
            <a:r>
              <a:rPr lang="ja-JP" altLang="en-US" sz="900" dirty="0">
                <a:latin typeface="+mn-ea"/>
              </a:rPr>
              <a:t>構築済</a:t>
            </a:r>
            <a:r>
              <a:rPr lang="en-US" altLang="ja-JP" sz="900" dirty="0">
                <a:latin typeface="+mn-ea"/>
              </a:rPr>
              <a:t>)</a:t>
            </a:r>
          </a:p>
        </p:txBody>
      </p:sp>
      <p:sp>
        <p:nvSpPr>
          <p:cNvPr id="64" name="テキスト ボックス 63">
            <a:extLst>
              <a:ext uri="{FF2B5EF4-FFF2-40B4-BE49-F238E27FC236}">
                <a16:creationId xmlns:a16="http://schemas.microsoft.com/office/drawing/2014/main" id="{5E177CDB-BC2C-D0FA-011F-19E09AD67788}"/>
              </a:ext>
            </a:extLst>
          </p:cNvPr>
          <p:cNvSpPr txBox="1"/>
          <p:nvPr/>
        </p:nvSpPr>
        <p:spPr>
          <a:xfrm>
            <a:off x="5883399" y="2369442"/>
            <a:ext cx="686768" cy="219291"/>
          </a:xfrm>
          <a:prstGeom prst="rect">
            <a:avLst/>
          </a:prstGeom>
          <a:noFill/>
        </p:spPr>
        <p:txBody>
          <a:bodyPr wrap="square" rtlCol="0">
            <a:spAutoFit/>
          </a:bodyPr>
          <a:lstStyle/>
          <a:p>
            <a:pPr algn="ctr"/>
            <a:r>
              <a:rPr lang="ja-JP" altLang="en-US" sz="825" dirty="0">
                <a:latin typeface="+mn-ea"/>
              </a:rPr>
              <a:t>連携</a:t>
            </a:r>
            <a:r>
              <a:rPr lang="en-US" altLang="ja-JP" sz="825" dirty="0">
                <a:latin typeface="+mn-ea"/>
              </a:rPr>
              <a:t>(R7)</a:t>
            </a:r>
            <a:endParaRPr lang="ja-JP" altLang="en-US" sz="825" dirty="0">
              <a:latin typeface="+mn-ea"/>
            </a:endParaRPr>
          </a:p>
        </p:txBody>
      </p:sp>
      <p:sp>
        <p:nvSpPr>
          <p:cNvPr id="65" name="テキスト ボックス 64">
            <a:extLst>
              <a:ext uri="{FF2B5EF4-FFF2-40B4-BE49-F238E27FC236}">
                <a16:creationId xmlns:a16="http://schemas.microsoft.com/office/drawing/2014/main" id="{5E177CDB-BC2C-D0FA-011F-19E09AD67788}"/>
              </a:ext>
            </a:extLst>
          </p:cNvPr>
          <p:cNvSpPr txBox="1"/>
          <p:nvPr/>
        </p:nvSpPr>
        <p:spPr>
          <a:xfrm>
            <a:off x="5875345" y="2958258"/>
            <a:ext cx="686768" cy="219291"/>
          </a:xfrm>
          <a:prstGeom prst="rect">
            <a:avLst/>
          </a:prstGeom>
          <a:noFill/>
        </p:spPr>
        <p:txBody>
          <a:bodyPr wrap="square" rtlCol="0">
            <a:spAutoFit/>
          </a:bodyPr>
          <a:lstStyle/>
          <a:p>
            <a:pPr algn="ctr"/>
            <a:r>
              <a:rPr lang="ja-JP" altLang="en-US" sz="825" dirty="0">
                <a:latin typeface="+mn-ea"/>
              </a:rPr>
              <a:t>連携</a:t>
            </a:r>
            <a:r>
              <a:rPr lang="en-US" altLang="ja-JP" sz="825" dirty="0">
                <a:latin typeface="+mn-ea"/>
              </a:rPr>
              <a:t>(R6)</a:t>
            </a:r>
            <a:endParaRPr lang="ja-JP" altLang="en-US" sz="825" dirty="0">
              <a:latin typeface="+mn-ea"/>
            </a:endParaRPr>
          </a:p>
        </p:txBody>
      </p:sp>
      <p:sp>
        <p:nvSpPr>
          <p:cNvPr id="66" name="テキスト ボックス 65">
            <a:extLst>
              <a:ext uri="{FF2B5EF4-FFF2-40B4-BE49-F238E27FC236}">
                <a16:creationId xmlns:a16="http://schemas.microsoft.com/office/drawing/2014/main" id="{5E177CDB-BC2C-D0FA-011F-19E09AD67788}"/>
              </a:ext>
            </a:extLst>
          </p:cNvPr>
          <p:cNvSpPr txBox="1"/>
          <p:nvPr/>
        </p:nvSpPr>
        <p:spPr>
          <a:xfrm>
            <a:off x="6227575" y="3542855"/>
            <a:ext cx="981272" cy="219291"/>
          </a:xfrm>
          <a:prstGeom prst="rect">
            <a:avLst/>
          </a:prstGeom>
          <a:noFill/>
        </p:spPr>
        <p:txBody>
          <a:bodyPr wrap="square" rtlCol="0">
            <a:spAutoFit/>
          </a:bodyPr>
          <a:lstStyle/>
          <a:p>
            <a:pPr algn="ctr"/>
            <a:r>
              <a:rPr lang="ja-JP" altLang="en-US" sz="825" dirty="0">
                <a:latin typeface="+mn-ea"/>
              </a:rPr>
              <a:t>連携</a:t>
            </a:r>
            <a:r>
              <a:rPr lang="en-US" altLang="ja-JP" sz="825" dirty="0">
                <a:latin typeface="+mn-ea"/>
              </a:rPr>
              <a:t>(</a:t>
            </a:r>
            <a:r>
              <a:rPr lang="ja-JP" altLang="en-US" sz="825" dirty="0">
                <a:latin typeface="+mn-ea"/>
              </a:rPr>
              <a:t>調整中</a:t>
            </a:r>
            <a:r>
              <a:rPr lang="en-US" altLang="ja-JP" sz="825" dirty="0">
                <a:latin typeface="+mn-ea"/>
              </a:rPr>
              <a:t>)</a:t>
            </a:r>
            <a:endParaRPr lang="ja-JP" altLang="en-US" sz="825" dirty="0">
              <a:latin typeface="+mn-ea"/>
            </a:endParaRPr>
          </a:p>
        </p:txBody>
      </p:sp>
      <p:sp>
        <p:nvSpPr>
          <p:cNvPr id="67" name="テキスト ボックス 66">
            <a:extLst>
              <a:ext uri="{FF2B5EF4-FFF2-40B4-BE49-F238E27FC236}">
                <a16:creationId xmlns:a16="http://schemas.microsoft.com/office/drawing/2014/main" id="{5E177CDB-BC2C-D0FA-011F-19E09AD67788}"/>
              </a:ext>
            </a:extLst>
          </p:cNvPr>
          <p:cNvSpPr txBox="1"/>
          <p:nvPr/>
        </p:nvSpPr>
        <p:spPr>
          <a:xfrm>
            <a:off x="4317768" y="2274730"/>
            <a:ext cx="1188303" cy="369332"/>
          </a:xfrm>
          <a:prstGeom prst="rect">
            <a:avLst/>
          </a:prstGeom>
          <a:noFill/>
        </p:spPr>
        <p:txBody>
          <a:bodyPr wrap="square" rtlCol="0">
            <a:spAutoFit/>
          </a:bodyPr>
          <a:lstStyle/>
          <a:p>
            <a:pPr algn="ctr"/>
            <a:r>
              <a:rPr lang="ja-JP" altLang="en-US" sz="900" dirty="0">
                <a:latin typeface="+mn-ea"/>
              </a:rPr>
              <a:t>施設管理</a:t>
            </a:r>
            <a:r>
              <a:rPr lang="en-US" altLang="ja-JP" sz="900" dirty="0">
                <a:latin typeface="+mn-ea"/>
              </a:rPr>
              <a:t>DB</a:t>
            </a:r>
          </a:p>
          <a:p>
            <a:pPr algn="ctr"/>
            <a:r>
              <a:rPr lang="en-US" altLang="ja-JP" sz="900" dirty="0">
                <a:latin typeface="+mn-ea"/>
              </a:rPr>
              <a:t>(R5</a:t>
            </a:r>
            <a:r>
              <a:rPr lang="ja-JP" altLang="en-US" sz="900" dirty="0">
                <a:latin typeface="+mn-ea"/>
              </a:rPr>
              <a:t>構築</a:t>
            </a:r>
            <a:r>
              <a:rPr lang="en-US" altLang="ja-JP" sz="900" dirty="0">
                <a:latin typeface="+mn-ea"/>
              </a:rPr>
              <a:t>)</a:t>
            </a:r>
          </a:p>
        </p:txBody>
      </p:sp>
      <p:sp>
        <p:nvSpPr>
          <p:cNvPr id="68" name="角丸四角形 67"/>
          <p:cNvSpPr/>
          <p:nvPr/>
        </p:nvSpPr>
        <p:spPr>
          <a:xfrm>
            <a:off x="2088107" y="5330042"/>
            <a:ext cx="719217" cy="352403"/>
          </a:xfrm>
          <a:prstGeom prst="roundRect">
            <a:avLst>
              <a:gd name="adj" fmla="val 500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latin typeface="+mn-ea"/>
              </a:rPr>
              <a:t>・・・</a:t>
            </a:r>
          </a:p>
        </p:txBody>
      </p:sp>
      <p:sp>
        <p:nvSpPr>
          <p:cNvPr id="69" name="テキスト ボックス 68">
            <a:extLst>
              <a:ext uri="{FF2B5EF4-FFF2-40B4-BE49-F238E27FC236}">
                <a16:creationId xmlns:a16="http://schemas.microsoft.com/office/drawing/2014/main" id="{5E177CDB-BC2C-D0FA-011F-19E09AD67788}"/>
              </a:ext>
            </a:extLst>
          </p:cNvPr>
          <p:cNvSpPr txBox="1"/>
          <p:nvPr/>
        </p:nvSpPr>
        <p:spPr>
          <a:xfrm>
            <a:off x="1175959" y="3748778"/>
            <a:ext cx="711482" cy="219291"/>
          </a:xfrm>
          <a:prstGeom prst="rect">
            <a:avLst/>
          </a:prstGeom>
          <a:noFill/>
        </p:spPr>
        <p:txBody>
          <a:bodyPr wrap="square" rtlCol="0">
            <a:spAutoFit/>
          </a:bodyPr>
          <a:lstStyle/>
          <a:p>
            <a:pPr algn="ctr"/>
            <a:r>
              <a:rPr lang="ja-JP" altLang="en-US" sz="825" dirty="0">
                <a:latin typeface="+mn-ea"/>
              </a:rPr>
              <a:t>データ提供</a:t>
            </a:r>
          </a:p>
        </p:txBody>
      </p:sp>
      <p:cxnSp>
        <p:nvCxnSpPr>
          <p:cNvPr id="70" name="直線コネクタ 69"/>
          <p:cNvCxnSpPr/>
          <p:nvPr/>
        </p:nvCxnSpPr>
        <p:spPr>
          <a:xfrm>
            <a:off x="5609519" y="4386497"/>
            <a:ext cx="193154"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5609519" y="3615647"/>
            <a:ext cx="0" cy="766141"/>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テキスト ボックス 71">
            <a:extLst>
              <a:ext uri="{FF2B5EF4-FFF2-40B4-BE49-F238E27FC236}">
                <a16:creationId xmlns:a16="http://schemas.microsoft.com/office/drawing/2014/main" id="{5E177CDB-BC2C-D0FA-011F-19E09AD67788}"/>
              </a:ext>
            </a:extLst>
          </p:cNvPr>
          <p:cNvSpPr txBox="1"/>
          <p:nvPr/>
        </p:nvSpPr>
        <p:spPr>
          <a:xfrm>
            <a:off x="5543824" y="3834952"/>
            <a:ext cx="686768" cy="219291"/>
          </a:xfrm>
          <a:prstGeom prst="rect">
            <a:avLst/>
          </a:prstGeom>
          <a:noFill/>
        </p:spPr>
        <p:txBody>
          <a:bodyPr wrap="square" rtlCol="0">
            <a:spAutoFit/>
          </a:bodyPr>
          <a:lstStyle/>
          <a:p>
            <a:pPr algn="ctr"/>
            <a:r>
              <a:rPr lang="ja-JP" altLang="en-US" sz="825" dirty="0">
                <a:latin typeface="+mn-ea"/>
              </a:rPr>
              <a:t>連携</a:t>
            </a:r>
            <a:r>
              <a:rPr lang="en-US" altLang="ja-JP" sz="825" dirty="0">
                <a:latin typeface="+mn-ea"/>
              </a:rPr>
              <a:t>(R6)</a:t>
            </a:r>
            <a:endParaRPr lang="ja-JP" altLang="en-US" sz="825" dirty="0">
              <a:latin typeface="+mn-ea"/>
            </a:endParaRPr>
          </a:p>
        </p:txBody>
      </p:sp>
      <p:sp>
        <p:nvSpPr>
          <p:cNvPr id="74" name="角丸四角形 73"/>
          <p:cNvSpPr/>
          <p:nvPr/>
        </p:nvSpPr>
        <p:spPr>
          <a:xfrm>
            <a:off x="2583145" y="1942138"/>
            <a:ext cx="1004822" cy="352403"/>
          </a:xfrm>
          <a:prstGeom prst="roundRect">
            <a:avLst>
              <a:gd name="adj" fmla="val 500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latin typeface="+mn-ea"/>
              </a:rPr>
              <a:t>土木部</a:t>
            </a:r>
            <a:endParaRPr lang="en-US" altLang="ja-JP" sz="675" dirty="0">
              <a:solidFill>
                <a:schemeClr val="tx1"/>
              </a:solidFill>
              <a:latin typeface="+mn-ea"/>
            </a:endParaRPr>
          </a:p>
          <a:p>
            <a:pPr algn="ctr"/>
            <a:r>
              <a:rPr lang="ja-JP" altLang="en-US" sz="675" dirty="0">
                <a:solidFill>
                  <a:schemeClr val="tx1"/>
                </a:solidFill>
                <a:latin typeface="+mn-ea"/>
              </a:rPr>
              <a:t>（</a:t>
            </a:r>
            <a:r>
              <a:rPr lang="en-US" altLang="ja-JP" sz="675" dirty="0">
                <a:solidFill>
                  <a:schemeClr val="tx1"/>
                </a:solidFill>
                <a:latin typeface="+mn-ea"/>
              </a:rPr>
              <a:t>R5</a:t>
            </a:r>
            <a:r>
              <a:rPr lang="ja-JP" altLang="en-US" sz="675" dirty="0">
                <a:solidFill>
                  <a:schemeClr val="tx1"/>
                </a:solidFill>
                <a:latin typeface="+mn-ea"/>
              </a:rPr>
              <a:t>利用開始）</a:t>
            </a:r>
            <a:endParaRPr lang="en-US" altLang="ja-JP" sz="675" dirty="0">
              <a:solidFill>
                <a:schemeClr val="tx1"/>
              </a:solidFill>
              <a:latin typeface="+mn-ea"/>
            </a:endParaRPr>
          </a:p>
        </p:txBody>
      </p:sp>
      <p:sp>
        <p:nvSpPr>
          <p:cNvPr id="75" name="上矢印 74"/>
          <p:cNvSpPr/>
          <p:nvPr/>
        </p:nvSpPr>
        <p:spPr>
          <a:xfrm flipV="1">
            <a:off x="2994314" y="2323285"/>
            <a:ext cx="198185" cy="223223"/>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latin typeface="+mn-ea"/>
            </a:endParaRPr>
          </a:p>
        </p:txBody>
      </p:sp>
      <p:sp>
        <p:nvSpPr>
          <p:cNvPr id="77" name="フローチャート: データ 76">
            <a:extLst>
              <a:ext uri="{FF2B5EF4-FFF2-40B4-BE49-F238E27FC236}">
                <a16:creationId xmlns:a16="http://schemas.microsoft.com/office/drawing/2014/main" id="{D2C80F37-41FF-49D5-EB11-56E67A3557D4}"/>
              </a:ext>
            </a:extLst>
          </p:cNvPr>
          <p:cNvSpPr/>
          <p:nvPr/>
        </p:nvSpPr>
        <p:spPr>
          <a:xfrm>
            <a:off x="4178758" y="4558841"/>
            <a:ext cx="1302226" cy="341192"/>
          </a:xfrm>
          <a:prstGeom prst="flowChartInputOutpu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solidFill>
                <a:sysClr val="windowText" lastClr="000000"/>
              </a:solidFill>
              <a:latin typeface="+mn-ea"/>
            </a:endParaRPr>
          </a:p>
        </p:txBody>
      </p:sp>
      <p:sp>
        <p:nvSpPr>
          <p:cNvPr id="78" name="フローチャート: データ 77">
            <a:extLst>
              <a:ext uri="{FF2B5EF4-FFF2-40B4-BE49-F238E27FC236}">
                <a16:creationId xmlns:a16="http://schemas.microsoft.com/office/drawing/2014/main" id="{D2C80F37-41FF-49D5-EB11-56E67A3557D4}"/>
              </a:ext>
            </a:extLst>
          </p:cNvPr>
          <p:cNvSpPr/>
          <p:nvPr/>
        </p:nvSpPr>
        <p:spPr>
          <a:xfrm>
            <a:off x="4203845" y="5231457"/>
            <a:ext cx="1302226" cy="341192"/>
          </a:xfrm>
          <a:prstGeom prst="flowChartInputOutpu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solidFill>
                <a:sysClr val="windowText" lastClr="000000"/>
              </a:solidFill>
              <a:latin typeface="+mn-ea"/>
            </a:endParaRPr>
          </a:p>
        </p:txBody>
      </p:sp>
      <p:sp>
        <p:nvSpPr>
          <p:cNvPr id="3" name="スライド番号プレースホルダー 2"/>
          <p:cNvSpPr>
            <a:spLocks noGrp="1"/>
          </p:cNvSpPr>
          <p:nvPr>
            <p:ph type="sldNum" sz="quarter" idx="12"/>
          </p:nvPr>
        </p:nvSpPr>
        <p:spPr/>
        <p:txBody>
          <a:bodyPr/>
          <a:lstStyle/>
          <a:p>
            <a:fld id="{83D0CBB3-D5EF-45D7-8A55-35B804FE7D2E}" type="slidenum">
              <a:rPr kumimoji="1" lang="ja-JP" altLang="en-US" smtClean="0"/>
              <a:t>15</a:t>
            </a:fld>
            <a:endParaRPr kumimoji="1" lang="ja-JP" altLang="en-US"/>
          </a:p>
        </p:txBody>
      </p:sp>
    </p:spTree>
    <p:extLst>
      <p:ext uri="{BB962C8B-B14F-4D97-AF65-F5344CB8AC3E}">
        <p14:creationId xmlns:p14="http://schemas.microsoft.com/office/powerpoint/2010/main" val="660452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今後の方向性</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rotWithShape="1">
          <a:blip r:embed="rId2"/>
          <a:srcRect t="12636" r="21157" b="18682"/>
          <a:stretch/>
        </p:blipFill>
        <p:spPr>
          <a:xfrm>
            <a:off x="838200" y="1690688"/>
            <a:ext cx="10258425" cy="4762500"/>
          </a:xfrm>
          <a:prstGeom prst="rect">
            <a:avLst/>
          </a:prstGeom>
        </p:spPr>
      </p:pic>
      <p:sp>
        <p:nvSpPr>
          <p:cNvPr id="5" name="正方形/長方形 4"/>
          <p:cNvSpPr/>
          <p:nvPr/>
        </p:nvSpPr>
        <p:spPr>
          <a:xfrm>
            <a:off x="1032084" y="1327380"/>
            <a:ext cx="10064541" cy="445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600" dirty="0">
                <a:solidFill>
                  <a:srgbClr val="FF0000"/>
                </a:solidFill>
                <a:latin typeface="ＭＳ ゴシック" panose="020B0609070205080204" pitchFamily="49" charset="-128"/>
                <a:ea typeface="ＭＳ ゴシック" panose="020B0609070205080204" pitchFamily="49" charset="-128"/>
              </a:rPr>
              <a:t>【</a:t>
            </a:r>
            <a:r>
              <a:rPr kumimoji="1" lang="ja-JP" altLang="en-US" sz="1600" dirty="0">
                <a:solidFill>
                  <a:srgbClr val="FF0000"/>
                </a:solidFill>
                <a:latin typeface="ＭＳ ゴシック" panose="020B0609070205080204" pitchFamily="49" charset="-128"/>
                <a:ea typeface="ＭＳ ゴシック" panose="020B0609070205080204" pitchFamily="49" charset="-128"/>
              </a:rPr>
              <a:t>インフラ施設における災害情報の共有</a:t>
            </a:r>
            <a:r>
              <a:rPr kumimoji="1" lang="en-US" altLang="ja-JP" sz="1600" dirty="0">
                <a:solidFill>
                  <a:srgbClr val="FF0000"/>
                </a:solidFill>
                <a:latin typeface="ＭＳ ゴシック" panose="020B0609070205080204" pitchFamily="49" charset="-128"/>
                <a:ea typeface="ＭＳ ゴシック" panose="020B0609070205080204" pitchFamily="49" charset="-128"/>
              </a:rPr>
              <a:t>】</a:t>
            </a:r>
            <a:r>
              <a:rPr kumimoji="1" lang="ja-JP" altLang="en-US" sz="1600" dirty="0">
                <a:solidFill>
                  <a:srgbClr val="FF0000"/>
                </a:solidFill>
                <a:latin typeface="ＭＳ ゴシック" panose="020B0609070205080204" pitchFamily="49" charset="-128"/>
                <a:ea typeface="ＭＳ ゴシック" panose="020B0609070205080204" pitchFamily="49" charset="-128"/>
              </a:rPr>
              <a:t>・・災害情報写真の位置情報を活用した情報共有</a:t>
            </a:r>
            <a:endParaRPr kumimoji="1" lang="en-US" altLang="ja-JP" sz="1600" dirty="0">
              <a:solidFill>
                <a:srgbClr val="FF0000"/>
              </a:solidFill>
              <a:latin typeface="ＭＳ ゴシック" panose="020B0609070205080204" pitchFamily="49" charset="-128"/>
              <a:ea typeface="ＭＳ ゴシック" panose="020B0609070205080204" pitchFamily="49" charset="-128"/>
            </a:endParaRPr>
          </a:p>
        </p:txBody>
      </p:sp>
      <p:sp>
        <p:nvSpPr>
          <p:cNvPr id="6" name="正方形/長方形 5"/>
          <p:cNvSpPr/>
          <p:nvPr/>
        </p:nvSpPr>
        <p:spPr>
          <a:xfrm>
            <a:off x="9599448" y="1608288"/>
            <a:ext cx="1948236" cy="5279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a:t>
            </a:r>
            <a:r>
              <a:rPr kumimoji="1" lang="ja-JP" altLang="en-US" dirty="0">
                <a:solidFill>
                  <a:schemeClr val="tx1"/>
                </a:solidFill>
              </a:rPr>
              <a:t>イメージ図</a:t>
            </a:r>
          </a:p>
        </p:txBody>
      </p:sp>
      <p:sp>
        <p:nvSpPr>
          <p:cNvPr id="7" name="スライド番号プレースホルダー 6"/>
          <p:cNvSpPr>
            <a:spLocks noGrp="1"/>
          </p:cNvSpPr>
          <p:nvPr>
            <p:ph type="sldNum" sz="quarter" idx="12"/>
          </p:nvPr>
        </p:nvSpPr>
        <p:spPr/>
        <p:txBody>
          <a:bodyPr/>
          <a:lstStyle/>
          <a:p>
            <a:fld id="{83D0CBB3-D5EF-45D7-8A55-35B804FE7D2E}" type="slidenum">
              <a:rPr kumimoji="1" lang="ja-JP" altLang="en-US" smtClean="0"/>
              <a:t>16</a:t>
            </a:fld>
            <a:endParaRPr kumimoji="1" lang="ja-JP" altLang="en-US"/>
          </a:p>
        </p:txBody>
      </p:sp>
    </p:spTree>
    <p:extLst>
      <p:ext uri="{BB962C8B-B14F-4D97-AF65-F5344CB8AC3E}">
        <p14:creationId xmlns:p14="http://schemas.microsoft.com/office/powerpoint/2010/main" val="1465731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今後の方向性</a:t>
            </a:r>
            <a:endParaRPr kumimoji="1" lang="ja-JP" altLang="en-US" dirty="0"/>
          </a:p>
        </p:txBody>
      </p:sp>
      <p:pic>
        <p:nvPicPr>
          <p:cNvPr id="35" name="図 34"/>
          <p:cNvPicPr>
            <a:picLocks noChangeAspect="1"/>
          </p:cNvPicPr>
          <p:nvPr/>
        </p:nvPicPr>
        <p:blipFill>
          <a:blip r:embed="rId2"/>
          <a:stretch>
            <a:fillRect/>
          </a:stretch>
        </p:blipFill>
        <p:spPr>
          <a:xfrm>
            <a:off x="1944193" y="1772881"/>
            <a:ext cx="7191557" cy="4966544"/>
          </a:xfrm>
          <a:prstGeom prst="rect">
            <a:avLst/>
          </a:prstGeom>
        </p:spPr>
      </p:pic>
      <p:sp>
        <p:nvSpPr>
          <p:cNvPr id="36" name="正方形/長方形 35"/>
          <p:cNvSpPr/>
          <p:nvPr/>
        </p:nvSpPr>
        <p:spPr>
          <a:xfrm>
            <a:off x="1032084" y="1327380"/>
            <a:ext cx="10064541" cy="445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600" dirty="0">
                <a:solidFill>
                  <a:srgbClr val="FF0000"/>
                </a:solidFill>
                <a:latin typeface="ＭＳ ゴシック" panose="020B0609070205080204" pitchFamily="49" charset="-128"/>
                <a:ea typeface="ＭＳ ゴシック" panose="020B0609070205080204" pitchFamily="49" charset="-128"/>
              </a:rPr>
              <a:t>【</a:t>
            </a:r>
            <a:r>
              <a:rPr kumimoji="1" lang="ja-JP" altLang="en-US" sz="1600" dirty="0">
                <a:solidFill>
                  <a:srgbClr val="FF0000"/>
                </a:solidFill>
                <a:latin typeface="ＭＳ ゴシック" panose="020B0609070205080204" pitchFamily="49" charset="-128"/>
                <a:ea typeface="ＭＳ ゴシック" panose="020B0609070205080204" pitchFamily="49" charset="-128"/>
              </a:rPr>
              <a:t>盛土規制法施行に伴う許可情報等</a:t>
            </a:r>
            <a:r>
              <a:rPr kumimoji="1" lang="en-US" altLang="ja-JP" sz="1600" dirty="0">
                <a:solidFill>
                  <a:srgbClr val="FF0000"/>
                </a:solidFill>
                <a:latin typeface="ＭＳ ゴシック" panose="020B0609070205080204" pitchFamily="49" charset="-128"/>
                <a:ea typeface="ＭＳ ゴシック" panose="020B0609070205080204" pitchFamily="49" charset="-128"/>
              </a:rPr>
              <a:t>】</a:t>
            </a:r>
            <a:r>
              <a:rPr kumimoji="1" lang="ja-JP" altLang="en-US" sz="1600" dirty="0">
                <a:solidFill>
                  <a:srgbClr val="FF0000"/>
                </a:solidFill>
                <a:latin typeface="ＭＳ ゴシック" panose="020B0609070205080204" pitchFamily="49" charset="-128"/>
                <a:ea typeface="ＭＳ ゴシック" panose="020B0609070205080204" pitchFamily="49" charset="-128"/>
              </a:rPr>
              <a:t>・・許可内容や既存盛土の情報を共有</a:t>
            </a:r>
            <a:endParaRPr kumimoji="1" lang="en-US" altLang="ja-JP" sz="1600" dirty="0">
              <a:solidFill>
                <a:srgbClr val="FF0000"/>
              </a:solidFill>
              <a:latin typeface="ＭＳ ゴシック" panose="020B0609070205080204" pitchFamily="49" charset="-128"/>
              <a:ea typeface="ＭＳ ゴシック" panose="020B0609070205080204" pitchFamily="49" charset="-128"/>
            </a:endParaRPr>
          </a:p>
        </p:txBody>
      </p:sp>
      <p:sp>
        <p:nvSpPr>
          <p:cNvPr id="3" name="スライド番号プレースホルダー 2"/>
          <p:cNvSpPr>
            <a:spLocks noGrp="1"/>
          </p:cNvSpPr>
          <p:nvPr>
            <p:ph type="sldNum" sz="quarter" idx="12"/>
          </p:nvPr>
        </p:nvSpPr>
        <p:spPr/>
        <p:txBody>
          <a:bodyPr/>
          <a:lstStyle/>
          <a:p>
            <a:fld id="{83D0CBB3-D5EF-45D7-8A55-35B804FE7D2E}" type="slidenum">
              <a:rPr kumimoji="1" lang="ja-JP" altLang="en-US" smtClean="0"/>
              <a:t>17</a:t>
            </a:fld>
            <a:endParaRPr kumimoji="1" lang="ja-JP" altLang="en-US"/>
          </a:p>
        </p:txBody>
      </p:sp>
    </p:spTree>
    <p:extLst>
      <p:ext uri="{BB962C8B-B14F-4D97-AF65-F5344CB8AC3E}">
        <p14:creationId xmlns:p14="http://schemas.microsoft.com/office/powerpoint/2010/main" val="2828514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今後の方向性</a:t>
            </a:r>
            <a:endParaRPr kumimoji="1" lang="ja-JP" altLang="en-US" dirty="0"/>
          </a:p>
        </p:txBody>
      </p:sp>
      <p:sp>
        <p:nvSpPr>
          <p:cNvPr id="4" name="角丸四角形 3"/>
          <p:cNvSpPr/>
          <p:nvPr/>
        </p:nvSpPr>
        <p:spPr>
          <a:xfrm>
            <a:off x="436412" y="2157753"/>
            <a:ext cx="6632991" cy="3394003"/>
          </a:xfrm>
          <a:prstGeom prst="roundRect">
            <a:avLst>
              <a:gd name="adj" fmla="val 574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12692" y="2794151"/>
            <a:ext cx="3279094" cy="2277547"/>
          </a:xfrm>
          <a:prstGeom prst="rect">
            <a:avLst/>
          </a:prstGeom>
          <a:noFill/>
        </p:spPr>
        <p:txBody>
          <a:bodyPr wrap="square" rtlCol="0">
            <a:spAutoFit/>
          </a:bodyPr>
          <a:lstStyle/>
          <a:p>
            <a:r>
              <a:rPr lang="ja-JP" altLang="en-US" sz="1600" b="1" dirty="0">
                <a:ea typeface="Meiryo UI" panose="020B0604030504040204" pitchFamily="50" charset="-128"/>
                <a:cs typeface="Meiryo UI" panose="020B0604030504040204" pitchFamily="50" charset="-128"/>
              </a:rPr>
              <a:t>○</a:t>
            </a:r>
            <a:r>
              <a:rPr lang="ja-JP" altLang="en-US" sz="1600" dirty="0">
                <a:solidFill>
                  <a:prstClr val="black"/>
                </a:solidFill>
                <a:ea typeface="Meiryo UI" panose="020B0604030504040204" pitchFamily="50" charset="-128"/>
                <a:cs typeface="Meiryo UI" panose="020B0604030504040204" pitchFamily="50" charset="-128"/>
              </a:rPr>
              <a:t>各種台帳データの保存</a:t>
            </a:r>
            <a:endParaRPr lang="en-US" altLang="ja-JP" sz="1600" dirty="0">
              <a:solidFill>
                <a:prstClr val="black"/>
              </a:solidFill>
              <a:ea typeface="Meiryo UI" panose="020B0604030504040204" pitchFamily="50" charset="-128"/>
              <a:cs typeface="Meiryo UI" panose="020B0604030504040204" pitchFamily="50" charset="-128"/>
            </a:endParaRPr>
          </a:p>
          <a:p>
            <a:endParaRPr kumimoji="1" lang="en-US" altLang="ja-JP" b="1" dirty="0">
              <a:ea typeface="Meiryo UI" panose="020B0604030504040204" pitchFamily="50" charset="-128"/>
              <a:cs typeface="Meiryo UI" panose="020B0604030504040204" pitchFamily="50" charset="-128"/>
            </a:endParaRPr>
          </a:p>
          <a:p>
            <a:r>
              <a:rPr lang="ja-JP" altLang="en-US" sz="1600" b="1" dirty="0">
                <a:ea typeface="Meiryo UI" panose="020B0604030504040204" pitchFamily="50" charset="-128"/>
                <a:cs typeface="Meiryo UI" panose="020B0604030504040204" pitchFamily="50" charset="-128"/>
              </a:rPr>
              <a:t>○</a:t>
            </a:r>
            <a:r>
              <a:rPr lang="ja-JP" altLang="en-US" sz="1600" dirty="0">
                <a:solidFill>
                  <a:prstClr val="black"/>
                </a:solidFill>
                <a:ea typeface="Meiryo UI" panose="020B0604030504040204" pitchFamily="50" charset="-128"/>
                <a:cs typeface="Meiryo UI" panose="020B0604030504040204" pitchFamily="50" charset="-128"/>
              </a:rPr>
              <a:t>施設の点検・補修履歴等の更新</a:t>
            </a:r>
            <a:endParaRPr lang="en-US" altLang="ja-JP" sz="1600" dirty="0">
              <a:solidFill>
                <a:prstClr val="black"/>
              </a:solidFill>
              <a:ea typeface="Meiryo UI" panose="020B0604030504040204" pitchFamily="50" charset="-128"/>
              <a:cs typeface="Meiryo UI" panose="020B0604030504040204" pitchFamily="50" charset="-128"/>
            </a:endParaRPr>
          </a:p>
          <a:p>
            <a:r>
              <a:rPr lang="ja-JP" altLang="en-US" sz="1600" b="1" dirty="0">
                <a:solidFill>
                  <a:schemeClr val="accent6">
                    <a:lumMod val="50000"/>
                  </a:schemeClr>
                </a:solidFill>
                <a:ea typeface="Meiryo UI" panose="020B0604030504040204" pitchFamily="50" charset="-128"/>
                <a:cs typeface="Meiryo UI" panose="020B0604030504040204" pitchFamily="50" charset="-128"/>
              </a:rPr>
              <a:t>　　</a:t>
            </a:r>
            <a:r>
              <a:rPr lang="ja-JP" altLang="en-US" sz="1100" dirty="0">
                <a:solidFill>
                  <a:prstClr val="black"/>
                </a:solidFill>
                <a:ea typeface="Meiryo UI" panose="020B0604030504040204" pitchFamily="50" charset="-128"/>
                <a:cs typeface="Meiryo UI" panose="020B0604030504040204" pitchFamily="50" charset="-128"/>
              </a:rPr>
              <a:t>（容易な更新方法で、最新の情報を保つ）</a:t>
            </a:r>
            <a:endParaRPr lang="en-US" altLang="ja-JP" sz="1100" dirty="0">
              <a:solidFill>
                <a:prstClr val="black"/>
              </a:solidFill>
              <a:ea typeface="Meiryo UI" panose="020B0604030504040204" pitchFamily="50" charset="-128"/>
              <a:cs typeface="Meiryo UI" panose="020B0604030504040204" pitchFamily="50" charset="-128"/>
            </a:endParaRPr>
          </a:p>
          <a:p>
            <a:endParaRPr lang="en-US" altLang="ja-JP" sz="1400" b="1" dirty="0">
              <a:ea typeface="Meiryo UI" panose="020B0604030504040204" pitchFamily="50" charset="-128"/>
              <a:cs typeface="Meiryo UI" panose="020B0604030504040204" pitchFamily="50" charset="-128"/>
            </a:endParaRPr>
          </a:p>
          <a:p>
            <a:r>
              <a:rPr lang="ja-JP" altLang="en-US" sz="1600" b="1" dirty="0">
                <a:ea typeface="Meiryo UI" panose="020B0604030504040204" pitchFamily="50" charset="-128"/>
                <a:cs typeface="Meiryo UI" panose="020B0604030504040204" pitchFamily="50" charset="-128"/>
              </a:rPr>
              <a:t>○</a:t>
            </a:r>
            <a:r>
              <a:rPr lang="ja-JP" altLang="en-US" sz="1600" dirty="0">
                <a:solidFill>
                  <a:prstClr val="black"/>
                </a:solidFill>
                <a:ea typeface="Meiryo UI" panose="020B0604030504040204" pitchFamily="50" charset="-128"/>
                <a:cs typeface="Meiryo UI" panose="020B0604030504040204" pitchFamily="50" charset="-128"/>
              </a:rPr>
              <a:t>点検結果や補修履歴をもとに、</a:t>
            </a:r>
            <a:endParaRPr lang="en-US" altLang="ja-JP" sz="1600" dirty="0">
              <a:solidFill>
                <a:prstClr val="black"/>
              </a:solidFill>
              <a:ea typeface="Meiryo UI" panose="020B0604030504040204" pitchFamily="50" charset="-128"/>
              <a:cs typeface="Meiryo UI" panose="020B0604030504040204" pitchFamily="50" charset="-128"/>
            </a:endParaRPr>
          </a:p>
          <a:p>
            <a:r>
              <a:rPr lang="ja-JP" altLang="en-US" sz="1600" dirty="0">
                <a:solidFill>
                  <a:prstClr val="black"/>
                </a:solidFill>
                <a:ea typeface="Meiryo UI" panose="020B0604030504040204" pitchFamily="50" charset="-128"/>
                <a:cs typeface="Meiryo UI" panose="020B0604030504040204" pitchFamily="50" charset="-128"/>
              </a:rPr>
              <a:t>　 補修計画を立案</a:t>
            </a:r>
            <a:endParaRPr lang="en-US" altLang="ja-JP" sz="1600" dirty="0">
              <a:solidFill>
                <a:prstClr val="black"/>
              </a:solidFill>
              <a:ea typeface="Meiryo UI" panose="020B0604030504040204" pitchFamily="50" charset="-128"/>
              <a:cs typeface="Meiryo UI" panose="020B0604030504040204" pitchFamily="50" charset="-128"/>
            </a:endParaRPr>
          </a:p>
          <a:p>
            <a:r>
              <a:rPr lang="ja-JP" altLang="en-US" sz="1600" dirty="0">
                <a:solidFill>
                  <a:prstClr val="black"/>
                </a:solidFill>
                <a:ea typeface="Meiryo UI" panose="020B0604030504040204" pitchFamily="50" charset="-128"/>
                <a:cs typeface="Meiryo UI" panose="020B0604030504040204" pitchFamily="50" charset="-128"/>
              </a:rPr>
              <a:t>  　</a:t>
            </a:r>
            <a:r>
              <a:rPr lang="ja-JP" altLang="en-US" sz="1100" dirty="0">
                <a:solidFill>
                  <a:prstClr val="black"/>
                </a:solidFill>
                <a:ea typeface="Meiryo UI" panose="020B0604030504040204" pitchFamily="50" charset="-128"/>
                <a:cs typeface="Meiryo UI" panose="020B0604030504040204" pitchFamily="50" charset="-128"/>
              </a:rPr>
              <a:t>（各事業課システムとの連携）</a:t>
            </a:r>
            <a:endParaRPr lang="en-US" altLang="ja-JP" sz="1100" dirty="0">
              <a:solidFill>
                <a:prstClr val="black"/>
              </a:solidFill>
              <a:ea typeface="Meiryo UI" panose="020B0604030504040204" pitchFamily="50" charset="-128"/>
              <a:cs typeface="Meiryo UI" panose="020B0604030504040204" pitchFamily="50" charset="-128"/>
            </a:endParaRPr>
          </a:p>
          <a:p>
            <a:endParaRPr lang="en-US" altLang="ja-JP" sz="1400" b="1" dirty="0">
              <a:ea typeface="Meiryo UI" panose="020B0604030504040204" pitchFamily="50" charset="-128"/>
              <a:cs typeface="Meiryo UI" panose="020B0604030504040204" pitchFamily="50" charset="-128"/>
            </a:endParaRPr>
          </a:p>
        </p:txBody>
      </p:sp>
      <p:sp>
        <p:nvSpPr>
          <p:cNvPr id="8" name="テキスト ボックス 7"/>
          <p:cNvSpPr txBox="1"/>
          <p:nvPr/>
        </p:nvSpPr>
        <p:spPr>
          <a:xfrm>
            <a:off x="4230794" y="2734113"/>
            <a:ext cx="3279094" cy="2062103"/>
          </a:xfrm>
          <a:prstGeom prst="rect">
            <a:avLst/>
          </a:prstGeom>
          <a:noFill/>
        </p:spPr>
        <p:txBody>
          <a:bodyPr wrap="square" rtlCol="0">
            <a:spAutoFit/>
          </a:bodyPr>
          <a:lstStyle/>
          <a:p>
            <a:r>
              <a:rPr kumimoji="1" lang="ja-JP" altLang="en-US" sz="1600" b="1" dirty="0">
                <a:ea typeface="Meiryo UI" panose="020B0604030504040204" pitchFamily="50" charset="-128"/>
                <a:cs typeface="Meiryo UI" panose="020B0604030504040204" pitchFamily="50" charset="-128"/>
              </a:rPr>
              <a:t>○</a:t>
            </a:r>
            <a:r>
              <a:rPr kumimoji="1" lang="ja-JP" altLang="en-US" sz="1600" dirty="0">
                <a:ea typeface="Meiryo UI" panose="020B0604030504040204" pitchFamily="50" charset="-128"/>
                <a:cs typeface="Meiryo UI" panose="020B0604030504040204" pitchFamily="50" charset="-128"/>
              </a:rPr>
              <a:t>地形データ（測量データ等）</a:t>
            </a:r>
            <a:endParaRPr kumimoji="1" lang="en-US" altLang="ja-JP" sz="1600" dirty="0">
              <a:ea typeface="Meiryo UI" panose="020B0604030504040204" pitchFamily="50" charset="-128"/>
              <a:cs typeface="Meiryo UI" panose="020B0604030504040204" pitchFamily="50" charset="-128"/>
            </a:endParaRPr>
          </a:p>
          <a:p>
            <a:r>
              <a:rPr lang="en-US" altLang="ja-JP" sz="1600" dirty="0">
                <a:ea typeface="Meiryo UI" panose="020B0604030504040204" pitchFamily="50" charset="-128"/>
                <a:cs typeface="Meiryo UI" panose="020B0604030504040204" pitchFamily="50" charset="-128"/>
              </a:rPr>
              <a:t>   </a:t>
            </a:r>
            <a:r>
              <a:rPr kumimoji="1" lang="ja-JP" altLang="en-US" sz="1600" dirty="0">
                <a:ea typeface="Meiryo UI" panose="020B0604030504040204" pitchFamily="50" charset="-128"/>
                <a:cs typeface="Meiryo UI" panose="020B0604030504040204" pitchFamily="50" charset="-128"/>
              </a:rPr>
              <a:t>の閲覧</a:t>
            </a:r>
            <a:endParaRPr kumimoji="1" lang="en-US" altLang="ja-JP" sz="1600" dirty="0">
              <a:ea typeface="Meiryo UI" panose="020B0604030504040204" pitchFamily="50" charset="-128"/>
              <a:cs typeface="Meiryo UI" panose="020B0604030504040204" pitchFamily="50" charset="-128"/>
            </a:endParaRPr>
          </a:p>
          <a:p>
            <a:endParaRPr lang="en-US" altLang="ja-JP" sz="1600" dirty="0">
              <a:ea typeface="Meiryo UI" panose="020B0604030504040204" pitchFamily="50" charset="-128"/>
              <a:cs typeface="Meiryo UI" panose="020B0604030504040204" pitchFamily="50" charset="-128"/>
            </a:endParaRPr>
          </a:p>
          <a:p>
            <a:r>
              <a:rPr lang="ja-JP" altLang="en-US" sz="1600" dirty="0">
                <a:ea typeface="Meiryo UI" panose="020B0604030504040204" pitchFamily="50" charset="-128"/>
                <a:cs typeface="Meiryo UI" panose="020B0604030504040204" pitchFamily="50" charset="-128"/>
              </a:rPr>
              <a:t>○関連工事等の情報の閲覧</a:t>
            </a:r>
            <a:endParaRPr lang="en-US" altLang="ja-JP" sz="1600" dirty="0">
              <a:ea typeface="Meiryo UI" panose="020B0604030504040204" pitchFamily="50" charset="-128"/>
              <a:cs typeface="Meiryo UI" panose="020B0604030504040204" pitchFamily="50" charset="-128"/>
            </a:endParaRPr>
          </a:p>
          <a:p>
            <a:endParaRPr lang="en-US" altLang="ja-JP" sz="1600" dirty="0">
              <a:ea typeface="Meiryo UI" panose="020B0604030504040204" pitchFamily="50" charset="-128"/>
              <a:cs typeface="Meiryo UI" panose="020B0604030504040204" pitchFamily="50" charset="-128"/>
            </a:endParaRPr>
          </a:p>
          <a:p>
            <a:r>
              <a:rPr lang="ja-JP" altLang="en-US" sz="1600" dirty="0">
                <a:ea typeface="Meiryo UI" panose="020B0604030504040204" pitchFamily="50" charset="-128"/>
                <a:cs typeface="Meiryo UI" panose="020B0604030504040204" pitchFamily="50" charset="-128"/>
              </a:rPr>
              <a:t>○関連する情報の紐づけ　など</a:t>
            </a:r>
            <a:endParaRPr lang="en-US" altLang="ja-JP" sz="1600" dirty="0">
              <a:ea typeface="Meiryo UI" panose="020B0604030504040204" pitchFamily="50" charset="-128"/>
              <a:cs typeface="Meiryo UI" panose="020B0604030504040204" pitchFamily="50" charset="-128"/>
            </a:endParaRPr>
          </a:p>
          <a:p>
            <a:endParaRPr lang="en-US" altLang="ja-JP" sz="1600" dirty="0">
              <a:ea typeface="Meiryo UI" panose="020B0604030504040204" pitchFamily="50" charset="-128"/>
              <a:cs typeface="Meiryo UI" panose="020B0604030504040204" pitchFamily="50" charset="-128"/>
            </a:endParaRPr>
          </a:p>
          <a:p>
            <a:endParaRPr lang="en-US" altLang="ja-JP" sz="1600" dirty="0">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8497199" y="2734113"/>
            <a:ext cx="3176134" cy="2308324"/>
          </a:xfrm>
          <a:prstGeom prst="rect">
            <a:avLst/>
          </a:prstGeom>
          <a:noFill/>
        </p:spPr>
        <p:txBody>
          <a:bodyPr wrap="square" rtlCol="0">
            <a:spAutoFit/>
          </a:bodyPr>
          <a:lstStyle/>
          <a:p>
            <a:pPr lvl="0"/>
            <a:r>
              <a:rPr lang="ja-JP" altLang="en-US" sz="1600" dirty="0">
                <a:solidFill>
                  <a:prstClr val="black"/>
                </a:solidFill>
                <a:latin typeface="+mn-ea"/>
                <a:cs typeface="Meiryo UI" panose="020B0604030504040204" pitchFamily="50" charset="-128"/>
              </a:rPr>
              <a:t>・許可情報などの確認</a:t>
            </a:r>
            <a:endParaRPr lang="en-US" altLang="ja-JP" sz="1600" dirty="0">
              <a:solidFill>
                <a:prstClr val="black"/>
              </a:solidFill>
              <a:latin typeface="+mn-ea"/>
              <a:cs typeface="Meiryo UI" panose="020B0604030504040204" pitchFamily="50" charset="-128"/>
            </a:endParaRPr>
          </a:p>
          <a:p>
            <a:pPr lvl="0"/>
            <a:endParaRPr lang="en-US" altLang="ja-JP" sz="1600" dirty="0">
              <a:solidFill>
                <a:prstClr val="black"/>
              </a:solidFill>
              <a:latin typeface="+mn-ea"/>
              <a:cs typeface="Meiryo UI" panose="020B0604030504040204" pitchFamily="50" charset="-128"/>
            </a:endParaRPr>
          </a:p>
          <a:p>
            <a:pPr lvl="0"/>
            <a:r>
              <a:rPr kumimoji="1" lang="ja-JP" altLang="en-US" sz="1600" dirty="0">
                <a:solidFill>
                  <a:prstClr val="black"/>
                </a:solidFill>
                <a:latin typeface="+mn-ea"/>
                <a:cs typeface="Meiryo UI" panose="020B0604030504040204" pitchFamily="50" charset="-128"/>
              </a:rPr>
              <a:t>・</a:t>
            </a:r>
            <a:r>
              <a:rPr lang="ja-JP" altLang="en-US" sz="1600" dirty="0">
                <a:solidFill>
                  <a:prstClr val="black"/>
                </a:solidFill>
                <a:latin typeface="+mn-ea"/>
                <a:cs typeface="Meiryo UI" panose="020B0604030504040204" pitchFamily="50" charset="-128"/>
              </a:rPr>
              <a:t>地形データなど、設計に使用</a:t>
            </a:r>
            <a:endParaRPr lang="en-US" altLang="ja-JP" sz="1600" dirty="0">
              <a:solidFill>
                <a:prstClr val="black"/>
              </a:solidFill>
              <a:latin typeface="+mn-ea"/>
              <a:cs typeface="Meiryo UI" panose="020B0604030504040204" pitchFamily="50" charset="-128"/>
            </a:endParaRPr>
          </a:p>
          <a:p>
            <a:pPr lvl="0"/>
            <a:r>
              <a:rPr lang="ja-JP" altLang="en-US" sz="1600" dirty="0">
                <a:solidFill>
                  <a:prstClr val="black"/>
                </a:solidFill>
                <a:latin typeface="+mn-ea"/>
                <a:cs typeface="Meiryo UI" panose="020B0604030504040204" pitchFamily="50" charset="-128"/>
              </a:rPr>
              <a:t>　できる既存データの確認</a:t>
            </a:r>
            <a:endParaRPr lang="en-US" altLang="ja-JP" sz="1600" dirty="0">
              <a:solidFill>
                <a:prstClr val="black"/>
              </a:solidFill>
              <a:latin typeface="+mn-ea"/>
              <a:cs typeface="Meiryo UI" panose="020B0604030504040204" pitchFamily="50" charset="-128"/>
            </a:endParaRPr>
          </a:p>
          <a:p>
            <a:pPr lvl="0"/>
            <a:r>
              <a:rPr lang="ja-JP" altLang="en-US" sz="1600" dirty="0">
                <a:solidFill>
                  <a:prstClr val="black"/>
                </a:solidFill>
                <a:latin typeface="+mn-ea"/>
                <a:cs typeface="Meiryo UI" panose="020B0604030504040204" pitchFamily="50" charset="-128"/>
              </a:rPr>
              <a:t>　</a:t>
            </a:r>
            <a:endParaRPr lang="en-US" altLang="ja-JP" sz="1600" dirty="0">
              <a:solidFill>
                <a:prstClr val="black"/>
              </a:solidFill>
              <a:latin typeface="+mn-ea"/>
              <a:cs typeface="Meiryo UI" panose="020B0604030504040204" pitchFamily="50" charset="-128"/>
            </a:endParaRPr>
          </a:p>
          <a:p>
            <a:pPr lvl="0"/>
            <a:r>
              <a:rPr lang="ja-JP" altLang="en-US" sz="1600" dirty="0">
                <a:solidFill>
                  <a:prstClr val="black"/>
                </a:solidFill>
                <a:latin typeface="+mn-ea"/>
                <a:cs typeface="Meiryo UI" panose="020B0604030504040204" pitchFamily="50" charset="-128"/>
              </a:rPr>
              <a:t>・関連工事情報など、工事の</a:t>
            </a:r>
            <a:endParaRPr lang="en-US" altLang="ja-JP" sz="1600" dirty="0">
              <a:solidFill>
                <a:prstClr val="black"/>
              </a:solidFill>
              <a:latin typeface="+mn-ea"/>
              <a:cs typeface="Meiryo UI" panose="020B0604030504040204" pitchFamily="50" charset="-128"/>
            </a:endParaRPr>
          </a:p>
          <a:p>
            <a:pPr lvl="0"/>
            <a:r>
              <a:rPr lang="ja-JP" altLang="en-US" sz="1600" dirty="0">
                <a:solidFill>
                  <a:prstClr val="black"/>
                </a:solidFill>
                <a:latin typeface="+mn-ea"/>
                <a:cs typeface="Meiryo UI" panose="020B0604030504040204" pitchFamily="50" charset="-128"/>
              </a:rPr>
              <a:t>　着工前に確認が必要な事項</a:t>
            </a:r>
            <a:endParaRPr lang="en-US" altLang="ja-JP" sz="1600" dirty="0">
              <a:solidFill>
                <a:prstClr val="black"/>
              </a:solidFill>
              <a:latin typeface="+mn-ea"/>
              <a:cs typeface="Meiryo UI" panose="020B0604030504040204" pitchFamily="50" charset="-128"/>
            </a:endParaRPr>
          </a:p>
          <a:p>
            <a:pPr lvl="0"/>
            <a:r>
              <a:rPr lang="ja-JP" altLang="en-US" sz="1600" dirty="0">
                <a:solidFill>
                  <a:prstClr val="black"/>
                </a:solidFill>
                <a:latin typeface="+mn-ea"/>
                <a:cs typeface="Meiryo UI" panose="020B0604030504040204" pitchFamily="50" charset="-128"/>
              </a:rPr>
              <a:t>　の確認</a:t>
            </a:r>
            <a:endParaRPr lang="en-US" altLang="ja-JP" sz="1600" dirty="0">
              <a:solidFill>
                <a:prstClr val="black"/>
              </a:solidFill>
              <a:latin typeface="+mn-ea"/>
              <a:cs typeface="Meiryo UI" panose="020B0604030504040204" pitchFamily="50" charset="-128"/>
            </a:endParaRPr>
          </a:p>
          <a:p>
            <a:pPr lvl="0"/>
            <a:r>
              <a:rPr lang="ja-JP" altLang="en-US" sz="1600" dirty="0">
                <a:solidFill>
                  <a:prstClr val="black"/>
                </a:solidFill>
                <a:latin typeface="+mn-ea"/>
                <a:cs typeface="Meiryo UI" panose="020B0604030504040204" pitchFamily="50" charset="-128"/>
              </a:rPr>
              <a:t>　</a:t>
            </a:r>
            <a:endParaRPr kumimoji="1" lang="ja-JP" altLang="en-US" sz="1100" dirty="0">
              <a:latin typeface="+mn-ea"/>
              <a:cs typeface="Meiryo UI" panose="020B0604030504040204" pitchFamily="50" charset="-128"/>
            </a:endParaRPr>
          </a:p>
        </p:txBody>
      </p:sp>
      <p:sp>
        <p:nvSpPr>
          <p:cNvPr id="11" name="角丸四角形 10"/>
          <p:cNvSpPr/>
          <p:nvPr/>
        </p:nvSpPr>
        <p:spPr>
          <a:xfrm>
            <a:off x="8077619" y="2038240"/>
            <a:ext cx="3700797" cy="3691155"/>
          </a:xfrm>
          <a:prstGeom prst="roundRect">
            <a:avLst>
              <a:gd name="adj" fmla="val 574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ローチャート : 代替処理 69"/>
          <p:cNvSpPr/>
          <p:nvPr/>
        </p:nvSpPr>
        <p:spPr>
          <a:xfrm>
            <a:off x="8077619" y="1690163"/>
            <a:ext cx="2806900" cy="664117"/>
          </a:xfrm>
          <a:prstGeom prst="flowChartAlternateProcess">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事業者等の利用</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468021" y="1959242"/>
            <a:ext cx="3695794" cy="44958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施設管理データベースシステム</a:t>
            </a:r>
          </a:p>
        </p:txBody>
      </p:sp>
      <p:sp>
        <p:nvSpPr>
          <p:cNvPr id="22" name="角丸四角形 21"/>
          <p:cNvSpPr/>
          <p:nvPr/>
        </p:nvSpPr>
        <p:spPr>
          <a:xfrm>
            <a:off x="4182477" y="4808540"/>
            <a:ext cx="3164733" cy="830675"/>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エリア・データ連携基盤</a:t>
            </a:r>
            <a:endParaRPr kumimoji="1" lang="en-US" altLang="ja-JP" dirty="0">
              <a:solidFill>
                <a:schemeClr val="tx1"/>
              </a:solidFill>
            </a:endParaRPr>
          </a:p>
          <a:p>
            <a:pPr algn="ctr"/>
            <a:r>
              <a:rPr kumimoji="1" lang="ja-JP" altLang="en-US" dirty="0">
                <a:solidFill>
                  <a:schemeClr val="tx1"/>
                </a:solidFill>
              </a:rPr>
              <a:t>との連携</a:t>
            </a:r>
          </a:p>
        </p:txBody>
      </p:sp>
      <p:sp>
        <p:nvSpPr>
          <p:cNvPr id="13" name="上矢印 12"/>
          <p:cNvSpPr/>
          <p:nvPr/>
        </p:nvSpPr>
        <p:spPr>
          <a:xfrm rot="5400000">
            <a:off x="6838997" y="3430651"/>
            <a:ext cx="1668482" cy="966286"/>
          </a:xfrm>
          <a:prstGeom prst="upArrow">
            <a:avLst/>
          </a:prstGeom>
          <a:solidFill>
            <a:schemeClr val="accent5">
              <a:lumMod val="20000"/>
              <a:lumOff val="80000"/>
            </a:schemeClr>
          </a:solidFill>
          <a:ln w="254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U ターン矢印 17"/>
          <p:cNvSpPr/>
          <p:nvPr/>
        </p:nvSpPr>
        <p:spPr>
          <a:xfrm rot="10800000">
            <a:off x="2894320" y="5350822"/>
            <a:ext cx="6200775" cy="895302"/>
          </a:xfrm>
          <a:prstGeom prst="uturnArrow">
            <a:avLst>
              <a:gd name="adj1" fmla="val 25000"/>
              <a:gd name="adj2" fmla="val 25000"/>
              <a:gd name="adj3" fmla="val 25000"/>
              <a:gd name="adj4" fmla="val 43750"/>
              <a:gd name="adj5" fmla="val 100000"/>
            </a:avLst>
          </a:prstGeom>
          <a:solidFill>
            <a:schemeClr val="accent1">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p:cNvSpPr txBox="1"/>
          <p:nvPr/>
        </p:nvSpPr>
        <p:spPr>
          <a:xfrm>
            <a:off x="4077045" y="5855328"/>
            <a:ext cx="3986238" cy="307777"/>
          </a:xfrm>
          <a:prstGeom prst="rect">
            <a:avLst/>
          </a:prstGeom>
          <a:solidFill>
            <a:schemeClr val="accent5">
              <a:lumMod val="60000"/>
              <a:lumOff val="40000"/>
            </a:schemeClr>
          </a:solidFill>
        </p:spPr>
        <p:txBody>
          <a:bodyPr vert="horz" wrap="square" rtlCol="0">
            <a:spAutoFit/>
          </a:bodyPr>
          <a:lstStyle/>
          <a:p>
            <a:pPr algn="ctr"/>
            <a:r>
              <a:rPr kumimoji="1" lang="ja-JP" altLang="en-US" sz="1400" dirty="0">
                <a:latin typeface="HG丸ｺﾞｼｯｸM-PRO" panose="020F0600000000000000" pitchFamily="50" charset="-128"/>
                <a:ea typeface="HG丸ｺﾞｼｯｸM-PRO" panose="020F0600000000000000" pitchFamily="50" charset="-128"/>
              </a:rPr>
              <a:t>台帳の更新、新たな情報の追加</a:t>
            </a:r>
          </a:p>
        </p:txBody>
      </p:sp>
      <p:sp>
        <p:nvSpPr>
          <p:cNvPr id="14" name="テキスト ボックス 13"/>
          <p:cNvSpPr txBox="1"/>
          <p:nvPr/>
        </p:nvSpPr>
        <p:spPr>
          <a:xfrm>
            <a:off x="7328548" y="3671314"/>
            <a:ext cx="539281" cy="523220"/>
          </a:xfrm>
          <a:prstGeom prst="rect">
            <a:avLst/>
          </a:prstGeom>
          <a:solidFill>
            <a:schemeClr val="accent5">
              <a:lumMod val="60000"/>
              <a:lumOff val="40000"/>
            </a:schemeClr>
          </a:solidFill>
        </p:spPr>
        <p:txBody>
          <a:bodyPr vert="horz" wrap="square" rtlCol="0">
            <a:spAutoFit/>
          </a:bodyPr>
          <a:lstStyle/>
          <a:p>
            <a:pPr algn="ctr"/>
            <a:r>
              <a:rPr kumimoji="1" lang="ja-JP" altLang="en-US" sz="1400" dirty="0">
                <a:latin typeface="HG丸ｺﾞｼｯｸM-PRO" panose="020F0600000000000000" pitchFamily="50" charset="-128"/>
                <a:ea typeface="HG丸ｺﾞｼｯｸM-PRO" panose="020F0600000000000000" pitchFamily="50" charset="-128"/>
              </a:rPr>
              <a:t>閲覧</a:t>
            </a:r>
            <a:endParaRPr kumimoji="1" lang="en-US" altLang="ja-JP" sz="1400" dirty="0">
              <a:latin typeface="HG丸ｺﾞｼｯｸM-PRO" panose="020F0600000000000000" pitchFamily="50" charset="-128"/>
              <a:ea typeface="HG丸ｺﾞｼｯｸM-PRO" panose="020F0600000000000000" pitchFamily="50" charset="-128"/>
            </a:endParaRPr>
          </a:p>
          <a:p>
            <a:pPr algn="ctr"/>
            <a:r>
              <a:rPr lang="ja-JP" altLang="en-US" sz="1400" dirty="0">
                <a:latin typeface="HG丸ｺﾞｼｯｸM-PRO" panose="020F0600000000000000" pitchFamily="50" charset="-128"/>
                <a:ea typeface="HG丸ｺﾞｼｯｸM-PRO" panose="020F0600000000000000" pitchFamily="50" charset="-128"/>
              </a:rPr>
              <a:t>提供</a:t>
            </a:r>
            <a:endParaRPr kumimoji="1" lang="ja-JP" altLang="en-US" sz="1400" dirty="0">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p:txBody>
          <a:bodyPr/>
          <a:lstStyle/>
          <a:p>
            <a:fld id="{83D0CBB3-D5EF-45D7-8A55-35B804FE7D2E}" type="slidenum">
              <a:rPr kumimoji="1" lang="ja-JP" altLang="en-US" smtClean="0"/>
              <a:t>18</a:t>
            </a:fld>
            <a:endParaRPr kumimoji="1" lang="ja-JP" altLang="en-US"/>
          </a:p>
        </p:txBody>
      </p:sp>
    </p:spTree>
    <p:extLst>
      <p:ext uri="{BB962C8B-B14F-4D97-AF65-F5344CB8AC3E}">
        <p14:creationId xmlns:p14="http://schemas.microsoft.com/office/powerpoint/2010/main" val="922615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51075"/>
            <a:ext cx="11531600" cy="2359025"/>
          </a:xfrm>
        </p:spPr>
        <p:txBody>
          <a:bodyPr>
            <a:normAutofit/>
          </a:bodyPr>
          <a:lstStyle/>
          <a:p>
            <a:r>
              <a:rPr lang="ja-JP" altLang="en-US" dirty="0"/>
              <a:t>２．ドローンを活用した</a:t>
            </a:r>
            <a:r>
              <a:rPr kumimoji="0" lang="ja-JP" altLang="en-US" dirty="0"/>
              <a:t>堆砂測量や河川調査</a:t>
            </a:r>
            <a:endParaRPr kumimoji="0" lang="en-US" altLang="ja-JP" dirty="0"/>
          </a:p>
        </p:txBody>
      </p:sp>
      <p:sp>
        <p:nvSpPr>
          <p:cNvPr id="3" name="スライド番号プレースホルダー 2"/>
          <p:cNvSpPr>
            <a:spLocks noGrp="1"/>
          </p:cNvSpPr>
          <p:nvPr>
            <p:ph type="sldNum" sz="quarter" idx="12"/>
          </p:nvPr>
        </p:nvSpPr>
        <p:spPr/>
        <p:txBody>
          <a:bodyPr/>
          <a:lstStyle/>
          <a:p>
            <a:fld id="{83D0CBB3-D5EF-45D7-8A55-35B804FE7D2E}" type="slidenum">
              <a:rPr kumimoji="1" lang="ja-JP" altLang="en-US" smtClean="0"/>
              <a:t>19</a:t>
            </a:fld>
            <a:endParaRPr kumimoji="1" lang="ja-JP" altLang="en-US"/>
          </a:p>
        </p:txBody>
      </p:sp>
    </p:spTree>
    <p:extLst>
      <p:ext uri="{BB962C8B-B14F-4D97-AF65-F5344CB8AC3E}">
        <p14:creationId xmlns:p14="http://schemas.microsoft.com/office/powerpoint/2010/main" val="1923411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インフラＤＸの取組み</a:t>
            </a:r>
            <a:endParaRPr kumimoji="1" lang="ja-JP" altLang="en-US" dirty="0"/>
          </a:p>
        </p:txBody>
      </p:sp>
      <p:sp>
        <p:nvSpPr>
          <p:cNvPr id="3" name="コンテンツ プレースホルダー 2"/>
          <p:cNvSpPr>
            <a:spLocks noGrp="1"/>
          </p:cNvSpPr>
          <p:nvPr>
            <p:ph idx="1"/>
          </p:nvPr>
        </p:nvSpPr>
        <p:spPr>
          <a:xfrm>
            <a:off x="838200" y="2146137"/>
            <a:ext cx="10515600" cy="3468279"/>
          </a:xfrm>
        </p:spPr>
        <p:txBody>
          <a:bodyPr>
            <a:normAutofit/>
          </a:bodyPr>
          <a:lstStyle/>
          <a:p>
            <a:pPr marL="0" indent="0">
              <a:buNone/>
            </a:pPr>
            <a:r>
              <a:rPr kumimoji="1" lang="ja-JP" altLang="en-US" dirty="0"/>
              <a:t>１．施設管理データベースシステム</a:t>
            </a:r>
            <a:endParaRPr kumimoji="1" lang="en-US" altLang="ja-JP" dirty="0"/>
          </a:p>
          <a:p>
            <a:pPr marL="0" indent="0">
              <a:buNone/>
            </a:pPr>
            <a:endParaRPr kumimoji="1" lang="en-US" altLang="ja-JP" sz="800" dirty="0"/>
          </a:p>
          <a:p>
            <a:pPr marL="0" indent="0">
              <a:buNone/>
            </a:pPr>
            <a:r>
              <a:rPr lang="ja-JP" altLang="en-US" dirty="0"/>
              <a:t>２．ドローンを活用した</a:t>
            </a:r>
            <a:r>
              <a:rPr kumimoji="0" lang="ja-JP" altLang="en-US" dirty="0"/>
              <a:t>堆砂測量や河川調査</a:t>
            </a:r>
            <a:endParaRPr kumimoji="0" lang="en-US" altLang="ja-JP" dirty="0"/>
          </a:p>
          <a:p>
            <a:pPr marL="0" indent="0">
              <a:buNone/>
            </a:pPr>
            <a:endParaRPr lang="en-US" altLang="ja-JP" sz="800" dirty="0"/>
          </a:p>
          <a:p>
            <a:pPr marL="0" indent="0">
              <a:buNone/>
            </a:pPr>
            <a:r>
              <a:rPr kumimoji="1" lang="ja-JP" altLang="en-US" dirty="0"/>
              <a:t>３．道路情報収集活用のためのシステム構築</a:t>
            </a:r>
            <a:endParaRPr kumimoji="1" lang="en-US" altLang="ja-JP" dirty="0"/>
          </a:p>
          <a:p>
            <a:pPr marL="0" indent="0">
              <a:buNone/>
            </a:pPr>
            <a:endParaRPr lang="en-US" altLang="ja-JP" sz="800" dirty="0"/>
          </a:p>
          <a:p>
            <a:pPr marL="0" indent="0">
              <a:buNone/>
            </a:pPr>
            <a:r>
              <a:rPr lang="ja-JP" altLang="en-US" dirty="0"/>
              <a:t>４．遊水地における</a:t>
            </a:r>
            <a:r>
              <a:rPr lang="en-US" altLang="ja-JP" dirty="0"/>
              <a:t>CIM</a:t>
            </a:r>
            <a:r>
              <a:rPr lang="ja-JP" altLang="en-US" dirty="0"/>
              <a:t>活用</a:t>
            </a:r>
            <a:endParaRPr kumimoji="1" lang="ja-JP" altLang="en-US" dirty="0"/>
          </a:p>
        </p:txBody>
      </p:sp>
      <p:sp>
        <p:nvSpPr>
          <p:cNvPr id="4" name="スライド番号プレースホルダー 3"/>
          <p:cNvSpPr>
            <a:spLocks noGrp="1"/>
          </p:cNvSpPr>
          <p:nvPr>
            <p:ph type="sldNum" sz="quarter" idx="12"/>
          </p:nvPr>
        </p:nvSpPr>
        <p:spPr/>
        <p:txBody>
          <a:bodyPr/>
          <a:lstStyle/>
          <a:p>
            <a:fld id="{83D0CBB3-D5EF-45D7-8A55-35B804FE7D2E}" type="slidenum">
              <a:rPr kumimoji="1" lang="ja-JP" altLang="en-US" smtClean="0"/>
              <a:t>2</a:t>
            </a:fld>
            <a:endParaRPr kumimoji="1" lang="ja-JP" altLang="en-US"/>
          </a:p>
        </p:txBody>
      </p:sp>
    </p:spTree>
    <p:extLst>
      <p:ext uri="{BB962C8B-B14F-4D97-AF65-F5344CB8AC3E}">
        <p14:creationId xmlns:p14="http://schemas.microsoft.com/office/powerpoint/2010/main" val="3935210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テキスト ボックス 83">
            <a:extLst>
              <a:ext uri="{FF2B5EF4-FFF2-40B4-BE49-F238E27FC236}">
                <a16:creationId xmlns:a16="http://schemas.microsoft.com/office/drawing/2014/main" id="{7D67AB3F-DA39-475C-849A-AD324B9A32D3}"/>
              </a:ext>
            </a:extLst>
          </p:cNvPr>
          <p:cNvSpPr txBox="1"/>
          <p:nvPr/>
        </p:nvSpPr>
        <p:spPr>
          <a:xfrm>
            <a:off x="1524000" y="-5712"/>
            <a:ext cx="9144000" cy="415498"/>
          </a:xfrm>
          <a:prstGeom prst="rect">
            <a:avLst/>
          </a:prstGeom>
          <a:solidFill>
            <a:srgbClr val="0000FF"/>
          </a:solidFill>
        </p:spPr>
        <p:txBody>
          <a:bodyPr wrap="square">
            <a:spAutoFit/>
          </a:bodyPr>
          <a:lstStyle/>
          <a:p>
            <a:pPr lvl="0" algn="ctr"/>
            <a:r>
              <a:rPr lang="ja-JP" altLang="en-US" sz="2100" dirty="0">
                <a:solidFill>
                  <a:prstClr val="white"/>
                </a:solidFill>
                <a:latin typeface="HGPｺﾞｼｯｸE" panose="020B0900000000000000" pitchFamily="50" charset="-128"/>
                <a:ea typeface="HGPｺﾞｼｯｸE" panose="020B0900000000000000" pitchFamily="50" charset="-128"/>
              </a:rPr>
              <a:t>令和２年７月豪雨における市房ダムの状況について</a:t>
            </a:r>
            <a:endParaRPr lang="ja-JP" altLang="en-US" sz="1500" dirty="0">
              <a:solidFill>
                <a:prstClr val="white"/>
              </a:solidFill>
              <a:latin typeface="HGPｺﾞｼｯｸE" panose="020B0900000000000000" pitchFamily="50" charset="-128"/>
              <a:ea typeface="HGPｺﾞｼｯｸE" panose="020B0900000000000000" pitchFamily="50" charset="-128"/>
            </a:endParaRPr>
          </a:p>
        </p:txBody>
      </p:sp>
      <p:sp>
        <p:nvSpPr>
          <p:cNvPr id="10" name="Text Box 5"/>
          <p:cNvSpPr txBox="1">
            <a:spLocks noChangeArrowheads="1"/>
          </p:cNvSpPr>
          <p:nvPr/>
        </p:nvSpPr>
        <p:spPr bwMode="auto">
          <a:xfrm>
            <a:off x="1524001" y="437607"/>
            <a:ext cx="9133673" cy="738664"/>
          </a:xfrm>
          <a:prstGeom prst="rect">
            <a:avLst/>
          </a:prstGeom>
          <a:solidFill>
            <a:srgbClr val="FFFF99"/>
          </a:solidFill>
          <a:ln w="9525">
            <a:solidFill>
              <a:srgbClr val="000000"/>
            </a:solidFill>
            <a:miter lim="800000"/>
            <a:headEnd/>
            <a:tailEnd/>
          </a:ln>
        </p:spPr>
        <p:txBody>
          <a:bodyPr wrap="square">
            <a:spAutoFit/>
          </a:bodyPr>
          <a:lstStyle>
            <a:lvl1pPr marL="268288" indent="-26828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None/>
              <a:defRPr/>
            </a:pPr>
            <a:r>
              <a:rPr kumimoji="0" lang="ja-JP" altLang="en-US" sz="1400" dirty="0">
                <a:solidFill>
                  <a:prstClr val="black"/>
                </a:solidFill>
                <a:latin typeface="ＭＳ Ｐゴシック" panose="020B0600070205080204" pitchFamily="50" charset="-128"/>
              </a:rPr>
              <a:t>○令和２年７月豪雨では、市房ダムを含む地域に線状降水帯が発生し、ダム上流域平均雨量は７月４日１時～８時まで</a:t>
            </a:r>
            <a:endParaRPr kumimoji="0" lang="en-US" altLang="ja-JP" sz="1400" dirty="0">
              <a:solidFill>
                <a:prstClr val="black"/>
              </a:solidFill>
              <a:latin typeface="ＭＳ Ｐゴシック" panose="020B0600070205080204" pitchFamily="50" charset="-128"/>
            </a:endParaRPr>
          </a:p>
          <a:p>
            <a:pPr eaLnBrk="1" hangingPunct="1">
              <a:spcBef>
                <a:spcPct val="0"/>
              </a:spcBef>
              <a:buNone/>
              <a:defRPr/>
            </a:pPr>
            <a:r>
              <a:rPr kumimoji="0" lang="ja-JP" altLang="en-US" sz="1400" dirty="0">
                <a:solidFill>
                  <a:prstClr val="black"/>
                </a:solidFill>
                <a:latin typeface="ＭＳ Ｐゴシック" panose="020B0600070205080204" pitchFamily="50" charset="-128"/>
              </a:rPr>
              <a:t>　 で約４００ｍｍの降雨となった。</a:t>
            </a:r>
            <a:endParaRPr lang="en-US" altLang="ja-JP" sz="1400" dirty="0">
              <a:solidFill>
                <a:prstClr val="black"/>
              </a:solidFill>
              <a:latin typeface="ＭＳ Ｐゴシック" panose="020B0600070205080204" pitchFamily="50" charset="-128"/>
            </a:endParaRPr>
          </a:p>
          <a:p>
            <a:pPr eaLnBrk="1" hangingPunct="1">
              <a:spcBef>
                <a:spcPct val="0"/>
              </a:spcBef>
              <a:buNone/>
              <a:defRPr/>
            </a:pPr>
            <a:r>
              <a:rPr kumimoji="0" lang="ja-JP" altLang="en-US" sz="1400" dirty="0">
                <a:solidFill>
                  <a:prstClr val="black"/>
                </a:solidFill>
                <a:latin typeface="ＭＳ Ｐゴシック" panose="020B0600070205080204" pitchFamily="50" charset="-128"/>
              </a:rPr>
              <a:t>〇豪雨により、大量の土砂や流木が市房ダムに流入し堆積した。</a:t>
            </a:r>
            <a:endParaRPr lang="en-US" altLang="ja-JP" sz="1400" dirty="0">
              <a:solidFill>
                <a:prstClr val="black"/>
              </a:solidFill>
              <a:latin typeface="ＭＳ Ｐゴシック" panose="020B0600070205080204" pitchFamily="50" charset="-128"/>
            </a:endParaRPr>
          </a:p>
        </p:txBody>
      </p:sp>
      <p:grpSp>
        <p:nvGrpSpPr>
          <p:cNvPr id="6" name="グループ化 5"/>
          <p:cNvGrpSpPr/>
          <p:nvPr/>
        </p:nvGrpSpPr>
        <p:grpSpPr>
          <a:xfrm>
            <a:off x="6880764" y="1650218"/>
            <a:ext cx="3710725" cy="1450431"/>
            <a:chOff x="5361390" y="1488996"/>
            <a:chExt cx="5228332" cy="2043627"/>
          </a:xfrm>
        </p:grpSpPr>
        <p:pic>
          <p:nvPicPr>
            <p:cNvPr id="49" name="図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61390" y="1488996"/>
              <a:ext cx="5228332" cy="166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テキスト ボックス 2"/>
            <p:cNvSpPr txBox="1">
              <a:spLocks noChangeArrowheads="1"/>
            </p:cNvSpPr>
            <p:nvPr/>
          </p:nvSpPr>
          <p:spPr bwMode="auto">
            <a:xfrm rot="16200000">
              <a:off x="5107430" y="2361576"/>
              <a:ext cx="897522" cy="26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457200">
                <a:spcBef>
                  <a:spcPct val="0"/>
                </a:spcBef>
                <a:buNone/>
                <a:defRPr/>
              </a:pPr>
              <a:r>
                <a:rPr lang="ja-JP" altLang="en-US" sz="600" dirty="0">
                  <a:solidFill>
                    <a:prstClr val="black"/>
                  </a:solidFill>
                </a:rPr>
                <a:t>単位：</a:t>
              </a:r>
              <a:r>
                <a:rPr lang="en-US" altLang="ja-JP" sz="600" dirty="0">
                  <a:solidFill>
                    <a:prstClr val="black"/>
                  </a:solidFill>
                </a:rPr>
                <a:t>mm/</a:t>
              </a:r>
              <a:r>
                <a:rPr lang="en-US" altLang="ja-JP" sz="600" dirty="0" err="1">
                  <a:solidFill>
                    <a:prstClr val="black"/>
                  </a:solidFill>
                </a:rPr>
                <a:t>hr</a:t>
              </a:r>
              <a:endParaRPr lang="ja-JP" altLang="en-US" sz="600" dirty="0">
                <a:solidFill>
                  <a:prstClr val="black"/>
                </a:solidFill>
              </a:endParaRPr>
            </a:p>
          </p:txBody>
        </p:sp>
        <p:grpSp>
          <p:nvGrpSpPr>
            <p:cNvPr id="53" name="グループ化 14"/>
            <p:cNvGrpSpPr>
              <a:grpSpLocks/>
            </p:cNvGrpSpPr>
            <p:nvPr/>
          </p:nvGrpSpPr>
          <p:grpSpPr bwMode="auto">
            <a:xfrm>
              <a:off x="9023450" y="2546650"/>
              <a:ext cx="1287544" cy="357762"/>
              <a:chOff x="3661928" y="2584691"/>
              <a:chExt cx="1203951" cy="486794"/>
            </a:xfrm>
          </p:grpSpPr>
          <p:sp>
            <p:nvSpPr>
              <p:cNvPr id="54" name="テキスト ボックス 9"/>
              <p:cNvSpPr txBox="1">
                <a:spLocks noChangeArrowheads="1"/>
              </p:cNvSpPr>
              <p:nvPr/>
            </p:nvSpPr>
            <p:spPr bwMode="auto">
              <a:xfrm>
                <a:off x="3661928" y="2584691"/>
                <a:ext cx="1203951" cy="486794"/>
              </a:xfrm>
              <a:prstGeom prst="rect">
                <a:avLst/>
              </a:prstGeom>
              <a:solidFill>
                <a:schemeClr val="bg1"/>
              </a:solidFill>
              <a:ln w="9525">
                <a:solidFill>
                  <a:schemeClr val="tx1"/>
                </a:solidFill>
                <a:miter lim="800000"/>
                <a:headEnd/>
                <a:tailEnd/>
              </a:ln>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defTabSz="457200" eaLnBrk="1" hangingPunct="1">
                  <a:spcBef>
                    <a:spcPct val="0"/>
                  </a:spcBef>
                  <a:buNone/>
                  <a:defRPr/>
                </a:pPr>
                <a:r>
                  <a:rPr lang="ja-JP" altLang="en-US" sz="1050" dirty="0">
                    <a:solidFill>
                      <a:prstClr val="black"/>
                    </a:solidFill>
                  </a:rPr>
                  <a:t>　　時間雨量</a:t>
                </a:r>
              </a:p>
            </p:txBody>
          </p:sp>
          <p:sp>
            <p:nvSpPr>
              <p:cNvPr id="55" name="正方形/長方形 54"/>
              <p:cNvSpPr/>
              <p:nvPr/>
            </p:nvSpPr>
            <p:spPr>
              <a:xfrm>
                <a:off x="3833123" y="2685234"/>
                <a:ext cx="144423" cy="144415"/>
              </a:xfrm>
              <a:prstGeom prst="rect">
                <a:avLst/>
              </a:prstGeom>
              <a:solidFill>
                <a:srgbClr val="6699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kumimoji="0" lang="ja-JP" altLang="en-US" sz="1350">
                  <a:solidFill>
                    <a:prstClr val="white"/>
                  </a:solidFill>
                  <a:latin typeface="Calibri" panose="020F0502020204030204"/>
                  <a:ea typeface="游ゴシック" panose="020B0400000000000000" pitchFamily="50" charset="-128"/>
                </a:endParaRPr>
              </a:p>
            </p:txBody>
          </p:sp>
        </p:grpSp>
        <p:sp>
          <p:nvSpPr>
            <p:cNvPr id="75" name="テキスト ボックス 35"/>
            <p:cNvSpPr txBox="1">
              <a:spLocks noChangeArrowheads="1"/>
            </p:cNvSpPr>
            <p:nvPr/>
          </p:nvSpPr>
          <p:spPr bwMode="auto">
            <a:xfrm>
              <a:off x="7195800" y="2861104"/>
              <a:ext cx="2042113" cy="30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defTabSz="457200">
                <a:defRPr/>
              </a:pPr>
              <a:r>
                <a:rPr lang="ja-JP" altLang="en-US" sz="800" b="1" dirty="0">
                  <a:solidFill>
                    <a:prstClr val="black"/>
                  </a:solidFill>
                </a:rPr>
                <a:t>最大時間雨量　５４㎜</a:t>
              </a:r>
            </a:p>
          </p:txBody>
        </p:sp>
        <p:sp>
          <p:nvSpPr>
            <p:cNvPr id="77" name="テキスト ボックス 76"/>
            <p:cNvSpPr txBox="1"/>
            <p:nvPr/>
          </p:nvSpPr>
          <p:spPr>
            <a:xfrm>
              <a:off x="6944506" y="3174861"/>
              <a:ext cx="2756457" cy="357762"/>
            </a:xfrm>
            <a:prstGeom prst="rect">
              <a:avLst/>
            </a:prstGeom>
            <a:noFill/>
          </p:spPr>
          <p:txBody>
            <a:bodyPr wrap="square" rtlCol="0">
              <a:spAutoFit/>
            </a:bodyPr>
            <a:lstStyle/>
            <a:p>
              <a:pPr defTabSz="457200">
                <a:defRPr/>
              </a:pPr>
              <a:r>
                <a:rPr kumimoji="0" lang="ja-JP" altLang="en-US" sz="1050" b="1" dirty="0">
                  <a:solidFill>
                    <a:prstClr val="black"/>
                  </a:solidFill>
                  <a:latin typeface="ＭＳ Ｐゴシック" panose="020B0600070205080204" pitchFamily="50" charset="-128"/>
                  <a:ea typeface="ＭＳ Ｐゴシック" panose="020B0600070205080204" pitchFamily="50" charset="-128"/>
                </a:rPr>
                <a:t>市房ダム流域平均雨量</a:t>
              </a:r>
            </a:p>
          </p:txBody>
        </p:sp>
      </p:grpSp>
      <p:sp>
        <p:nvSpPr>
          <p:cNvPr id="2" name="正方形/長方形 1"/>
          <p:cNvSpPr/>
          <p:nvPr/>
        </p:nvSpPr>
        <p:spPr>
          <a:xfrm>
            <a:off x="2227528" y="3612846"/>
            <a:ext cx="1796253" cy="210164"/>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50" charset="-128"/>
            </a:endParaRPr>
          </a:p>
        </p:txBody>
      </p:sp>
      <p:cxnSp>
        <p:nvCxnSpPr>
          <p:cNvPr id="76" name="直線矢印コネクタ 75"/>
          <p:cNvCxnSpPr/>
          <p:nvPr/>
        </p:nvCxnSpPr>
        <p:spPr>
          <a:xfrm flipH="1" flipV="1">
            <a:off x="8569697" y="2608160"/>
            <a:ext cx="148552" cy="705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 name="グループ化 8"/>
          <p:cNvGrpSpPr/>
          <p:nvPr/>
        </p:nvGrpSpPr>
        <p:grpSpPr>
          <a:xfrm>
            <a:off x="1556675" y="1264466"/>
            <a:ext cx="2622562" cy="1963427"/>
            <a:chOff x="405868" y="2063770"/>
            <a:chExt cx="2922982" cy="2188342"/>
          </a:xfrm>
        </p:grpSpPr>
        <p:pic>
          <p:nvPicPr>
            <p:cNvPr id="81" name="図 7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05868" y="2066083"/>
              <a:ext cx="2914704" cy="2186029"/>
            </a:xfrm>
            <a:prstGeom prst="rect">
              <a:avLst/>
            </a:prstGeom>
            <a:noFill/>
            <a:ln w="3175" cap="flat">
              <a:solidFill>
                <a:schemeClr val="tx1"/>
              </a:solidFill>
            </a:ln>
          </p:spPr>
        </p:pic>
        <p:sp>
          <p:nvSpPr>
            <p:cNvPr id="83" name="角丸四角形 45"/>
            <p:cNvSpPr/>
            <p:nvPr/>
          </p:nvSpPr>
          <p:spPr>
            <a:xfrm>
              <a:off x="418909" y="2063770"/>
              <a:ext cx="763239" cy="162690"/>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CC"/>
            </a:solidFill>
            <a:ln w="12701" cap="flat">
              <a:solidFill>
                <a:srgbClr val="41719C"/>
              </a:solidFill>
              <a:prstDash val="solid"/>
              <a:miter/>
            </a:ln>
          </p:spPr>
          <p:txBody>
            <a:bodyPr vert="horz" wrap="square" lIns="77913" tIns="38957" rIns="77913" bIns="38957" anchor="ctr" anchorCtr="1" compatLnSpc="1">
              <a:noAutofit/>
            </a:bodyPr>
            <a:lstStyle/>
            <a:p>
              <a:pPr algn="ctr" defTabSz="779173">
                <a:lnSpc>
                  <a:spcPts val="1023"/>
                </a:lnSpc>
                <a:defRPr sz="1800" b="0" i="0" u="none" strike="noStrike" kern="0" cap="none" spc="0" baseline="0">
                  <a:solidFill>
                    <a:srgbClr val="000000"/>
                  </a:solidFill>
                  <a:uFillTx/>
                </a:defRPr>
              </a:pPr>
              <a:r>
                <a:rPr lang="en-US" sz="738" kern="0" dirty="0">
                  <a:solidFill>
                    <a:srgbClr val="000000"/>
                  </a:solidFill>
                  <a:latin typeface="游ゴシック"/>
                  <a:ea typeface="游ゴシック" pitchFamily="50"/>
                </a:rPr>
                <a:t>7</a:t>
              </a:r>
              <a:r>
                <a:rPr lang="ja-JP" altLang="en-US" sz="738" kern="0" dirty="0">
                  <a:solidFill>
                    <a:srgbClr val="000000"/>
                  </a:solidFill>
                  <a:latin typeface="游ゴシック"/>
                  <a:ea typeface="游ゴシック" pitchFamily="50"/>
                </a:rPr>
                <a:t>月</a:t>
              </a:r>
              <a:r>
                <a:rPr lang="en-US" sz="738" kern="0" dirty="0">
                  <a:solidFill>
                    <a:srgbClr val="000000"/>
                  </a:solidFill>
                  <a:latin typeface="游ゴシック"/>
                  <a:ea typeface="游ゴシック" pitchFamily="50"/>
                </a:rPr>
                <a:t>4</a:t>
              </a:r>
              <a:r>
                <a:rPr lang="ja-JP" altLang="en-US" sz="738" kern="0" dirty="0">
                  <a:solidFill>
                    <a:srgbClr val="000000"/>
                  </a:solidFill>
                  <a:latin typeface="游ゴシック"/>
                  <a:ea typeface="游ゴシック" pitchFamily="50"/>
                </a:rPr>
                <a:t>日</a:t>
              </a:r>
              <a:r>
                <a:rPr lang="en-US" sz="738" kern="0" dirty="0">
                  <a:solidFill>
                    <a:srgbClr val="000000"/>
                  </a:solidFill>
                  <a:latin typeface="游ゴシック"/>
                  <a:ea typeface="游ゴシック" pitchFamily="50"/>
                </a:rPr>
                <a:t> 1:00</a:t>
              </a:r>
            </a:p>
          </p:txBody>
        </p:sp>
        <p:grpSp>
          <p:nvGrpSpPr>
            <p:cNvPr id="87" name="グループ化 86"/>
            <p:cNvGrpSpPr/>
            <p:nvPr/>
          </p:nvGrpSpPr>
          <p:grpSpPr>
            <a:xfrm>
              <a:off x="1771338" y="3001799"/>
              <a:ext cx="1557512" cy="653772"/>
              <a:chOff x="1520207" y="2128266"/>
              <a:chExt cx="1557512" cy="653772"/>
            </a:xfrm>
          </p:grpSpPr>
          <p:cxnSp>
            <p:nvCxnSpPr>
              <p:cNvPr id="88" name="直線矢印コネクタ 87"/>
              <p:cNvCxnSpPr/>
              <p:nvPr/>
            </p:nvCxnSpPr>
            <p:spPr>
              <a:xfrm>
                <a:off x="1898482" y="2503508"/>
                <a:ext cx="322413" cy="23836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1889231" y="2504685"/>
                <a:ext cx="11802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正方形/長方形 89"/>
              <p:cNvSpPr/>
              <p:nvPr/>
            </p:nvSpPr>
            <p:spPr>
              <a:xfrm>
                <a:off x="2220896" y="2715569"/>
                <a:ext cx="109207" cy="6646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dirty="0">
                  <a:solidFill>
                    <a:prstClr val="white"/>
                  </a:solidFill>
                  <a:latin typeface="Arial"/>
                  <a:ea typeface="ＭＳ Ｐゴシック" panose="020B0600070205080204" pitchFamily="50" charset="-128"/>
                </a:endParaRPr>
              </a:p>
            </p:txBody>
          </p:sp>
          <p:sp>
            <p:nvSpPr>
              <p:cNvPr id="91" name="角丸四角形 90"/>
              <p:cNvSpPr/>
              <p:nvPr/>
            </p:nvSpPr>
            <p:spPr>
              <a:xfrm>
                <a:off x="1520207" y="2128266"/>
                <a:ext cx="1557512" cy="345070"/>
              </a:xfrm>
              <a:prstGeom prst="roundRect">
                <a:avLst/>
              </a:prstGeom>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44083"/>
                <a:r>
                  <a:rPr lang="ja-JP" altLang="en-US" sz="700" dirty="0">
                    <a:solidFill>
                      <a:prstClr val="black"/>
                    </a:solidFill>
                    <a:latin typeface="+mj-ea"/>
                    <a:ea typeface="+mj-ea"/>
                  </a:rPr>
                  <a:t>市房ダム流域平均時間雨量</a:t>
                </a:r>
                <a:endParaRPr lang="en-US" altLang="ja-JP" sz="700" dirty="0">
                  <a:solidFill>
                    <a:prstClr val="black"/>
                  </a:solidFill>
                  <a:latin typeface="+mj-ea"/>
                  <a:ea typeface="+mj-ea"/>
                </a:endParaRPr>
              </a:p>
              <a:p>
                <a:pPr algn="ctr" defTabSz="844083"/>
                <a:r>
                  <a:rPr lang="en-US" altLang="ja-JP" sz="700" dirty="0">
                    <a:solidFill>
                      <a:prstClr val="black"/>
                    </a:solidFill>
                    <a:latin typeface="+mj-ea"/>
                    <a:ea typeface="+mj-ea"/>
                  </a:rPr>
                  <a:t>9.3mm</a:t>
                </a:r>
                <a:endParaRPr lang="ja-JP" altLang="en-US" sz="700" dirty="0">
                  <a:solidFill>
                    <a:prstClr val="black"/>
                  </a:solidFill>
                  <a:latin typeface="+mj-ea"/>
                  <a:ea typeface="+mj-ea"/>
                </a:endParaRPr>
              </a:p>
            </p:txBody>
          </p:sp>
        </p:grpSp>
      </p:grpSp>
      <p:grpSp>
        <p:nvGrpSpPr>
          <p:cNvPr id="8" name="グループ化 7"/>
          <p:cNvGrpSpPr/>
          <p:nvPr/>
        </p:nvGrpSpPr>
        <p:grpSpPr>
          <a:xfrm>
            <a:off x="4196862" y="1273356"/>
            <a:ext cx="2627246" cy="1954536"/>
            <a:chOff x="388112" y="4442973"/>
            <a:chExt cx="2972238" cy="2211193"/>
          </a:xfrm>
        </p:grpSpPr>
        <p:pic>
          <p:nvPicPr>
            <p:cNvPr id="80" name="図 77"/>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89068" y="4453216"/>
              <a:ext cx="2971282" cy="2200950"/>
            </a:xfrm>
            <a:prstGeom prst="rect">
              <a:avLst/>
            </a:prstGeom>
            <a:noFill/>
            <a:ln w="3175" cap="flat">
              <a:solidFill>
                <a:schemeClr val="tx1"/>
              </a:solidFill>
            </a:ln>
          </p:spPr>
        </p:pic>
        <p:sp>
          <p:nvSpPr>
            <p:cNvPr id="86" name="角丸四角形 45"/>
            <p:cNvSpPr/>
            <p:nvPr/>
          </p:nvSpPr>
          <p:spPr>
            <a:xfrm>
              <a:off x="388112" y="4442973"/>
              <a:ext cx="773314" cy="14041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CC"/>
            </a:solidFill>
            <a:ln w="12701" cap="flat">
              <a:solidFill>
                <a:srgbClr val="41719C"/>
              </a:solidFill>
              <a:prstDash val="solid"/>
              <a:miter/>
            </a:ln>
          </p:spPr>
          <p:txBody>
            <a:bodyPr vert="horz" wrap="square" lIns="77913" tIns="38957" rIns="77913" bIns="38957" anchor="ctr" anchorCtr="1" compatLnSpc="1">
              <a:noAutofit/>
            </a:bodyPr>
            <a:lstStyle/>
            <a:p>
              <a:pPr algn="ctr" defTabSz="779173">
                <a:lnSpc>
                  <a:spcPts val="1023"/>
                </a:lnSpc>
                <a:defRPr sz="1800" b="0" i="0" u="none" strike="noStrike" kern="0" cap="none" spc="0" baseline="0">
                  <a:solidFill>
                    <a:srgbClr val="000000"/>
                  </a:solidFill>
                  <a:uFillTx/>
                </a:defRPr>
              </a:pPr>
              <a:r>
                <a:rPr lang="en-US" sz="738" kern="0" dirty="0">
                  <a:solidFill>
                    <a:srgbClr val="000000"/>
                  </a:solidFill>
                  <a:latin typeface="游ゴシック"/>
                  <a:ea typeface="游ゴシック" pitchFamily="50"/>
                </a:rPr>
                <a:t>7</a:t>
              </a:r>
              <a:r>
                <a:rPr lang="ja-JP" altLang="en-US" sz="738" kern="0" dirty="0">
                  <a:solidFill>
                    <a:srgbClr val="000000"/>
                  </a:solidFill>
                  <a:latin typeface="游ゴシック"/>
                  <a:ea typeface="游ゴシック" pitchFamily="50"/>
                </a:rPr>
                <a:t>月</a:t>
              </a:r>
              <a:r>
                <a:rPr lang="en-US" sz="738" kern="0" dirty="0">
                  <a:solidFill>
                    <a:srgbClr val="000000"/>
                  </a:solidFill>
                  <a:latin typeface="游ゴシック"/>
                  <a:ea typeface="游ゴシック" pitchFamily="50"/>
                </a:rPr>
                <a:t>4</a:t>
              </a:r>
              <a:r>
                <a:rPr lang="ja-JP" altLang="en-US" sz="738" kern="0" dirty="0">
                  <a:solidFill>
                    <a:srgbClr val="000000"/>
                  </a:solidFill>
                  <a:latin typeface="游ゴシック"/>
                  <a:ea typeface="游ゴシック" pitchFamily="50"/>
                </a:rPr>
                <a:t>日</a:t>
              </a:r>
              <a:r>
                <a:rPr lang="en-US" sz="738" kern="0" dirty="0">
                  <a:solidFill>
                    <a:srgbClr val="000000"/>
                  </a:solidFill>
                  <a:latin typeface="游ゴシック"/>
                  <a:ea typeface="游ゴシック" pitchFamily="50"/>
                </a:rPr>
                <a:t> </a:t>
              </a:r>
              <a:r>
                <a:rPr lang="en-US" altLang="ja-JP" sz="738" kern="0" dirty="0">
                  <a:solidFill>
                    <a:srgbClr val="000000"/>
                  </a:solidFill>
                  <a:latin typeface="游ゴシック"/>
                  <a:ea typeface="游ゴシック" pitchFamily="50"/>
                </a:rPr>
                <a:t>7</a:t>
              </a:r>
              <a:r>
                <a:rPr lang="en-US" sz="738" kern="0" dirty="0">
                  <a:solidFill>
                    <a:srgbClr val="000000"/>
                  </a:solidFill>
                  <a:latin typeface="游ゴシック"/>
                  <a:ea typeface="游ゴシック" pitchFamily="50"/>
                </a:rPr>
                <a:t>:00</a:t>
              </a:r>
            </a:p>
          </p:txBody>
        </p:sp>
        <p:sp>
          <p:nvSpPr>
            <p:cNvPr id="92" name="正方形/長方形 91"/>
            <p:cNvSpPr/>
            <p:nvPr/>
          </p:nvSpPr>
          <p:spPr>
            <a:xfrm>
              <a:off x="1161426" y="4538058"/>
              <a:ext cx="2153899" cy="463763"/>
            </a:xfrm>
            <a:prstGeom prst="rect">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lnSpc>
                  <a:spcPts val="1500"/>
                </a:lnSpc>
              </a:pPr>
              <a:r>
                <a:rPr lang="en-US" altLang="ja-JP" sz="900" dirty="0">
                  <a:solidFill>
                    <a:prstClr val="white"/>
                  </a:solidFill>
                  <a:latin typeface="+mn-ea"/>
                </a:rPr>
                <a:t>7:35</a:t>
              </a:r>
              <a:r>
                <a:rPr lang="ja-JP" altLang="en-US" sz="900" dirty="0">
                  <a:solidFill>
                    <a:prstClr val="white"/>
                  </a:solidFill>
                  <a:latin typeface="+mn-ea"/>
                </a:rPr>
                <a:t>分</a:t>
              </a:r>
              <a:endParaRPr lang="en-US" altLang="ja-JP" sz="900" dirty="0">
                <a:solidFill>
                  <a:prstClr val="white"/>
                </a:solidFill>
                <a:latin typeface="+mn-ea"/>
              </a:endParaRPr>
            </a:p>
            <a:p>
              <a:pPr algn="ctr" defTabSz="844083">
                <a:lnSpc>
                  <a:spcPts val="1500"/>
                </a:lnSpc>
              </a:pPr>
              <a:r>
                <a:rPr lang="ja-JP" altLang="en-US" sz="800" u="sng" dirty="0">
                  <a:solidFill>
                    <a:prstClr val="white"/>
                  </a:solidFill>
                  <a:latin typeface="+mn-ea"/>
                </a:rPr>
                <a:t>過去最大流入量</a:t>
              </a:r>
              <a:r>
                <a:rPr lang="ja-JP" altLang="en-US" sz="800" dirty="0">
                  <a:solidFill>
                    <a:prstClr val="white"/>
                  </a:solidFill>
                  <a:latin typeface="+mn-ea"/>
                </a:rPr>
                <a:t>　</a:t>
              </a:r>
              <a:r>
                <a:rPr lang="en-US" altLang="ja-JP" sz="900" b="1" u="sng" dirty="0">
                  <a:solidFill>
                    <a:prstClr val="white"/>
                  </a:solidFill>
                  <a:latin typeface="+mn-ea"/>
                </a:rPr>
                <a:t>1,235m3/s</a:t>
              </a:r>
              <a:r>
                <a:rPr lang="ja-JP" altLang="en-US" sz="800" dirty="0">
                  <a:solidFill>
                    <a:prstClr val="white"/>
                  </a:solidFill>
                  <a:latin typeface="+mn-ea"/>
                </a:rPr>
                <a:t>を観測</a:t>
              </a:r>
            </a:p>
          </p:txBody>
        </p:sp>
        <p:grpSp>
          <p:nvGrpSpPr>
            <p:cNvPr id="93" name="グループ化 92"/>
            <p:cNvGrpSpPr/>
            <p:nvPr/>
          </p:nvGrpSpPr>
          <p:grpSpPr>
            <a:xfrm>
              <a:off x="1780216" y="5361450"/>
              <a:ext cx="1557512" cy="653772"/>
              <a:chOff x="1520207" y="2128266"/>
              <a:chExt cx="1557512" cy="653772"/>
            </a:xfrm>
          </p:grpSpPr>
          <p:cxnSp>
            <p:nvCxnSpPr>
              <p:cNvPr id="94" name="直線矢印コネクタ 93"/>
              <p:cNvCxnSpPr/>
              <p:nvPr/>
            </p:nvCxnSpPr>
            <p:spPr>
              <a:xfrm>
                <a:off x="1898482" y="2503508"/>
                <a:ext cx="322413" cy="23836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1889231" y="2504685"/>
                <a:ext cx="11802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正方形/長方形 95"/>
              <p:cNvSpPr/>
              <p:nvPr/>
            </p:nvSpPr>
            <p:spPr>
              <a:xfrm>
                <a:off x="2220896" y="2715569"/>
                <a:ext cx="109207" cy="6646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dirty="0">
                  <a:solidFill>
                    <a:prstClr val="white"/>
                  </a:solidFill>
                  <a:latin typeface="Arial"/>
                  <a:ea typeface="ＭＳ Ｐゴシック" panose="020B0600070205080204" pitchFamily="50" charset="-128"/>
                </a:endParaRPr>
              </a:p>
            </p:txBody>
          </p:sp>
          <p:sp>
            <p:nvSpPr>
              <p:cNvPr id="97" name="角丸四角形 96"/>
              <p:cNvSpPr/>
              <p:nvPr/>
            </p:nvSpPr>
            <p:spPr>
              <a:xfrm>
                <a:off x="1520207" y="2128266"/>
                <a:ext cx="1557512" cy="345070"/>
              </a:xfrm>
              <a:prstGeom prst="roundRect">
                <a:avLst/>
              </a:prstGeom>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44083"/>
                <a:r>
                  <a:rPr lang="ja-JP" altLang="en-US" sz="700" dirty="0">
                    <a:solidFill>
                      <a:prstClr val="black"/>
                    </a:solidFill>
                    <a:latin typeface="+mj-ea"/>
                    <a:ea typeface="+mj-ea"/>
                  </a:rPr>
                  <a:t>市房ダム流域平均時間雨量</a:t>
                </a:r>
                <a:endParaRPr lang="en-US" altLang="ja-JP" sz="700" dirty="0">
                  <a:solidFill>
                    <a:prstClr val="black"/>
                  </a:solidFill>
                  <a:latin typeface="+mj-ea"/>
                  <a:ea typeface="+mj-ea"/>
                </a:endParaRPr>
              </a:p>
              <a:p>
                <a:pPr algn="ctr" defTabSz="844083"/>
                <a:r>
                  <a:rPr lang="en-US" altLang="ja-JP" sz="700" dirty="0">
                    <a:solidFill>
                      <a:prstClr val="black"/>
                    </a:solidFill>
                    <a:latin typeface="+mj-ea"/>
                    <a:ea typeface="+mj-ea"/>
                  </a:rPr>
                  <a:t>41.9mm</a:t>
                </a:r>
                <a:endParaRPr lang="ja-JP" altLang="en-US" sz="700" dirty="0">
                  <a:solidFill>
                    <a:prstClr val="black"/>
                  </a:solidFill>
                  <a:latin typeface="+mj-ea"/>
                  <a:ea typeface="+mj-ea"/>
                </a:endParaRPr>
              </a:p>
            </p:txBody>
          </p:sp>
        </p:grpSp>
      </p:grpSp>
      <p:pic>
        <p:nvPicPr>
          <p:cNvPr id="48" name="図 47"/>
          <p:cNvPicPr>
            <a:picLocks noChangeAspect="1"/>
          </p:cNvPicPr>
          <p:nvPr/>
        </p:nvPicPr>
        <p:blipFill rotWithShape="1">
          <a:blip r:embed="rId5" cstate="screen">
            <a:extLst>
              <a:ext uri="{28A0092B-C50C-407E-A947-70E740481C1C}">
                <a14:useLocalDpi xmlns:a14="http://schemas.microsoft.com/office/drawing/2010/main"/>
              </a:ext>
            </a:extLst>
          </a:blip>
          <a:srcRect l="8610" r="7025" b="505"/>
          <a:stretch/>
        </p:blipFill>
        <p:spPr>
          <a:xfrm>
            <a:off x="1591943" y="3524494"/>
            <a:ext cx="5242146" cy="2863606"/>
          </a:xfrm>
          <a:prstGeom prst="rect">
            <a:avLst/>
          </a:prstGeom>
          <a:ln w="6350">
            <a:solidFill>
              <a:schemeClr val="tx1"/>
            </a:solidFill>
          </a:ln>
        </p:spPr>
      </p:pic>
      <p:sp>
        <p:nvSpPr>
          <p:cNvPr id="79" name="テキスト ボックス 2"/>
          <p:cNvSpPr txBox="1">
            <a:spLocks noChangeArrowheads="1"/>
          </p:cNvSpPr>
          <p:nvPr/>
        </p:nvSpPr>
        <p:spPr bwMode="auto">
          <a:xfrm>
            <a:off x="3201016" y="6400252"/>
            <a:ext cx="19627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defTabSz="457200">
              <a:defRPr/>
            </a:pPr>
            <a:r>
              <a:rPr lang="ja-JP" altLang="en-US" sz="1200" b="1" dirty="0">
                <a:solidFill>
                  <a:prstClr val="black"/>
                </a:solidFill>
              </a:rPr>
              <a:t>最高水位頃の湖面状況</a:t>
            </a:r>
          </a:p>
        </p:txBody>
      </p:sp>
      <p:sp>
        <p:nvSpPr>
          <p:cNvPr id="98" name="フリーフォーム 97"/>
          <p:cNvSpPr/>
          <p:nvPr/>
        </p:nvSpPr>
        <p:spPr>
          <a:xfrm>
            <a:off x="7707936" y="4075575"/>
            <a:ext cx="2593694" cy="2299009"/>
          </a:xfrm>
          <a:custGeom>
            <a:avLst/>
            <a:gdLst>
              <a:gd name="connsiteX0" fmla="*/ 0 w 10858500"/>
              <a:gd name="connsiteY0" fmla="*/ 0 h 2120900"/>
              <a:gd name="connsiteX1" fmla="*/ 10858500 w 10858500"/>
              <a:gd name="connsiteY1" fmla="*/ 0 h 2120900"/>
              <a:gd name="connsiteX2" fmla="*/ 10858500 w 10858500"/>
              <a:gd name="connsiteY2" fmla="*/ 2120900 h 2120900"/>
              <a:gd name="connsiteX3" fmla="*/ 12700 w 10858500"/>
              <a:gd name="connsiteY3" fmla="*/ 2120900 h 2120900"/>
              <a:gd name="connsiteX4" fmla="*/ 0 w 10858500"/>
              <a:gd name="connsiteY4" fmla="*/ 0 h 2120900"/>
              <a:gd name="connsiteX0" fmla="*/ 0 w 10858500"/>
              <a:gd name="connsiteY0" fmla="*/ 0 h 2126578"/>
              <a:gd name="connsiteX1" fmla="*/ 10858500 w 10858500"/>
              <a:gd name="connsiteY1" fmla="*/ 0 h 2126578"/>
              <a:gd name="connsiteX2" fmla="*/ 5069627 w 10858500"/>
              <a:gd name="connsiteY2" fmla="*/ 2126578 h 2126578"/>
              <a:gd name="connsiteX3" fmla="*/ 12700 w 10858500"/>
              <a:gd name="connsiteY3" fmla="*/ 2120900 h 2126578"/>
              <a:gd name="connsiteX4" fmla="*/ 0 w 10858500"/>
              <a:gd name="connsiteY4" fmla="*/ 0 h 2126578"/>
              <a:gd name="connsiteX0" fmla="*/ 0 w 9692192"/>
              <a:gd name="connsiteY0" fmla="*/ 0 h 2126578"/>
              <a:gd name="connsiteX1" fmla="*/ 9692192 w 9692192"/>
              <a:gd name="connsiteY1" fmla="*/ 11355 h 2126578"/>
              <a:gd name="connsiteX2" fmla="*/ 5069627 w 9692192"/>
              <a:gd name="connsiteY2" fmla="*/ 2126578 h 2126578"/>
              <a:gd name="connsiteX3" fmla="*/ 12700 w 9692192"/>
              <a:gd name="connsiteY3" fmla="*/ 2120900 h 2126578"/>
              <a:gd name="connsiteX4" fmla="*/ 0 w 9692192"/>
              <a:gd name="connsiteY4" fmla="*/ 0 h 2126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2192" h="2126578">
                <a:moveTo>
                  <a:pt x="0" y="0"/>
                </a:moveTo>
                <a:lnTo>
                  <a:pt x="9692192" y="11355"/>
                </a:lnTo>
                <a:lnTo>
                  <a:pt x="5069627" y="2126578"/>
                </a:lnTo>
                <a:lnTo>
                  <a:pt x="12700" y="2120900"/>
                </a:lnTo>
                <a:cubicBezTo>
                  <a:pt x="8467" y="1413933"/>
                  <a:pt x="4233" y="706967"/>
                  <a:pt x="0" y="0"/>
                </a:cubicBezTo>
                <a:close/>
              </a:path>
            </a:pathLst>
          </a:custGeom>
          <a:solidFill>
            <a:srgbClr val="5B9BD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cxnSp>
        <p:nvCxnSpPr>
          <p:cNvPr id="99" name="直線コネクタ 98"/>
          <p:cNvCxnSpPr>
            <a:cxnSpLocks/>
          </p:cNvCxnSpPr>
          <p:nvPr/>
        </p:nvCxnSpPr>
        <p:spPr>
          <a:xfrm flipH="1" flipV="1">
            <a:off x="7706283" y="4078286"/>
            <a:ext cx="2376403" cy="8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a:cxnSpLocks/>
            <a:stCxn id="115" idx="19"/>
          </p:cNvCxnSpPr>
          <p:nvPr/>
        </p:nvCxnSpPr>
        <p:spPr>
          <a:xfrm flipH="1" flipV="1">
            <a:off x="7708697" y="5454278"/>
            <a:ext cx="2054861" cy="4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ext Box 66"/>
          <p:cNvSpPr txBox="1">
            <a:spLocks noChangeArrowheads="1"/>
          </p:cNvSpPr>
          <p:nvPr/>
        </p:nvSpPr>
        <p:spPr bwMode="auto">
          <a:xfrm>
            <a:off x="7906782" y="5310927"/>
            <a:ext cx="166903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700" dirty="0">
                <a:latin typeface="ＭＳ ゴシック" panose="020B0609070205080204" pitchFamily="49" charset="-128"/>
                <a:ea typeface="ＭＳ ゴシック" panose="020B0609070205080204" pitchFamily="49" charset="-128"/>
              </a:rPr>
              <a:t>▽EL249.0m</a:t>
            </a:r>
            <a:r>
              <a:rPr lang="ja-JP" altLang="en-US" sz="700" dirty="0">
                <a:latin typeface="ＭＳ ゴシック" panose="020B0609070205080204" pitchFamily="49" charset="-128"/>
                <a:ea typeface="ＭＳ ゴシック" panose="020B0609070205080204" pitchFamily="49" charset="-128"/>
                <a:sym typeface="Wingdings" panose="05000000000000000000" pitchFamily="2" charset="2"/>
              </a:rPr>
              <a:t>：最低水位</a:t>
            </a:r>
            <a:endParaRPr lang="ja-JP" altLang="en-US" sz="700" dirty="0">
              <a:latin typeface="ＭＳ ゴシック" panose="020B0609070205080204" pitchFamily="49" charset="-128"/>
              <a:ea typeface="ＭＳ ゴシック" panose="020B0609070205080204" pitchFamily="49" charset="-128"/>
            </a:endParaRPr>
          </a:p>
        </p:txBody>
      </p:sp>
      <p:sp>
        <p:nvSpPr>
          <p:cNvPr id="102" name="Line 12"/>
          <p:cNvSpPr>
            <a:spLocks noChangeShapeType="1"/>
          </p:cNvSpPr>
          <p:nvPr/>
        </p:nvSpPr>
        <p:spPr bwMode="auto">
          <a:xfrm flipH="1">
            <a:off x="7503628" y="3425798"/>
            <a:ext cx="20215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 name="Rectangle 16"/>
          <p:cNvSpPr>
            <a:spLocks noChangeArrowheads="1"/>
          </p:cNvSpPr>
          <p:nvPr/>
        </p:nvSpPr>
        <p:spPr bwMode="auto">
          <a:xfrm flipH="1">
            <a:off x="7582244" y="3997783"/>
            <a:ext cx="50383" cy="503922"/>
          </a:xfrm>
          <a:prstGeom prst="rect">
            <a:avLst/>
          </a:prstGeom>
          <a:solidFill>
            <a:srgbClr val="C00000"/>
          </a:solidFill>
          <a:ln w="9525">
            <a:solidFill>
              <a:srgbClr val="000000"/>
            </a:solidFill>
            <a:miter lim="800000"/>
            <a:headEnd/>
            <a:tailEnd/>
          </a:ln>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04" name="フリーフォーム 103"/>
          <p:cNvSpPr/>
          <p:nvPr/>
        </p:nvSpPr>
        <p:spPr>
          <a:xfrm flipH="1">
            <a:off x="7176249" y="4318710"/>
            <a:ext cx="534258" cy="877779"/>
          </a:xfrm>
          <a:custGeom>
            <a:avLst/>
            <a:gdLst>
              <a:gd name="connsiteX0" fmla="*/ 0 w 1422400"/>
              <a:gd name="connsiteY0" fmla="*/ 12700 h 1676400"/>
              <a:gd name="connsiteX1" fmla="*/ 558800 w 1422400"/>
              <a:gd name="connsiteY1" fmla="*/ 0 h 1676400"/>
              <a:gd name="connsiteX2" fmla="*/ 1231900 w 1422400"/>
              <a:gd name="connsiteY2" fmla="*/ 381000 h 1676400"/>
              <a:gd name="connsiteX3" fmla="*/ 1409700 w 1422400"/>
              <a:gd name="connsiteY3" fmla="*/ 622300 h 1676400"/>
              <a:gd name="connsiteX4" fmla="*/ 1422400 w 1422400"/>
              <a:gd name="connsiteY4" fmla="*/ 1676400 h 1676400"/>
              <a:gd name="connsiteX5" fmla="*/ 1257300 w 1422400"/>
              <a:gd name="connsiteY5" fmla="*/ 1663700 h 1676400"/>
              <a:gd name="connsiteX6" fmla="*/ 990600 w 1422400"/>
              <a:gd name="connsiteY6" fmla="*/ 673100 h 1676400"/>
              <a:gd name="connsiteX7" fmla="*/ 825500 w 1422400"/>
              <a:gd name="connsiteY7" fmla="*/ 495300 h 1676400"/>
              <a:gd name="connsiteX8" fmla="*/ 381000 w 1422400"/>
              <a:gd name="connsiteY8" fmla="*/ 254000 h 1676400"/>
              <a:gd name="connsiteX9" fmla="*/ 0 w 1422400"/>
              <a:gd name="connsiteY9" fmla="*/ 228600 h 1676400"/>
              <a:gd name="connsiteX10" fmla="*/ 0 w 1422400"/>
              <a:gd name="connsiteY10" fmla="*/ 12700 h 1676400"/>
              <a:gd name="connsiteX0" fmla="*/ 0 w 1422400"/>
              <a:gd name="connsiteY0" fmla="*/ 45740 h 1709440"/>
              <a:gd name="connsiteX1" fmla="*/ 558800 w 1422400"/>
              <a:gd name="connsiteY1" fmla="*/ 33040 h 1709440"/>
              <a:gd name="connsiteX2" fmla="*/ 1231900 w 1422400"/>
              <a:gd name="connsiteY2" fmla="*/ 414040 h 1709440"/>
              <a:gd name="connsiteX3" fmla="*/ 1409700 w 1422400"/>
              <a:gd name="connsiteY3" fmla="*/ 655340 h 1709440"/>
              <a:gd name="connsiteX4" fmla="*/ 1422400 w 1422400"/>
              <a:gd name="connsiteY4" fmla="*/ 1709440 h 1709440"/>
              <a:gd name="connsiteX5" fmla="*/ 1257300 w 1422400"/>
              <a:gd name="connsiteY5" fmla="*/ 1696740 h 1709440"/>
              <a:gd name="connsiteX6" fmla="*/ 990600 w 1422400"/>
              <a:gd name="connsiteY6" fmla="*/ 706140 h 1709440"/>
              <a:gd name="connsiteX7" fmla="*/ 825500 w 1422400"/>
              <a:gd name="connsiteY7" fmla="*/ 528340 h 1709440"/>
              <a:gd name="connsiteX8" fmla="*/ 381000 w 1422400"/>
              <a:gd name="connsiteY8" fmla="*/ 287040 h 1709440"/>
              <a:gd name="connsiteX9" fmla="*/ 0 w 1422400"/>
              <a:gd name="connsiteY9" fmla="*/ 261640 h 1709440"/>
              <a:gd name="connsiteX10" fmla="*/ 0 w 1422400"/>
              <a:gd name="connsiteY10" fmla="*/ 45740 h 1709440"/>
              <a:gd name="connsiteX0" fmla="*/ 0 w 1422400"/>
              <a:gd name="connsiteY0" fmla="*/ 45740 h 1709440"/>
              <a:gd name="connsiteX1" fmla="*/ 558800 w 1422400"/>
              <a:gd name="connsiteY1" fmla="*/ 33040 h 1709440"/>
              <a:gd name="connsiteX2" fmla="*/ 1231900 w 1422400"/>
              <a:gd name="connsiteY2" fmla="*/ 414040 h 1709440"/>
              <a:gd name="connsiteX3" fmla="*/ 1409700 w 1422400"/>
              <a:gd name="connsiteY3" fmla="*/ 655340 h 1709440"/>
              <a:gd name="connsiteX4" fmla="*/ 1422400 w 1422400"/>
              <a:gd name="connsiteY4" fmla="*/ 1709440 h 1709440"/>
              <a:gd name="connsiteX5" fmla="*/ 1257300 w 1422400"/>
              <a:gd name="connsiteY5" fmla="*/ 1696740 h 1709440"/>
              <a:gd name="connsiteX6" fmla="*/ 990600 w 1422400"/>
              <a:gd name="connsiteY6" fmla="*/ 706140 h 1709440"/>
              <a:gd name="connsiteX7" fmla="*/ 825500 w 1422400"/>
              <a:gd name="connsiteY7" fmla="*/ 528340 h 1709440"/>
              <a:gd name="connsiteX8" fmla="*/ 381000 w 1422400"/>
              <a:gd name="connsiteY8" fmla="*/ 287040 h 1709440"/>
              <a:gd name="connsiteX9" fmla="*/ 0 w 1422400"/>
              <a:gd name="connsiteY9" fmla="*/ 261640 h 1709440"/>
              <a:gd name="connsiteX10" fmla="*/ 0 w 1422400"/>
              <a:gd name="connsiteY10" fmla="*/ 45740 h 1709440"/>
              <a:gd name="connsiteX0" fmla="*/ 0 w 1422400"/>
              <a:gd name="connsiteY0" fmla="*/ 45740 h 1709440"/>
              <a:gd name="connsiteX1" fmla="*/ 558800 w 1422400"/>
              <a:gd name="connsiteY1" fmla="*/ 33040 h 1709440"/>
              <a:gd name="connsiteX2" fmla="*/ 1231900 w 1422400"/>
              <a:gd name="connsiteY2" fmla="*/ 414040 h 1709440"/>
              <a:gd name="connsiteX3" fmla="*/ 1409700 w 1422400"/>
              <a:gd name="connsiteY3" fmla="*/ 655340 h 1709440"/>
              <a:gd name="connsiteX4" fmla="*/ 1422400 w 1422400"/>
              <a:gd name="connsiteY4" fmla="*/ 1709440 h 1709440"/>
              <a:gd name="connsiteX5" fmla="*/ 1257300 w 1422400"/>
              <a:gd name="connsiteY5" fmla="*/ 1696740 h 1709440"/>
              <a:gd name="connsiteX6" fmla="*/ 990600 w 1422400"/>
              <a:gd name="connsiteY6" fmla="*/ 706140 h 1709440"/>
              <a:gd name="connsiteX7" fmla="*/ 825500 w 1422400"/>
              <a:gd name="connsiteY7" fmla="*/ 528340 h 1709440"/>
              <a:gd name="connsiteX8" fmla="*/ 381000 w 1422400"/>
              <a:gd name="connsiteY8" fmla="*/ 287040 h 1709440"/>
              <a:gd name="connsiteX9" fmla="*/ 0 w 1422400"/>
              <a:gd name="connsiteY9" fmla="*/ 261640 h 1709440"/>
              <a:gd name="connsiteX10" fmla="*/ 0 w 1422400"/>
              <a:gd name="connsiteY10" fmla="*/ 45740 h 1709440"/>
              <a:gd name="connsiteX0" fmla="*/ 0 w 1422400"/>
              <a:gd name="connsiteY0" fmla="*/ 45740 h 1709440"/>
              <a:gd name="connsiteX1" fmla="*/ 558800 w 1422400"/>
              <a:gd name="connsiteY1" fmla="*/ 33040 h 1709440"/>
              <a:gd name="connsiteX2" fmla="*/ 1231900 w 1422400"/>
              <a:gd name="connsiteY2" fmla="*/ 414040 h 1709440"/>
              <a:gd name="connsiteX3" fmla="*/ 1409700 w 1422400"/>
              <a:gd name="connsiteY3" fmla="*/ 655340 h 1709440"/>
              <a:gd name="connsiteX4" fmla="*/ 1422400 w 1422400"/>
              <a:gd name="connsiteY4" fmla="*/ 1709440 h 1709440"/>
              <a:gd name="connsiteX5" fmla="*/ 1257300 w 1422400"/>
              <a:gd name="connsiteY5" fmla="*/ 1696740 h 1709440"/>
              <a:gd name="connsiteX6" fmla="*/ 990600 w 1422400"/>
              <a:gd name="connsiteY6" fmla="*/ 706140 h 1709440"/>
              <a:gd name="connsiteX7" fmla="*/ 825500 w 1422400"/>
              <a:gd name="connsiteY7" fmla="*/ 528340 h 1709440"/>
              <a:gd name="connsiteX8" fmla="*/ 381000 w 1422400"/>
              <a:gd name="connsiteY8" fmla="*/ 287040 h 1709440"/>
              <a:gd name="connsiteX9" fmla="*/ 0 w 1422400"/>
              <a:gd name="connsiteY9" fmla="*/ 261640 h 1709440"/>
              <a:gd name="connsiteX10" fmla="*/ 0 w 1422400"/>
              <a:gd name="connsiteY10" fmla="*/ 45740 h 1709440"/>
              <a:gd name="connsiteX0" fmla="*/ 0 w 1422400"/>
              <a:gd name="connsiteY0" fmla="*/ 45740 h 1709440"/>
              <a:gd name="connsiteX1" fmla="*/ 558800 w 1422400"/>
              <a:gd name="connsiteY1" fmla="*/ 33040 h 1709440"/>
              <a:gd name="connsiteX2" fmla="*/ 1231900 w 1422400"/>
              <a:gd name="connsiteY2" fmla="*/ 414040 h 1709440"/>
              <a:gd name="connsiteX3" fmla="*/ 1409700 w 1422400"/>
              <a:gd name="connsiteY3" fmla="*/ 655340 h 1709440"/>
              <a:gd name="connsiteX4" fmla="*/ 1422400 w 1422400"/>
              <a:gd name="connsiteY4" fmla="*/ 1709440 h 1709440"/>
              <a:gd name="connsiteX5" fmla="*/ 1257300 w 1422400"/>
              <a:gd name="connsiteY5" fmla="*/ 1696740 h 1709440"/>
              <a:gd name="connsiteX6" fmla="*/ 990600 w 1422400"/>
              <a:gd name="connsiteY6" fmla="*/ 706140 h 1709440"/>
              <a:gd name="connsiteX7" fmla="*/ 825500 w 1422400"/>
              <a:gd name="connsiteY7" fmla="*/ 528340 h 1709440"/>
              <a:gd name="connsiteX8" fmla="*/ 381000 w 1422400"/>
              <a:gd name="connsiteY8" fmla="*/ 287040 h 1709440"/>
              <a:gd name="connsiteX9" fmla="*/ 0 w 1422400"/>
              <a:gd name="connsiteY9" fmla="*/ 261640 h 1709440"/>
              <a:gd name="connsiteX10" fmla="*/ 0 w 1422400"/>
              <a:gd name="connsiteY10" fmla="*/ 45740 h 1709440"/>
              <a:gd name="connsiteX0" fmla="*/ 0 w 1422400"/>
              <a:gd name="connsiteY0" fmla="*/ 45740 h 1709440"/>
              <a:gd name="connsiteX1" fmla="*/ 558800 w 1422400"/>
              <a:gd name="connsiteY1" fmla="*/ 33040 h 1709440"/>
              <a:gd name="connsiteX2" fmla="*/ 1231900 w 1422400"/>
              <a:gd name="connsiteY2" fmla="*/ 414040 h 1709440"/>
              <a:gd name="connsiteX3" fmla="*/ 1409700 w 1422400"/>
              <a:gd name="connsiteY3" fmla="*/ 655340 h 1709440"/>
              <a:gd name="connsiteX4" fmla="*/ 1422400 w 1422400"/>
              <a:gd name="connsiteY4" fmla="*/ 1709440 h 1709440"/>
              <a:gd name="connsiteX5" fmla="*/ 1257300 w 1422400"/>
              <a:gd name="connsiteY5" fmla="*/ 1696740 h 1709440"/>
              <a:gd name="connsiteX6" fmla="*/ 825500 w 1422400"/>
              <a:gd name="connsiteY6" fmla="*/ 528340 h 1709440"/>
              <a:gd name="connsiteX7" fmla="*/ 381000 w 1422400"/>
              <a:gd name="connsiteY7" fmla="*/ 287040 h 1709440"/>
              <a:gd name="connsiteX8" fmla="*/ 0 w 1422400"/>
              <a:gd name="connsiteY8" fmla="*/ 261640 h 1709440"/>
              <a:gd name="connsiteX9" fmla="*/ 0 w 1422400"/>
              <a:gd name="connsiteY9" fmla="*/ 45740 h 1709440"/>
              <a:gd name="connsiteX0" fmla="*/ 0 w 1871980"/>
              <a:gd name="connsiteY0" fmla="*/ 3249 h 2078429"/>
              <a:gd name="connsiteX1" fmla="*/ 1008380 w 1871980"/>
              <a:gd name="connsiteY1" fmla="*/ 402029 h 2078429"/>
              <a:gd name="connsiteX2" fmla="*/ 1681480 w 1871980"/>
              <a:gd name="connsiteY2" fmla="*/ 783029 h 2078429"/>
              <a:gd name="connsiteX3" fmla="*/ 1859280 w 1871980"/>
              <a:gd name="connsiteY3" fmla="*/ 1024329 h 2078429"/>
              <a:gd name="connsiteX4" fmla="*/ 1871980 w 1871980"/>
              <a:gd name="connsiteY4" fmla="*/ 2078429 h 2078429"/>
              <a:gd name="connsiteX5" fmla="*/ 1706880 w 1871980"/>
              <a:gd name="connsiteY5" fmla="*/ 2065729 h 2078429"/>
              <a:gd name="connsiteX6" fmla="*/ 1275080 w 1871980"/>
              <a:gd name="connsiteY6" fmla="*/ 897329 h 2078429"/>
              <a:gd name="connsiteX7" fmla="*/ 830580 w 1871980"/>
              <a:gd name="connsiteY7" fmla="*/ 656029 h 2078429"/>
              <a:gd name="connsiteX8" fmla="*/ 449580 w 1871980"/>
              <a:gd name="connsiteY8" fmla="*/ 630629 h 2078429"/>
              <a:gd name="connsiteX9" fmla="*/ 0 w 1871980"/>
              <a:gd name="connsiteY9" fmla="*/ 3249 h 2078429"/>
              <a:gd name="connsiteX0" fmla="*/ 15240 w 1887220"/>
              <a:gd name="connsiteY0" fmla="*/ 3249 h 2078429"/>
              <a:gd name="connsiteX1" fmla="*/ 1023620 w 1887220"/>
              <a:gd name="connsiteY1" fmla="*/ 402029 h 2078429"/>
              <a:gd name="connsiteX2" fmla="*/ 1696720 w 1887220"/>
              <a:gd name="connsiteY2" fmla="*/ 783029 h 2078429"/>
              <a:gd name="connsiteX3" fmla="*/ 1874520 w 1887220"/>
              <a:gd name="connsiteY3" fmla="*/ 1024329 h 2078429"/>
              <a:gd name="connsiteX4" fmla="*/ 1887220 w 1887220"/>
              <a:gd name="connsiteY4" fmla="*/ 2078429 h 2078429"/>
              <a:gd name="connsiteX5" fmla="*/ 1722120 w 1887220"/>
              <a:gd name="connsiteY5" fmla="*/ 2065729 h 2078429"/>
              <a:gd name="connsiteX6" fmla="*/ 1290320 w 1887220"/>
              <a:gd name="connsiteY6" fmla="*/ 897329 h 2078429"/>
              <a:gd name="connsiteX7" fmla="*/ 845820 w 1887220"/>
              <a:gd name="connsiteY7" fmla="*/ 656029 h 2078429"/>
              <a:gd name="connsiteX8" fmla="*/ 0 w 1887220"/>
              <a:gd name="connsiteY8" fmla="*/ 630629 h 2078429"/>
              <a:gd name="connsiteX9" fmla="*/ 15240 w 1887220"/>
              <a:gd name="connsiteY9" fmla="*/ 3249 h 2078429"/>
              <a:gd name="connsiteX0" fmla="*/ 15240 w 1887220"/>
              <a:gd name="connsiteY0" fmla="*/ 51296 h 2126476"/>
              <a:gd name="connsiteX1" fmla="*/ 274320 w 1887220"/>
              <a:gd name="connsiteY1" fmla="*/ 58917 h 2126476"/>
              <a:gd name="connsiteX2" fmla="*/ 1023620 w 1887220"/>
              <a:gd name="connsiteY2" fmla="*/ 450076 h 2126476"/>
              <a:gd name="connsiteX3" fmla="*/ 1696720 w 1887220"/>
              <a:gd name="connsiteY3" fmla="*/ 831076 h 2126476"/>
              <a:gd name="connsiteX4" fmla="*/ 1874520 w 1887220"/>
              <a:gd name="connsiteY4" fmla="*/ 1072376 h 2126476"/>
              <a:gd name="connsiteX5" fmla="*/ 1887220 w 1887220"/>
              <a:gd name="connsiteY5" fmla="*/ 2126476 h 2126476"/>
              <a:gd name="connsiteX6" fmla="*/ 1722120 w 1887220"/>
              <a:gd name="connsiteY6" fmla="*/ 2113776 h 2126476"/>
              <a:gd name="connsiteX7" fmla="*/ 1290320 w 1887220"/>
              <a:gd name="connsiteY7" fmla="*/ 945376 h 2126476"/>
              <a:gd name="connsiteX8" fmla="*/ 845820 w 1887220"/>
              <a:gd name="connsiteY8" fmla="*/ 704076 h 2126476"/>
              <a:gd name="connsiteX9" fmla="*/ 0 w 1887220"/>
              <a:gd name="connsiteY9" fmla="*/ 678676 h 2126476"/>
              <a:gd name="connsiteX10" fmla="*/ 15240 w 1887220"/>
              <a:gd name="connsiteY10" fmla="*/ 51296 h 2126476"/>
              <a:gd name="connsiteX0" fmla="*/ 15240 w 1887220"/>
              <a:gd name="connsiteY0" fmla="*/ 51296 h 2126476"/>
              <a:gd name="connsiteX1" fmla="*/ 274320 w 1887220"/>
              <a:gd name="connsiteY1" fmla="*/ 58917 h 2126476"/>
              <a:gd name="connsiteX2" fmla="*/ 320040 w 1887220"/>
              <a:gd name="connsiteY2" fmla="*/ 470397 h 2126476"/>
              <a:gd name="connsiteX3" fmla="*/ 1023620 w 1887220"/>
              <a:gd name="connsiteY3" fmla="*/ 450076 h 2126476"/>
              <a:gd name="connsiteX4" fmla="*/ 1696720 w 1887220"/>
              <a:gd name="connsiteY4" fmla="*/ 831076 h 2126476"/>
              <a:gd name="connsiteX5" fmla="*/ 1874520 w 1887220"/>
              <a:gd name="connsiteY5" fmla="*/ 1072376 h 2126476"/>
              <a:gd name="connsiteX6" fmla="*/ 1887220 w 1887220"/>
              <a:gd name="connsiteY6" fmla="*/ 2126476 h 2126476"/>
              <a:gd name="connsiteX7" fmla="*/ 1722120 w 1887220"/>
              <a:gd name="connsiteY7" fmla="*/ 2113776 h 2126476"/>
              <a:gd name="connsiteX8" fmla="*/ 1290320 w 1887220"/>
              <a:gd name="connsiteY8" fmla="*/ 945376 h 2126476"/>
              <a:gd name="connsiteX9" fmla="*/ 845820 w 1887220"/>
              <a:gd name="connsiteY9" fmla="*/ 704076 h 2126476"/>
              <a:gd name="connsiteX10" fmla="*/ 0 w 1887220"/>
              <a:gd name="connsiteY10" fmla="*/ 678676 h 2126476"/>
              <a:gd name="connsiteX11" fmla="*/ 15240 w 1887220"/>
              <a:gd name="connsiteY11" fmla="*/ 51296 h 2126476"/>
              <a:gd name="connsiteX0" fmla="*/ 15240 w 1887220"/>
              <a:gd name="connsiteY0" fmla="*/ 51296 h 2126476"/>
              <a:gd name="connsiteX1" fmla="*/ 274320 w 1887220"/>
              <a:gd name="connsiteY1" fmla="*/ 58917 h 2126476"/>
              <a:gd name="connsiteX2" fmla="*/ 320040 w 1887220"/>
              <a:gd name="connsiteY2" fmla="*/ 470397 h 2126476"/>
              <a:gd name="connsiteX3" fmla="*/ 1023620 w 1887220"/>
              <a:gd name="connsiteY3" fmla="*/ 450076 h 2126476"/>
              <a:gd name="connsiteX4" fmla="*/ 1696720 w 1887220"/>
              <a:gd name="connsiteY4" fmla="*/ 831076 h 2126476"/>
              <a:gd name="connsiteX5" fmla="*/ 1874520 w 1887220"/>
              <a:gd name="connsiteY5" fmla="*/ 1072376 h 2126476"/>
              <a:gd name="connsiteX6" fmla="*/ 1887220 w 1887220"/>
              <a:gd name="connsiteY6" fmla="*/ 2126476 h 2126476"/>
              <a:gd name="connsiteX7" fmla="*/ 1722120 w 1887220"/>
              <a:gd name="connsiteY7" fmla="*/ 2113776 h 2126476"/>
              <a:gd name="connsiteX8" fmla="*/ 1290320 w 1887220"/>
              <a:gd name="connsiteY8" fmla="*/ 945376 h 2126476"/>
              <a:gd name="connsiteX9" fmla="*/ 845820 w 1887220"/>
              <a:gd name="connsiteY9" fmla="*/ 704076 h 2126476"/>
              <a:gd name="connsiteX10" fmla="*/ 0 w 1887220"/>
              <a:gd name="connsiteY10" fmla="*/ 678676 h 2126476"/>
              <a:gd name="connsiteX11" fmla="*/ 15240 w 1887220"/>
              <a:gd name="connsiteY11" fmla="*/ 51296 h 2126476"/>
              <a:gd name="connsiteX0" fmla="*/ 15240 w 1887220"/>
              <a:gd name="connsiteY0" fmla="*/ 51296 h 2126476"/>
              <a:gd name="connsiteX1" fmla="*/ 274320 w 1887220"/>
              <a:gd name="connsiteY1" fmla="*/ 58917 h 2126476"/>
              <a:gd name="connsiteX2" fmla="*/ 320040 w 1887220"/>
              <a:gd name="connsiteY2" fmla="*/ 470397 h 2126476"/>
              <a:gd name="connsiteX3" fmla="*/ 1023620 w 1887220"/>
              <a:gd name="connsiteY3" fmla="*/ 450076 h 2126476"/>
              <a:gd name="connsiteX4" fmla="*/ 1696720 w 1887220"/>
              <a:gd name="connsiteY4" fmla="*/ 831076 h 2126476"/>
              <a:gd name="connsiteX5" fmla="*/ 1874520 w 1887220"/>
              <a:gd name="connsiteY5" fmla="*/ 1072376 h 2126476"/>
              <a:gd name="connsiteX6" fmla="*/ 1887220 w 1887220"/>
              <a:gd name="connsiteY6" fmla="*/ 2126476 h 2126476"/>
              <a:gd name="connsiteX7" fmla="*/ 1722120 w 1887220"/>
              <a:gd name="connsiteY7" fmla="*/ 2113776 h 2126476"/>
              <a:gd name="connsiteX8" fmla="*/ 1290320 w 1887220"/>
              <a:gd name="connsiteY8" fmla="*/ 945376 h 2126476"/>
              <a:gd name="connsiteX9" fmla="*/ 845820 w 1887220"/>
              <a:gd name="connsiteY9" fmla="*/ 704076 h 2126476"/>
              <a:gd name="connsiteX10" fmla="*/ 0 w 1887220"/>
              <a:gd name="connsiteY10" fmla="*/ 678676 h 2126476"/>
              <a:gd name="connsiteX11" fmla="*/ 15240 w 1887220"/>
              <a:gd name="connsiteY11" fmla="*/ 51296 h 2126476"/>
              <a:gd name="connsiteX0" fmla="*/ 15240 w 1887220"/>
              <a:gd name="connsiteY0" fmla="*/ 51296 h 2126476"/>
              <a:gd name="connsiteX1" fmla="*/ 274320 w 1887220"/>
              <a:gd name="connsiteY1" fmla="*/ 58917 h 2126476"/>
              <a:gd name="connsiteX2" fmla="*/ 297180 w 1887220"/>
              <a:gd name="connsiteY2" fmla="*/ 470397 h 2126476"/>
              <a:gd name="connsiteX3" fmla="*/ 1023620 w 1887220"/>
              <a:gd name="connsiteY3" fmla="*/ 450076 h 2126476"/>
              <a:gd name="connsiteX4" fmla="*/ 1696720 w 1887220"/>
              <a:gd name="connsiteY4" fmla="*/ 831076 h 2126476"/>
              <a:gd name="connsiteX5" fmla="*/ 1874520 w 1887220"/>
              <a:gd name="connsiteY5" fmla="*/ 1072376 h 2126476"/>
              <a:gd name="connsiteX6" fmla="*/ 1887220 w 1887220"/>
              <a:gd name="connsiteY6" fmla="*/ 2126476 h 2126476"/>
              <a:gd name="connsiteX7" fmla="*/ 1722120 w 1887220"/>
              <a:gd name="connsiteY7" fmla="*/ 2113776 h 2126476"/>
              <a:gd name="connsiteX8" fmla="*/ 1290320 w 1887220"/>
              <a:gd name="connsiteY8" fmla="*/ 945376 h 2126476"/>
              <a:gd name="connsiteX9" fmla="*/ 845820 w 1887220"/>
              <a:gd name="connsiteY9" fmla="*/ 704076 h 2126476"/>
              <a:gd name="connsiteX10" fmla="*/ 0 w 1887220"/>
              <a:gd name="connsiteY10" fmla="*/ 678676 h 2126476"/>
              <a:gd name="connsiteX11" fmla="*/ 15240 w 1887220"/>
              <a:gd name="connsiteY11" fmla="*/ 51296 h 2126476"/>
              <a:gd name="connsiteX0" fmla="*/ 15240 w 1887220"/>
              <a:gd name="connsiteY0" fmla="*/ 51296 h 2126476"/>
              <a:gd name="connsiteX1" fmla="*/ 274320 w 1887220"/>
              <a:gd name="connsiteY1" fmla="*/ 58917 h 2126476"/>
              <a:gd name="connsiteX2" fmla="*/ 297180 w 1887220"/>
              <a:gd name="connsiteY2" fmla="*/ 470397 h 2126476"/>
              <a:gd name="connsiteX3" fmla="*/ 1023620 w 1887220"/>
              <a:gd name="connsiteY3" fmla="*/ 450076 h 2126476"/>
              <a:gd name="connsiteX4" fmla="*/ 1696720 w 1887220"/>
              <a:gd name="connsiteY4" fmla="*/ 831076 h 2126476"/>
              <a:gd name="connsiteX5" fmla="*/ 1874520 w 1887220"/>
              <a:gd name="connsiteY5" fmla="*/ 1072376 h 2126476"/>
              <a:gd name="connsiteX6" fmla="*/ 1887220 w 1887220"/>
              <a:gd name="connsiteY6" fmla="*/ 2126476 h 2126476"/>
              <a:gd name="connsiteX7" fmla="*/ 1722120 w 1887220"/>
              <a:gd name="connsiteY7" fmla="*/ 2113776 h 2126476"/>
              <a:gd name="connsiteX8" fmla="*/ 1290320 w 1887220"/>
              <a:gd name="connsiteY8" fmla="*/ 945376 h 2126476"/>
              <a:gd name="connsiteX9" fmla="*/ 845820 w 1887220"/>
              <a:gd name="connsiteY9" fmla="*/ 704076 h 2126476"/>
              <a:gd name="connsiteX10" fmla="*/ 0 w 1887220"/>
              <a:gd name="connsiteY10" fmla="*/ 678676 h 2126476"/>
              <a:gd name="connsiteX11" fmla="*/ 15240 w 1887220"/>
              <a:gd name="connsiteY11" fmla="*/ 51296 h 2126476"/>
              <a:gd name="connsiteX0" fmla="*/ 15240 w 1887220"/>
              <a:gd name="connsiteY0" fmla="*/ 51296 h 2126476"/>
              <a:gd name="connsiteX1" fmla="*/ 274320 w 1887220"/>
              <a:gd name="connsiteY1" fmla="*/ 58917 h 2126476"/>
              <a:gd name="connsiteX2" fmla="*/ 297180 w 1887220"/>
              <a:gd name="connsiteY2" fmla="*/ 470397 h 2126476"/>
              <a:gd name="connsiteX3" fmla="*/ 1023620 w 1887220"/>
              <a:gd name="connsiteY3" fmla="*/ 450076 h 2126476"/>
              <a:gd name="connsiteX4" fmla="*/ 1696720 w 1887220"/>
              <a:gd name="connsiteY4" fmla="*/ 831076 h 2126476"/>
              <a:gd name="connsiteX5" fmla="*/ 1874520 w 1887220"/>
              <a:gd name="connsiteY5" fmla="*/ 1072376 h 2126476"/>
              <a:gd name="connsiteX6" fmla="*/ 1887220 w 1887220"/>
              <a:gd name="connsiteY6" fmla="*/ 2126476 h 2126476"/>
              <a:gd name="connsiteX7" fmla="*/ 1722120 w 1887220"/>
              <a:gd name="connsiteY7" fmla="*/ 2113776 h 2126476"/>
              <a:gd name="connsiteX8" fmla="*/ 1290320 w 1887220"/>
              <a:gd name="connsiteY8" fmla="*/ 945376 h 2126476"/>
              <a:gd name="connsiteX9" fmla="*/ 845820 w 1887220"/>
              <a:gd name="connsiteY9" fmla="*/ 704076 h 2126476"/>
              <a:gd name="connsiteX10" fmla="*/ 0 w 1887220"/>
              <a:gd name="connsiteY10" fmla="*/ 678676 h 2126476"/>
              <a:gd name="connsiteX11" fmla="*/ 15240 w 1887220"/>
              <a:gd name="connsiteY11" fmla="*/ 51296 h 2126476"/>
              <a:gd name="connsiteX0" fmla="*/ 15240 w 1897380"/>
              <a:gd name="connsiteY0" fmla="*/ 51296 h 2126476"/>
              <a:gd name="connsiteX1" fmla="*/ 274320 w 1897380"/>
              <a:gd name="connsiteY1" fmla="*/ 58917 h 2126476"/>
              <a:gd name="connsiteX2" fmla="*/ 297180 w 1897380"/>
              <a:gd name="connsiteY2" fmla="*/ 470397 h 2126476"/>
              <a:gd name="connsiteX3" fmla="*/ 1023620 w 1897380"/>
              <a:gd name="connsiteY3" fmla="*/ 450076 h 2126476"/>
              <a:gd name="connsiteX4" fmla="*/ 1696720 w 1897380"/>
              <a:gd name="connsiteY4" fmla="*/ 831076 h 2126476"/>
              <a:gd name="connsiteX5" fmla="*/ 1897380 w 1897380"/>
              <a:gd name="connsiteY5" fmla="*/ 1072376 h 2126476"/>
              <a:gd name="connsiteX6" fmla="*/ 1887220 w 1897380"/>
              <a:gd name="connsiteY6" fmla="*/ 2126476 h 2126476"/>
              <a:gd name="connsiteX7" fmla="*/ 1722120 w 1897380"/>
              <a:gd name="connsiteY7" fmla="*/ 2113776 h 2126476"/>
              <a:gd name="connsiteX8" fmla="*/ 1290320 w 1897380"/>
              <a:gd name="connsiteY8" fmla="*/ 945376 h 2126476"/>
              <a:gd name="connsiteX9" fmla="*/ 845820 w 1897380"/>
              <a:gd name="connsiteY9" fmla="*/ 704076 h 2126476"/>
              <a:gd name="connsiteX10" fmla="*/ 0 w 1897380"/>
              <a:gd name="connsiteY10" fmla="*/ 678676 h 2126476"/>
              <a:gd name="connsiteX11" fmla="*/ 15240 w 1897380"/>
              <a:gd name="connsiteY11" fmla="*/ 51296 h 2126476"/>
              <a:gd name="connsiteX0" fmla="*/ 15240 w 1903075"/>
              <a:gd name="connsiteY0" fmla="*/ 51296 h 2149336"/>
              <a:gd name="connsiteX1" fmla="*/ 274320 w 1903075"/>
              <a:gd name="connsiteY1" fmla="*/ 58917 h 2149336"/>
              <a:gd name="connsiteX2" fmla="*/ 297180 w 1903075"/>
              <a:gd name="connsiteY2" fmla="*/ 470397 h 2149336"/>
              <a:gd name="connsiteX3" fmla="*/ 1023620 w 1903075"/>
              <a:gd name="connsiteY3" fmla="*/ 450076 h 2149336"/>
              <a:gd name="connsiteX4" fmla="*/ 1696720 w 1903075"/>
              <a:gd name="connsiteY4" fmla="*/ 831076 h 2149336"/>
              <a:gd name="connsiteX5" fmla="*/ 1897380 w 1903075"/>
              <a:gd name="connsiteY5" fmla="*/ 1072376 h 2149336"/>
              <a:gd name="connsiteX6" fmla="*/ 1902460 w 1903075"/>
              <a:gd name="connsiteY6" fmla="*/ 2149336 h 2149336"/>
              <a:gd name="connsiteX7" fmla="*/ 1722120 w 1903075"/>
              <a:gd name="connsiteY7" fmla="*/ 2113776 h 2149336"/>
              <a:gd name="connsiteX8" fmla="*/ 1290320 w 1903075"/>
              <a:gd name="connsiteY8" fmla="*/ 945376 h 2149336"/>
              <a:gd name="connsiteX9" fmla="*/ 845820 w 1903075"/>
              <a:gd name="connsiteY9" fmla="*/ 704076 h 2149336"/>
              <a:gd name="connsiteX10" fmla="*/ 0 w 1903075"/>
              <a:gd name="connsiteY10" fmla="*/ 678676 h 2149336"/>
              <a:gd name="connsiteX11" fmla="*/ 15240 w 1903075"/>
              <a:gd name="connsiteY11" fmla="*/ 51296 h 2149336"/>
              <a:gd name="connsiteX0" fmla="*/ 15240 w 1903075"/>
              <a:gd name="connsiteY0" fmla="*/ 51296 h 2151876"/>
              <a:gd name="connsiteX1" fmla="*/ 274320 w 1903075"/>
              <a:gd name="connsiteY1" fmla="*/ 58917 h 2151876"/>
              <a:gd name="connsiteX2" fmla="*/ 297180 w 1903075"/>
              <a:gd name="connsiteY2" fmla="*/ 470397 h 2151876"/>
              <a:gd name="connsiteX3" fmla="*/ 1023620 w 1903075"/>
              <a:gd name="connsiteY3" fmla="*/ 450076 h 2151876"/>
              <a:gd name="connsiteX4" fmla="*/ 1696720 w 1903075"/>
              <a:gd name="connsiteY4" fmla="*/ 831076 h 2151876"/>
              <a:gd name="connsiteX5" fmla="*/ 1897380 w 1903075"/>
              <a:gd name="connsiteY5" fmla="*/ 1072376 h 2151876"/>
              <a:gd name="connsiteX6" fmla="*/ 1902460 w 1903075"/>
              <a:gd name="connsiteY6" fmla="*/ 2149336 h 2151876"/>
              <a:gd name="connsiteX7" fmla="*/ 1722120 w 1903075"/>
              <a:gd name="connsiteY7" fmla="*/ 2151876 h 2151876"/>
              <a:gd name="connsiteX8" fmla="*/ 1290320 w 1903075"/>
              <a:gd name="connsiteY8" fmla="*/ 945376 h 2151876"/>
              <a:gd name="connsiteX9" fmla="*/ 845820 w 1903075"/>
              <a:gd name="connsiteY9" fmla="*/ 704076 h 2151876"/>
              <a:gd name="connsiteX10" fmla="*/ 0 w 1903075"/>
              <a:gd name="connsiteY10" fmla="*/ 678676 h 2151876"/>
              <a:gd name="connsiteX11" fmla="*/ 15240 w 1903075"/>
              <a:gd name="connsiteY11" fmla="*/ 51296 h 2151876"/>
              <a:gd name="connsiteX0" fmla="*/ 15240 w 1903075"/>
              <a:gd name="connsiteY0" fmla="*/ 51296 h 2151876"/>
              <a:gd name="connsiteX1" fmla="*/ 274320 w 1903075"/>
              <a:gd name="connsiteY1" fmla="*/ 58917 h 2151876"/>
              <a:gd name="connsiteX2" fmla="*/ 297180 w 1903075"/>
              <a:gd name="connsiteY2" fmla="*/ 470397 h 2151876"/>
              <a:gd name="connsiteX3" fmla="*/ 1023620 w 1903075"/>
              <a:gd name="connsiteY3" fmla="*/ 450076 h 2151876"/>
              <a:gd name="connsiteX4" fmla="*/ 1696720 w 1903075"/>
              <a:gd name="connsiteY4" fmla="*/ 831076 h 2151876"/>
              <a:gd name="connsiteX5" fmla="*/ 1897380 w 1903075"/>
              <a:gd name="connsiteY5" fmla="*/ 1072376 h 2151876"/>
              <a:gd name="connsiteX6" fmla="*/ 1902460 w 1903075"/>
              <a:gd name="connsiteY6" fmla="*/ 2149336 h 2151876"/>
              <a:gd name="connsiteX7" fmla="*/ 1722120 w 1903075"/>
              <a:gd name="connsiteY7" fmla="*/ 2151876 h 2151876"/>
              <a:gd name="connsiteX8" fmla="*/ 1290320 w 1903075"/>
              <a:gd name="connsiteY8" fmla="*/ 945376 h 2151876"/>
              <a:gd name="connsiteX9" fmla="*/ 845820 w 1903075"/>
              <a:gd name="connsiteY9" fmla="*/ 704076 h 2151876"/>
              <a:gd name="connsiteX10" fmla="*/ 0 w 1903075"/>
              <a:gd name="connsiteY10" fmla="*/ 678676 h 2151876"/>
              <a:gd name="connsiteX11" fmla="*/ 15240 w 1903075"/>
              <a:gd name="connsiteY11" fmla="*/ 51296 h 2151876"/>
              <a:gd name="connsiteX0" fmla="*/ 15240 w 1903075"/>
              <a:gd name="connsiteY0" fmla="*/ 51296 h 2151876"/>
              <a:gd name="connsiteX1" fmla="*/ 274320 w 1903075"/>
              <a:gd name="connsiteY1" fmla="*/ 58917 h 2151876"/>
              <a:gd name="connsiteX2" fmla="*/ 297180 w 1903075"/>
              <a:gd name="connsiteY2" fmla="*/ 470397 h 2151876"/>
              <a:gd name="connsiteX3" fmla="*/ 1023620 w 1903075"/>
              <a:gd name="connsiteY3" fmla="*/ 450076 h 2151876"/>
              <a:gd name="connsiteX4" fmla="*/ 1696720 w 1903075"/>
              <a:gd name="connsiteY4" fmla="*/ 831076 h 2151876"/>
              <a:gd name="connsiteX5" fmla="*/ 1897380 w 1903075"/>
              <a:gd name="connsiteY5" fmla="*/ 1072376 h 2151876"/>
              <a:gd name="connsiteX6" fmla="*/ 1902460 w 1903075"/>
              <a:gd name="connsiteY6" fmla="*/ 2149336 h 2151876"/>
              <a:gd name="connsiteX7" fmla="*/ 1722120 w 1903075"/>
              <a:gd name="connsiteY7" fmla="*/ 2151876 h 2151876"/>
              <a:gd name="connsiteX8" fmla="*/ 1290320 w 1903075"/>
              <a:gd name="connsiteY8" fmla="*/ 945376 h 2151876"/>
              <a:gd name="connsiteX9" fmla="*/ 845820 w 1903075"/>
              <a:gd name="connsiteY9" fmla="*/ 704076 h 2151876"/>
              <a:gd name="connsiteX10" fmla="*/ 0 w 1903075"/>
              <a:gd name="connsiteY10" fmla="*/ 678676 h 2151876"/>
              <a:gd name="connsiteX11" fmla="*/ 15240 w 1903075"/>
              <a:gd name="connsiteY11" fmla="*/ 51296 h 2151876"/>
              <a:gd name="connsiteX0" fmla="*/ 15240 w 1903075"/>
              <a:gd name="connsiteY0" fmla="*/ 51296 h 2151876"/>
              <a:gd name="connsiteX1" fmla="*/ 274320 w 1903075"/>
              <a:gd name="connsiteY1" fmla="*/ 58917 h 2151876"/>
              <a:gd name="connsiteX2" fmla="*/ 297180 w 1903075"/>
              <a:gd name="connsiteY2" fmla="*/ 470397 h 2151876"/>
              <a:gd name="connsiteX3" fmla="*/ 1023620 w 1903075"/>
              <a:gd name="connsiteY3" fmla="*/ 450076 h 2151876"/>
              <a:gd name="connsiteX4" fmla="*/ 1696720 w 1903075"/>
              <a:gd name="connsiteY4" fmla="*/ 831076 h 2151876"/>
              <a:gd name="connsiteX5" fmla="*/ 1897380 w 1903075"/>
              <a:gd name="connsiteY5" fmla="*/ 1072376 h 2151876"/>
              <a:gd name="connsiteX6" fmla="*/ 1902460 w 1903075"/>
              <a:gd name="connsiteY6" fmla="*/ 2149336 h 2151876"/>
              <a:gd name="connsiteX7" fmla="*/ 1722120 w 1903075"/>
              <a:gd name="connsiteY7" fmla="*/ 2151876 h 2151876"/>
              <a:gd name="connsiteX8" fmla="*/ 1290320 w 1903075"/>
              <a:gd name="connsiteY8" fmla="*/ 945376 h 2151876"/>
              <a:gd name="connsiteX9" fmla="*/ 845820 w 1903075"/>
              <a:gd name="connsiteY9" fmla="*/ 704076 h 2151876"/>
              <a:gd name="connsiteX10" fmla="*/ 0 w 1903075"/>
              <a:gd name="connsiteY10" fmla="*/ 678676 h 2151876"/>
              <a:gd name="connsiteX11" fmla="*/ 15240 w 1903075"/>
              <a:gd name="connsiteY11" fmla="*/ 51296 h 2151876"/>
              <a:gd name="connsiteX0" fmla="*/ 15240 w 1903075"/>
              <a:gd name="connsiteY0" fmla="*/ 51296 h 2151876"/>
              <a:gd name="connsiteX1" fmla="*/ 274320 w 1903075"/>
              <a:gd name="connsiteY1" fmla="*/ 58917 h 2151876"/>
              <a:gd name="connsiteX2" fmla="*/ 297180 w 1903075"/>
              <a:gd name="connsiteY2" fmla="*/ 470397 h 2151876"/>
              <a:gd name="connsiteX3" fmla="*/ 1023620 w 1903075"/>
              <a:gd name="connsiteY3" fmla="*/ 450076 h 2151876"/>
              <a:gd name="connsiteX4" fmla="*/ 1696720 w 1903075"/>
              <a:gd name="connsiteY4" fmla="*/ 831076 h 2151876"/>
              <a:gd name="connsiteX5" fmla="*/ 1897380 w 1903075"/>
              <a:gd name="connsiteY5" fmla="*/ 1072376 h 2151876"/>
              <a:gd name="connsiteX6" fmla="*/ 1902460 w 1903075"/>
              <a:gd name="connsiteY6" fmla="*/ 2149336 h 2151876"/>
              <a:gd name="connsiteX7" fmla="*/ 1722120 w 1903075"/>
              <a:gd name="connsiteY7" fmla="*/ 2151876 h 2151876"/>
              <a:gd name="connsiteX8" fmla="*/ 1290320 w 1903075"/>
              <a:gd name="connsiteY8" fmla="*/ 945376 h 2151876"/>
              <a:gd name="connsiteX9" fmla="*/ 845820 w 1903075"/>
              <a:gd name="connsiteY9" fmla="*/ 704076 h 2151876"/>
              <a:gd name="connsiteX10" fmla="*/ 0 w 1903075"/>
              <a:gd name="connsiteY10" fmla="*/ 678676 h 2151876"/>
              <a:gd name="connsiteX11" fmla="*/ 15240 w 1903075"/>
              <a:gd name="connsiteY11" fmla="*/ 51296 h 2151876"/>
              <a:gd name="connsiteX0" fmla="*/ 15240 w 1903075"/>
              <a:gd name="connsiteY0" fmla="*/ 76207 h 2176787"/>
              <a:gd name="connsiteX1" fmla="*/ 274320 w 1903075"/>
              <a:gd name="connsiteY1" fmla="*/ 38108 h 2176787"/>
              <a:gd name="connsiteX2" fmla="*/ 297180 w 1903075"/>
              <a:gd name="connsiteY2" fmla="*/ 495308 h 2176787"/>
              <a:gd name="connsiteX3" fmla="*/ 1023620 w 1903075"/>
              <a:gd name="connsiteY3" fmla="*/ 474987 h 2176787"/>
              <a:gd name="connsiteX4" fmla="*/ 1696720 w 1903075"/>
              <a:gd name="connsiteY4" fmla="*/ 855987 h 2176787"/>
              <a:gd name="connsiteX5" fmla="*/ 1897380 w 1903075"/>
              <a:gd name="connsiteY5" fmla="*/ 1097287 h 2176787"/>
              <a:gd name="connsiteX6" fmla="*/ 1902460 w 1903075"/>
              <a:gd name="connsiteY6" fmla="*/ 2174247 h 2176787"/>
              <a:gd name="connsiteX7" fmla="*/ 1722120 w 1903075"/>
              <a:gd name="connsiteY7" fmla="*/ 2176787 h 2176787"/>
              <a:gd name="connsiteX8" fmla="*/ 1290320 w 1903075"/>
              <a:gd name="connsiteY8" fmla="*/ 970287 h 2176787"/>
              <a:gd name="connsiteX9" fmla="*/ 845820 w 1903075"/>
              <a:gd name="connsiteY9" fmla="*/ 728987 h 2176787"/>
              <a:gd name="connsiteX10" fmla="*/ 0 w 1903075"/>
              <a:gd name="connsiteY10" fmla="*/ 703587 h 2176787"/>
              <a:gd name="connsiteX11" fmla="*/ 15240 w 1903075"/>
              <a:gd name="connsiteY11" fmla="*/ 76207 h 2176787"/>
              <a:gd name="connsiteX0" fmla="*/ 15240 w 1903075"/>
              <a:gd name="connsiteY0" fmla="*/ 51296 h 2197596"/>
              <a:gd name="connsiteX1" fmla="*/ 274320 w 1903075"/>
              <a:gd name="connsiteY1" fmla="*/ 58917 h 2197596"/>
              <a:gd name="connsiteX2" fmla="*/ 297180 w 1903075"/>
              <a:gd name="connsiteY2" fmla="*/ 516117 h 2197596"/>
              <a:gd name="connsiteX3" fmla="*/ 1023620 w 1903075"/>
              <a:gd name="connsiteY3" fmla="*/ 495796 h 2197596"/>
              <a:gd name="connsiteX4" fmla="*/ 1696720 w 1903075"/>
              <a:gd name="connsiteY4" fmla="*/ 876796 h 2197596"/>
              <a:gd name="connsiteX5" fmla="*/ 1897380 w 1903075"/>
              <a:gd name="connsiteY5" fmla="*/ 1118096 h 2197596"/>
              <a:gd name="connsiteX6" fmla="*/ 1902460 w 1903075"/>
              <a:gd name="connsiteY6" fmla="*/ 2195056 h 2197596"/>
              <a:gd name="connsiteX7" fmla="*/ 1722120 w 1903075"/>
              <a:gd name="connsiteY7" fmla="*/ 2197596 h 2197596"/>
              <a:gd name="connsiteX8" fmla="*/ 1290320 w 1903075"/>
              <a:gd name="connsiteY8" fmla="*/ 991096 h 2197596"/>
              <a:gd name="connsiteX9" fmla="*/ 845820 w 1903075"/>
              <a:gd name="connsiteY9" fmla="*/ 749796 h 2197596"/>
              <a:gd name="connsiteX10" fmla="*/ 0 w 1903075"/>
              <a:gd name="connsiteY10" fmla="*/ 724396 h 2197596"/>
              <a:gd name="connsiteX11" fmla="*/ 15240 w 1903075"/>
              <a:gd name="connsiteY11" fmla="*/ 51296 h 2197596"/>
              <a:gd name="connsiteX0" fmla="*/ 15240 w 1903075"/>
              <a:gd name="connsiteY0" fmla="*/ 22900 h 2169200"/>
              <a:gd name="connsiteX1" fmla="*/ 274320 w 1903075"/>
              <a:gd name="connsiteY1" fmla="*/ 30521 h 2169200"/>
              <a:gd name="connsiteX2" fmla="*/ 297180 w 1903075"/>
              <a:gd name="connsiteY2" fmla="*/ 487721 h 2169200"/>
              <a:gd name="connsiteX3" fmla="*/ 1023620 w 1903075"/>
              <a:gd name="connsiteY3" fmla="*/ 467400 h 2169200"/>
              <a:gd name="connsiteX4" fmla="*/ 1696720 w 1903075"/>
              <a:gd name="connsiteY4" fmla="*/ 848400 h 2169200"/>
              <a:gd name="connsiteX5" fmla="*/ 1897380 w 1903075"/>
              <a:gd name="connsiteY5" fmla="*/ 1089700 h 2169200"/>
              <a:gd name="connsiteX6" fmla="*/ 1902460 w 1903075"/>
              <a:gd name="connsiteY6" fmla="*/ 2166660 h 2169200"/>
              <a:gd name="connsiteX7" fmla="*/ 1722120 w 1903075"/>
              <a:gd name="connsiteY7" fmla="*/ 2169200 h 2169200"/>
              <a:gd name="connsiteX8" fmla="*/ 1290320 w 1903075"/>
              <a:gd name="connsiteY8" fmla="*/ 962700 h 2169200"/>
              <a:gd name="connsiteX9" fmla="*/ 845820 w 1903075"/>
              <a:gd name="connsiteY9" fmla="*/ 721400 h 2169200"/>
              <a:gd name="connsiteX10" fmla="*/ 0 w 1903075"/>
              <a:gd name="connsiteY10" fmla="*/ 696000 h 2169200"/>
              <a:gd name="connsiteX11" fmla="*/ 15240 w 1903075"/>
              <a:gd name="connsiteY11" fmla="*/ 22900 h 2169200"/>
              <a:gd name="connsiteX0" fmla="*/ 15240 w 1903075"/>
              <a:gd name="connsiteY0" fmla="*/ 22900 h 2169200"/>
              <a:gd name="connsiteX1" fmla="*/ 274320 w 1903075"/>
              <a:gd name="connsiteY1" fmla="*/ 30521 h 2169200"/>
              <a:gd name="connsiteX2" fmla="*/ 297180 w 1903075"/>
              <a:gd name="connsiteY2" fmla="*/ 487721 h 2169200"/>
              <a:gd name="connsiteX3" fmla="*/ 1023620 w 1903075"/>
              <a:gd name="connsiteY3" fmla="*/ 467400 h 2169200"/>
              <a:gd name="connsiteX4" fmla="*/ 1696720 w 1903075"/>
              <a:gd name="connsiteY4" fmla="*/ 848400 h 2169200"/>
              <a:gd name="connsiteX5" fmla="*/ 1897380 w 1903075"/>
              <a:gd name="connsiteY5" fmla="*/ 1089700 h 2169200"/>
              <a:gd name="connsiteX6" fmla="*/ 1902460 w 1903075"/>
              <a:gd name="connsiteY6" fmla="*/ 2166660 h 2169200"/>
              <a:gd name="connsiteX7" fmla="*/ 1722120 w 1903075"/>
              <a:gd name="connsiteY7" fmla="*/ 2169200 h 2169200"/>
              <a:gd name="connsiteX8" fmla="*/ 1290320 w 1903075"/>
              <a:gd name="connsiteY8" fmla="*/ 962700 h 2169200"/>
              <a:gd name="connsiteX9" fmla="*/ 845820 w 1903075"/>
              <a:gd name="connsiteY9" fmla="*/ 721400 h 2169200"/>
              <a:gd name="connsiteX10" fmla="*/ 0 w 1903075"/>
              <a:gd name="connsiteY10" fmla="*/ 696000 h 2169200"/>
              <a:gd name="connsiteX11" fmla="*/ 15240 w 1903075"/>
              <a:gd name="connsiteY11" fmla="*/ 22900 h 2169200"/>
              <a:gd name="connsiteX0" fmla="*/ 15240 w 1903075"/>
              <a:gd name="connsiteY0" fmla="*/ 0 h 2146300"/>
              <a:gd name="connsiteX1" fmla="*/ 274320 w 1903075"/>
              <a:gd name="connsiteY1" fmla="*/ 7621 h 2146300"/>
              <a:gd name="connsiteX2" fmla="*/ 297180 w 1903075"/>
              <a:gd name="connsiteY2" fmla="*/ 464821 h 2146300"/>
              <a:gd name="connsiteX3" fmla="*/ 1023620 w 1903075"/>
              <a:gd name="connsiteY3" fmla="*/ 444500 h 2146300"/>
              <a:gd name="connsiteX4" fmla="*/ 1696720 w 1903075"/>
              <a:gd name="connsiteY4" fmla="*/ 825500 h 2146300"/>
              <a:gd name="connsiteX5" fmla="*/ 1897380 w 1903075"/>
              <a:gd name="connsiteY5" fmla="*/ 1066800 h 2146300"/>
              <a:gd name="connsiteX6" fmla="*/ 1902460 w 1903075"/>
              <a:gd name="connsiteY6" fmla="*/ 2143760 h 2146300"/>
              <a:gd name="connsiteX7" fmla="*/ 1722120 w 1903075"/>
              <a:gd name="connsiteY7" fmla="*/ 2146300 h 2146300"/>
              <a:gd name="connsiteX8" fmla="*/ 1290320 w 1903075"/>
              <a:gd name="connsiteY8" fmla="*/ 939800 h 2146300"/>
              <a:gd name="connsiteX9" fmla="*/ 845820 w 1903075"/>
              <a:gd name="connsiteY9" fmla="*/ 698500 h 2146300"/>
              <a:gd name="connsiteX10" fmla="*/ 0 w 1903075"/>
              <a:gd name="connsiteY10" fmla="*/ 673100 h 2146300"/>
              <a:gd name="connsiteX11" fmla="*/ 15240 w 1903075"/>
              <a:gd name="connsiteY11" fmla="*/ 0 h 2146300"/>
              <a:gd name="connsiteX0" fmla="*/ 15240 w 1903075"/>
              <a:gd name="connsiteY0" fmla="*/ 0 h 2146300"/>
              <a:gd name="connsiteX1" fmla="*/ 274320 w 1903075"/>
              <a:gd name="connsiteY1" fmla="*/ 7621 h 2146300"/>
              <a:gd name="connsiteX2" fmla="*/ 297180 w 1903075"/>
              <a:gd name="connsiteY2" fmla="*/ 464821 h 2146300"/>
              <a:gd name="connsiteX3" fmla="*/ 1023620 w 1903075"/>
              <a:gd name="connsiteY3" fmla="*/ 444500 h 2146300"/>
              <a:gd name="connsiteX4" fmla="*/ 1696720 w 1903075"/>
              <a:gd name="connsiteY4" fmla="*/ 825500 h 2146300"/>
              <a:gd name="connsiteX5" fmla="*/ 1897380 w 1903075"/>
              <a:gd name="connsiteY5" fmla="*/ 1066800 h 2146300"/>
              <a:gd name="connsiteX6" fmla="*/ 1902460 w 1903075"/>
              <a:gd name="connsiteY6" fmla="*/ 2143760 h 2146300"/>
              <a:gd name="connsiteX7" fmla="*/ 1722120 w 1903075"/>
              <a:gd name="connsiteY7" fmla="*/ 2146300 h 2146300"/>
              <a:gd name="connsiteX8" fmla="*/ 1290320 w 1903075"/>
              <a:gd name="connsiteY8" fmla="*/ 939800 h 2146300"/>
              <a:gd name="connsiteX9" fmla="*/ 845820 w 1903075"/>
              <a:gd name="connsiteY9" fmla="*/ 698500 h 2146300"/>
              <a:gd name="connsiteX10" fmla="*/ 0 w 1903075"/>
              <a:gd name="connsiteY10" fmla="*/ 673100 h 2146300"/>
              <a:gd name="connsiteX11" fmla="*/ 15240 w 1903075"/>
              <a:gd name="connsiteY11" fmla="*/ 0 h 2146300"/>
              <a:gd name="connsiteX0" fmla="*/ 10477 w 1903075"/>
              <a:gd name="connsiteY0" fmla="*/ 44766 h 2138679"/>
              <a:gd name="connsiteX1" fmla="*/ 274320 w 1903075"/>
              <a:gd name="connsiteY1" fmla="*/ 0 h 2138679"/>
              <a:gd name="connsiteX2" fmla="*/ 297180 w 1903075"/>
              <a:gd name="connsiteY2" fmla="*/ 457200 h 2138679"/>
              <a:gd name="connsiteX3" fmla="*/ 1023620 w 1903075"/>
              <a:gd name="connsiteY3" fmla="*/ 436879 h 2138679"/>
              <a:gd name="connsiteX4" fmla="*/ 1696720 w 1903075"/>
              <a:gd name="connsiteY4" fmla="*/ 817879 h 2138679"/>
              <a:gd name="connsiteX5" fmla="*/ 1897380 w 1903075"/>
              <a:gd name="connsiteY5" fmla="*/ 1059179 h 2138679"/>
              <a:gd name="connsiteX6" fmla="*/ 1902460 w 1903075"/>
              <a:gd name="connsiteY6" fmla="*/ 2136139 h 2138679"/>
              <a:gd name="connsiteX7" fmla="*/ 1722120 w 1903075"/>
              <a:gd name="connsiteY7" fmla="*/ 2138679 h 2138679"/>
              <a:gd name="connsiteX8" fmla="*/ 1290320 w 1903075"/>
              <a:gd name="connsiteY8" fmla="*/ 932179 h 2138679"/>
              <a:gd name="connsiteX9" fmla="*/ 845820 w 1903075"/>
              <a:gd name="connsiteY9" fmla="*/ 690879 h 2138679"/>
              <a:gd name="connsiteX10" fmla="*/ 0 w 1903075"/>
              <a:gd name="connsiteY10" fmla="*/ 665479 h 2138679"/>
              <a:gd name="connsiteX11" fmla="*/ 10477 w 1903075"/>
              <a:gd name="connsiteY11" fmla="*/ 44766 h 2138679"/>
              <a:gd name="connsiteX0" fmla="*/ 10477 w 1903075"/>
              <a:gd name="connsiteY0" fmla="*/ 0 h 2093913"/>
              <a:gd name="connsiteX1" fmla="*/ 274320 w 1903075"/>
              <a:gd name="connsiteY1" fmla="*/ 2859 h 2093913"/>
              <a:gd name="connsiteX2" fmla="*/ 297180 w 1903075"/>
              <a:gd name="connsiteY2" fmla="*/ 412434 h 2093913"/>
              <a:gd name="connsiteX3" fmla="*/ 1023620 w 1903075"/>
              <a:gd name="connsiteY3" fmla="*/ 392113 h 2093913"/>
              <a:gd name="connsiteX4" fmla="*/ 1696720 w 1903075"/>
              <a:gd name="connsiteY4" fmla="*/ 773113 h 2093913"/>
              <a:gd name="connsiteX5" fmla="*/ 1897380 w 1903075"/>
              <a:gd name="connsiteY5" fmla="*/ 1014413 h 2093913"/>
              <a:gd name="connsiteX6" fmla="*/ 1902460 w 1903075"/>
              <a:gd name="connsiteY6" fmla="*/ 2091373 h 2093913"/>
              <a:gd name="connsiteX7" fmla="*/ 1722120 w 1903075"/>
              <a:gd name="connsiteY7" fmla="*/ 2093913 h 2093913"/>
              <a:gd name="connsiteX8" fmla="*/ 1290320 w 1903075"/>
              <a:gd name="connsiteY8" fmla="*/ 887413 h 2093913"/>
              <a:gd name="connsiteX9" fmla="*/ 845820 w 1903075"/>
              <a:gd name="connsiteY9" fmla="*/ 646113 h 2093913"/>
              <a:gd name="connsiteX10" fmla="*/ 0 w 1903075"/>
              <a:gd name="connsiteY10" fmla="*/ 620713 h 2093913"/>
              <a:gd name="connsiteX11" fmla="*/ 10477 w 1903075"/>
              <a:gd name="connsiteY11" fmla="*/ 0 h 2093913"/>
              <a:gd name="connsiteX0" fmla="*/ 10477 w 1903075"/>
              <a:gd name="connsiteY0" fmla="*/ 0 h 2093913"/>
              <a:gd name="connsiteX1" fmla="*/ 274320 w 1903075"/>
              <a:gd name="connsiteY1" fmla="*/ 2859 h 2093913"/>
              <a:gd name="connsiteX2" fmla="*/ 297180 w 1903075"/>
              <a:gd name="connsiteY2" fmla="*/ 412434 h 2093913"/>
              <a:gd name="connsiteX3" fmla="*/ 1023620 w 1903075"/>
              <a:gd name="connsiteY3" fmla="*/ 392113 h 2093913"/>
              <a:gd name="connsiteX4" fmla="*/ 1696720 w 1903075"/>
              <a:gd name="connsiteY4" fmla="*/ 773113 h 2093913"/>
              <a:gd name="connsiteX5" fmla="*/ 1897380 w 1903075"/>
              <a:gd name="connsiteY5" fmla="*/ 1014413 h 2093913"/>
              <a:gd name="connsiteX6" fmla="*/ 1902460 w 1903075"/>
              <a:gd name="connsiteY6" fmla="*/ 2091373 h 2093913"/>
              <a:gd name="connsiteX7" fmla="*/ 1722120 w 1903075"/>
              <a:gd name="connsiteY7" fmla="*/ 2093913 h 2093913"/>
              <a:gd name="connsiteX8" fmla="*/ 1290320 w 1903075"/>
              <a:gd name="connsiteY8" fmla="*/ 887413 h 2093913"/>
              <a:gd name="connsiteX9" fmla="*/ 845820 w 1903075"/>
              <a:gd name="connsiteY9" fmla="*/ 646113 h 2093913"/>
              <a:gd name="connsiteX10" fmla="*/ 0 w 1903075"/>
              <a:gd name="connsiteY10" fmla="*/ 620713 h 2093913"/>
              <a:gd name="connsiteX11" fmla="*/ 10477 w 1903075"/>
              <a:gd name="connsiteY11" fmla="*/ 0 h 2093913"/>
              <a:gd name="connsiteX0" fmla="*/ 10477 w 1903075"/>
              <a:gd name="connsiteY0" fmla="*/ 0 h 2093913"/>
              <a:gd name="connsiteX1" fmla="*/ 274320 w 1903075"/>
              <a:gd name="connsiteY1" fmla="*/ 2859 h 2093913"/>
              <a:gd name="connsiteX2" fmla="*/ 278130 w 1903075"/>
              <a:gd name="connsiteY2" fmla="*/ 431484 h 2093913"/>
              <a:gd name="connsiteX3" fmla="*/ 1023620 w 1903075"/>
              <a:gd name="connsiteY3" fmla="*/ 392113 h 2093913"/>
              <a:gd name="connsiteX4" fmla="*/ 1696720 w 1903075"/>
              <a:gd name="connsiteY4" fmla="*/ 773113 h 2093913"/>
              <a:gd name="connsiteX5" fmla="*/ 1897380 w 1903075"/>
              <a:gd name="connsiteY5" fmla="*/ 1014413 h 2093913"/>
              <a:gd name="connsiteX6" fmla="*/ 1902460 w 1903075"/>
              <a:gd name="connsiteY6" fmla="*/ 2091373 h 2093913"/>
              <a:gd name="connsiteX7" fmla="*/ 1722120 w 1903075"/>
              <a:gd name="connsiteY7" fmla="*/ 2093913 h 2093913"/>
              <a:gd name="connsiteX8" fmla="*/ 1290320 w 1903075"/>
              <a:gd name="connsiteY8" fmla="*/ 887413 h 2093913"/>
              <a:gd name="connsiteX9" fmla="*/ 845820 w 1903075"/>
              <a:gd name="connsiteY9" fmla="*/ 646113 h 2093913"/>
              <a:gd name="connsiteX10" fmla="*/ 0 w 1903075"/>
              <a:gd name="connsiteY10" fmla="*/ 620713 h 2093913"/>
              <a:gd name="connsiteX11" fmla="*/ 10477 w 1903075"/>
              <a:gd name="connsiteY11" fmla="*/ 0 h 2093913"/>
              <a:gd name="connsiteX0" fmla="*/ 10477 w 1903075"/>
              <a:gd name="connsiteY0" fmla="*/ 0 h 2093913"/>
              <a:gd name="connsiteX1" fmla="*/ 274320 w 1903075"/>
              <a:gd name="connsiteY1" fmla="*/ 2859 h 2093913"/>
              <a:gd name="connsiteX2" fmla="*/ 278130 w 1903075"/>
              <a:gd name="connsiteY2" fmla="*/ 431484 h 2093913"/>
              <a:gd name="connsiteX3" fmla="*/ 1023620 w 1903075"/>
              <a:gd name="connsiteY3" fmla="*/ 392113 h 2093913"/>
              <a:gd name="connsiteX4" fmla="*/ 1696720 w 1903075"/>
              <a:gd name="connsiteY4" fmla="*/ 773113 h 2093913"/>
              <a:gd name="connsiteX5" fmla="*/ 1897380 w 1903075"/>
              <a:gd name="connsiteY5" fmla="*/ 1014413 h 2093913"/>
              <a:gd name="connsiteX6" fmla="*/ 1902460 w 1903075"/>
              <a:gd name="connsiteY6" fmla="*/ 2091373 h 2093913"/>
              <a:gd name="connsiteX7" fmla="*/ 1722120 w 1903075"/>
              <a:gd name="connsiteY7" fmla="*/ 2093913 h 2093913"/>
              <a:gd name="connsiteX8" fmla="*/ 1290320 w 1903075"/>
              <a:gd name="connsiteY8" fmla="*/ 887413 h 2093913"/>
              <a:gd name="connsiteX9" fmla="*/ 845820 w 1903075"/>
              <a:gd name="connsiteY9" fmla="*/ 646113 h 2093913"/>
              <a:gd name="connsiteX10" fmla="*/ 0 w 1903075"/>
              <a:gd name="connsiteY10" fmla="*/ 620713 h 2093913"/>
              <a:gd name="connsiteX11" fmla="*/ 10477 w 1903075"/>
              <a:gd name="connsiteY11" fmla="*/ 0 h 2093913"/>
              <a:gd name="connsiteX0" fmla="*/ 10477 w 1903075"/>
              <a:gd name="connsiteY0" fmla="*/ 0 h 2093913"/>
              <a:gd name="connsiteX1" fmla="*/ 274320 w 1903075"/>
              <a:gd name="connsiteY1" fmla="*/ 2859 h 2093913"/>
              <a:gd name="connsiteX2" fmla="*/ 282893 w 1903075"/>
              <a:gd name="connsiteY2" fmla="*/ 431484 h 2093913"/>
              <a:gd name="connsiteX3" fmla="*/ 1023620 w 1903075"/>
              <a:gd name="connsiteY3" fmla="*/ 392113 h 2093913"/>
              <a:gd name="connsiteX4" fmla="*/ 1696720 w 1903075"/>
              <a:gd name="connsiteY4" fmla="*/ 773113 h 2093913"/>
              <a:gd name="connsiteX5" fmla="*/ 1897380 w 1903075"/>
              <a:gd name="connsiteY5" fmla="*/ 1014413 h 2093913"/>
              <a:gd name="connsiteX6" fmla="*/ 1902460 w 1903075"/>
              <a:gd name="connsiteY6" fmla="*/ 2091373 h 2093913"/>
              <a:gd name="connsiteX7" fmla="*/ 1722120 w 1903075"/>
              <a:gd name="connsiteY7" fmla="*/ 2093913 h 2093913"/>
              <a:gd name="connsiteX8" fmla="*/ 1290320 w 1903075"/>
              <a:gd name="connsiteY8" fmla="*/ 887413 h 2093913"/>
              <a:gd name="connsiteX9" fmla="*/ 845820 w 1903075"/>
              <a:gd name="connsiteY9" fmla="*/ 646113 h 2093913"/>
              <a:gd name="connsiteX10" fmla="*/ 0 w 1903075"/>
              <a:gd name="connsiteY10" fmla="*/ 620713 h 2093913"/>
              <a:gd name="connsiteX11" fmla="*/ 10477 w 1903075"/>
              <a:gd name="connsiteY11" fmla="*/ 0 h 2093913"/>
              <a:gd name="connsiteX0" fmla="*/ 10477 w 1903075"/>
              <a:gd name="connsiteY0" fmla="*/ 0 h 2093913"/>
              <a:gd name="connsiteX1" fmla="*/ 274320 w 1903075"/>
              <a:gd name="connsiteY1" fmla="*/ 2859 h 2093913"/>
              <a:gd name="connsiteX2" fmla="*/ 282893 w 1903075"/>
              <a:gd name="connsiteY2" fmla="*/ 431484 h 2093913"/>
              <a:gd name="connsiteX3" fmla="*/ 1023620 w 1903075"/>
              <a:gd name="connsiteY3" fmla="*/ 392113 h 2093913"/>
              <a:gd name="connsiteX4" fmla="*/ 1897380 w 1903075"/>
              <a:gd name="connsiteY4" fmla="*/ 1014413 h 2093913"/>
              <a:gd name="connsiteX5" fmla="*/ 1902460 w 1903075"/>
              <a:gd name="connsiteY5" fmla="*/ 2091373 h 2093913"/>
              <a:gd name="connsiteX6" fmla="*/ 1722120 w 1903075"/>
              <a:gd name="connsiteY6" fmla="*/ 2093913 h 2093913"/>
              <a:gd name="connsiteX7" fmla="*/ 1290320 w 1903075"/>
              <a:gd name="connsiteY7" fmla="*/ 887413 h 2093913"/>
              <a:gd name="connsiteX8" fmla="*/ 845820 w 1903075"/>
              <a:gd name="connsiteY8" fmla="*/ 646113 h 2093913"/>
              <a:gd name="connsiteX9" fmla="*/ 0 w 1903075"/>
              <a:gd name="connsiteY9" fmla="*/ 620713 h 2093913"/>
              <a:gd name="connsiteX10" fmla="*/ 10477 w 1903075"/>
              <a:gd name="connsiteY10" fmla="*/ 0 h 2093913"/>
              <a:gd name="connsiteX0" fmla="*/ 10477 w 1903075"/>
              <a:gd name="connsiteY0" fmla="*/ 0 h 2093913"/>
              <a:gd name="connsiteX1" fmla="*/ 274320 w 1903075"/>
              <a:gd name="connsiteY1" fmla="*/ 2859 h 2093913"/>
              <a:gd name="connsiteX2" fmla="*/ 282893 w 1903075"/>
              <a:gd name="connsiteY2" fmla="*/ 431484 h 2093913"/>
              <a:gd name="connsiteX3" fmla="*/ 1023620 w 1903075"/>
              <a:gd name="connsiteY3" fmla="*/ 392113 h 2093913"/>
              <a:gd name="connsiteX4" fmla="*/ 1897380 w 1903075"/>
              <a:gd name="connsiteY4" fmla="*/ 1014413 h 2093913"/>
              <a:gd name="connsiteX5" fmla="*/ 1902460 w 1903075"/>
              <a:gd name="connsiteY5" fmla="*/ 2091373 h 2093913"/>
              <a:gd name="connsiteX6" fmla="*/ 1722120 w 1903075"/>
              <a:gd name="connsiteY6" fmla="*/ 2093913 h 2093913"/>
              <a:gd name="connsiteX7" fmla="*/ 1333183 w 1903075"/>
              <a:gd name="connsiteY7" fmla="*/ 930275 h 2093913"/>
              <a:gd name="connsiteX8" fmla="*/ 845820 w 1903075"/>
              <a:gd name="connsiteY8" fmla="*/ 646113 h 2093913"/>
              <a:gd name="connsiteX9" fmla="*/ 0 w 1903075"/>
              <a:gd name="connsiteY9" fmla="*/ 620713 h 2093913"/>
              <a:gd name="connsiteX10" fmla="*/ 10477 w 1903075"/>
              <a:gd name="connsiteY10" fmla="*/ 0 h 209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3075" h="2093913">
                <a:moveTo>
                  <a:pt x="10477" y="0"/>
                </a:moveTo>
                <a:cubicBezTo>
                  <a:pt x="213677" y="4657"/>
                  <a:pt x="136737" y="4976"/>
                  <a:pt x="274320" y="2859"/>
                </a:cubicBezTo>
                <a:cubicBezTo>
                  <a:pt x="292100" y="246699"/>
                  <a:pt x="281835" y="279614"/>
                  <a:pt x="282893" y="431484"/>
                </a:cubicBezTo>
                <a:cubicBezTo>
                  <a:pt x="448733" y="509060"/>
                  <a:pt x="754539" y="294958"/>
                  <a:pt x="1023620" y="392113"/>
                </a:cubicBezTo>
                <a:cubicBezTo>
                  <a:pt x="1292701" y="489268"/>
                  <a:pt x="1750907" y="731203"/>
                  <a:pt x="1897380" y="1014413"/>
                </a:cubicBezTo>
                <a:cubicBezTo>
                  <a:pt x="1893993" y="1365780"/>
                  <a:pt x="1905847" y="1740006"/>
                  <a:pt x="1902460" y="2091373"/>
                </a:cubicBezTo>
                <a:lnTo>
                  <a:pt x="1722120" y="2093913"/>
                </a:lnTo>
                <a:cubicBezTo>
                  <a:pt x="1622637" y="1897063"/>
                  <a:pt x="1532573" y="1141095"/>
                  <a:pt x="1333183" y="930275"/>
                </a:cubicBezTo>
                <a:cubicBezTo>
                  <a:pt x="1133793" y="719455"/>
                  <a:pt x="1068017" y="697707"/>
                  <a:pt x="845820" y="646113"/>
                </a:cubicBezTo>
                <a:cubicBezTo>
                  <a:pt x="623623" y="594519"/>
                  <a:pt x="281940" y="629180"/>
                  <a:pt x="0" y="620713"/>
                </a:cubicBezTo>
                <a:lnTo>
                  <a:pt x="10477"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105" name="フリーフォーム 104"/>
          <p:cNvSpPr/>
          <p:nvPr/>
        </p:nvSpPr>
        <p:spPr>
          <a:xfrm flipH="1">
            <a:off x="7068993" y="4575839"/>
            <a:ext cx="635943" cy="1793152"/>
          </a:xfrm>
          <a:custGeom>
            <a:avLst/>
            <a:gdLst>
              <a:gd name="connsiteX0" fmla="*/ 0 w 1190625"/>
              <a:gd name="connsiteY0" fmla="*/ 0 h 752475"/>
              <a:gd name="connsiteX1" fmla="*/ 552450 w 1190625"/>
              <a:gd name="connsiteY1" fmla="*/ 0 h 752475"/>
              <a:gd name="connsiteX2" fmla="*/ 1190625 w 1190625"/>
              <a:gd name="connsiteY2" fmla="*/ 733425 h 752475"/>
              <a:gd name="connsiteX3" fmla="*/ 9525 w 1190625"/>
              <a:gd name="connsiteY3" fmla="*/ 752475 h 752475"/>
              <a:gd name="connsiteX4" fmla="*/ 0 w 1190625"/>
              <a:gd name="connsiteY4" fmla="*/ 0 h 752475"/>
              <a:gd name="connsiteX0" fmla="*/ 0 w 1190625"/>
              <a:gd name="connsiteY0" fmla="*/ 0 h 752475"/>
              <a:gd name="connsiteX1" fmla="*/ 552450 w 1190625"/>
              <a:gd name="connsiteY1" fmla="*/ 0 h 752475"/>
              <a:gd name="connsiteX2" fmla="*/ 1190625 w 1190625"/>
              <a:gd name="connsiteY2" fmla="*/ 733425 h 752475"/>
              <a:gd name="connsiteX3" fmla="*/ 9525 w 1190625"/>
              <a:gd name="connsiteY3" fmla="*/ 752475 h 752475"/>
              <a:gd name="connsiteX4" fmla="*/ 0 w 1190625"/>
              <a:gd name="connsiteY4" fmla="*/ 0 h 752475"/>
              <a:gd name="connsiteX0" fmla="*/ 0 w 1190625"/>
              <a:gd name="connsiteY0" fmla="*/ 0 h 752475"/>
              <a:gd name="connsiteX1" fmla="*/ 552450 w 1190625"/>
              <a:gd name="connsiteY1" fmla="*/ 0 h 752475"/>
              <a:gd name="connsiteX2" fmla="*/ 1190625 w 1190625"/>
              <a:gd name="connsiteY2" fmla="*/ 733425 h 752475"/>
              <a:gd name="connsiteX3" fmla="*/ 19050 w 1190625"/>
              <a:gd name="connsiteY3" fmla="*/ 752475 h 752475"/>
              <a:gd name="connsiteX4" fmla="*/ 0 w 1190625"/>
              <a:gd name="connsiteY4" fmla="*/ 0 h 752475"/>
              <a:gd name="connsiteX0" fmla="*/ 0 w 1190625"/>
              <a:gd name="connsiteY0" fmla="*/ 0 h 742950"/>
              <a:gd name="connsiteX1" fmla="*/ 552450 w 1190625"/>
              <a:gd name="connsiteY1" fmla="*/ 0 h 742950"/>
              <a:gd name="connsiteX2" fmla="*/ 1190625 w 1190625"/>
              <a:gd name="connsiteY2" fmla="*/ 733425 h 742950"/>
              <a:gd name="connsiteX3" fmla="*/ 9525 w 1190625"/>
              <a:gd name="connsiteY3" fmla="*/ 742950 h 742950"/>
              <a:gd name="connsiteX4" fmla="*/ 0 w 1190625"/>
              <a:gd name="connsiteY4" fmla="*/ 0 h 742950"/>
              <a:gd name="connsiteX0" fmla="*/ 0 w 1190625"/>
              <a:gd name="connsiteY0" fmla="*/ 0 h 742950"/>
              <a:gd name="connsiteX1" fmla="*/ 756985 w 1190625"/>
              <a:gd name="connsiteY1" fmla="*/ 6397 h 742950"/>
              <a:gd name="connsiteX2" fmla="*/ 1190625 w 1190625"/>
              <a:gd name="connsiteY2" fmla="*/ 733425 h 742950"/>
              <a:gd name="connsiteX3" fmla="*/ 9525 w 1190625"/>
              <a:gd name="connsiteY3" fmla="*/ 742950 h 742950"/>
              <a:gd name="connsiteX4" fmla="*/ 0 w 1190625"/>
              <a:gd name="connsiteY4" fmla="*/ 0 h 742950"/>
              <a:gd name="connsiteX0" fmla="*/ 0 w 1190625"/>
              <a:gd name="connsiteY0" fmla="*/ 0 h 742950"/>
              <a:gd name="connsiteX1" fmla="*/ 933629 w 1190625"/>
              <a:gd name="connsiteY1" fmla="*/ 6397 h 742950"/>
              <a:gd name="connsiteX2" fmla="*/ 1190625 w 1190625"/>
              <a:gd name="connsiteY2" fmla="*/ 733425 h 742950"/>
              <a:gd name="connsiteX3" fmla="*/ 9525 w 1190625"/>
              <a:gd name="connsiteY3" fmla="*/ 742950 h 742950"/>
              <a:gd name="connsiteX4" fmla="*/ 0 w 1190625"/>
              <a:gd name="connsiteY4" fmla="*/ 0 h 742950"/>
              <a:gd name="connsiteX0" fmla="*/ 0 w 1190625"/>
              <a:gd name="connsiteY0" fmla="*/ 0 h 742950"/>
              <a:gd name="connsiteX1" fmla="*/ 933629 w 1190625"/>
              <a:gd name="connsiteY1" fmla="*/ 0 h 742950"/>
              <a:gd name="connsiteX2" fmla="*/ 1190625 w 1190625"/>
              <a:gd name="connsiteY2" fmla="*/ 733425 h 742950"/>
              <a:gd name="connsiteX3" fmla="*/ 9525 w 1190625"/>
              <a:gd name="connsiteY3" fmla="*/ 742950 h 742950"/>
              <a:gd name="connsiteX4" fmla="*/ 0 w 1190625"/>
              <a:gd name="connsiteY4" fmla="*/ 0 h 742950"/>
              <a:gd name="connsiteX0" fmla="*/ 0 w 1608991"/>
              <a:gd name="connsiteY0" fmla="*/ 0 h 2134390"/>
              <a:gd name="connsiteX1" fmla="*/ 933629 w 1608991"/>
              <a:gd name="connsiteY1" fmla="*/ 0 h 2134390"/>
              <a:gd name="connsiteX2" fmla="*/ 1608991 w 1608991"/>
              <a:gd name="connsiteY2" fmla="*/ 2134390 h 2134390"/>
              <a:gd name="connsiteX3" fmla="*/ 9525 w 1608991"/>
              <a:gd name="connsiteY3" fmla="*/ 742950 h 2134390"/>
              <a:gd name="connsiteX4" fmla="*/ 0 w 1608991"/>
              <a:gd name="connsiteY4" fmla="*/ 0 h 2134390"/>
              <a:gd name="connsiteX0" fmla="*/ 9069 w 1618060"/>
              <a:gd name="connsiteY0" fmla="*/ 0 h 2137518"/>
              <a:gd name="connsiteX1" fmla="*/ 942698 w 1618060"/>
              <a:gd name="connsiteY1" fmla="*/ 0 h 2137518"/>
              <a:gd name="connsiteX2" fmla="*/ 1618060 w 1618060"/>
              <a:gd name="connsiteY2" fmla="*/ 2134390 h 2137518"/>
              <a:gd name="connsiteX3" fmla="*/ 0 w 1618060"/>
              <a:gd name="connsiteY3" fmla="*/ 2137518 h 2137518"/>
              <a:gd name="connsiteX4" fmla="*/ 9069 w 1618060"/>
              <a:gd name="connsiteY4" fmla="*/ 0 h 2137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8060" h="2137518">
                <a:moveTo>
                  <a:pt x="9069" y="0"/>
                </a:moveTo>
                <a:lnTo>
                  <a:pt x="942698" y="0"/>
                </a:lnTo>
                <a:lnTo>
                  <a:pt x="1618060" y="2134390"/>
                </a:lnTo>
                <a:lnTo>
                  <a:pt x="0" y="2137518"/>
                </a:lnTo>
                <a:lnTo>
                  <a:pt x="9069"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6" name="Line 13"/>
          <p:cNvSpPr>
            <a:spLocks noChangeShapeType="1"/>
          </p:cNvSpPr>
          <p:nvPr/>
        </p:nvSpPr>
        <p:spPr bwMode="auto">
          <a:xfrm flipH="1">
            <a:off x="7063095" y="3405698"/>
            <a:ext cx="440742" cy="298240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7" name="Line 11"/>
          <p:cNvSpPr>
            <a:spLocks noChangeShapeType="1"/>
          </p:cNvSpPr>
          <p:nvPr/>
        </p:nvSpPr>
        <p:spPr bwMode="auto">
          <a:xfrm flipH="1" flipV="1">
            <a:off x="7701244" y="3413737"/>
            <a:ext cx="0" cy="29743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8" name="フリーフォーム: 図形 5">
            <a:extLst>
              <a:ext uri="{FF2B5EF4-FFF2-40B4-BE49-F238E27FC236}">
                <a16:creationId xmlns:a16="http://schemas.microsoft.com/office/drawing/2014/main" id="{7527CF38-1527-4191-B55E-0B066A701548}"/>
              </a:ext>
            </a:extLst>
          </p:cNvPr>
          <p:cNvSpPr/>
          <p:nvPr/>
        </p:nvSpPr>
        <p:spPr>
          <a:xfrm>
            <a:off x="7083986" y="6146609"/>
            <a:ext cx="617525" cy="96597"/>
          </a:xfrm>
          <a:custGeom>
            <a:avLst/>
            <a:gdLst>
              <a:gd name="connsiteX0" fmla="*/ 1536192 w 1600200"/>
              <a:gd name="connsiteY0" fmla="*/ 155448 h 164592"/>
              <a:gd name="connsiteX1" fmla="*/ 1600200 w 1600200"/>
              <a:gd name="connsiteY1" fmla="*/ 155448 h 164592"/>
              <a:gd name="connsiteX2" fmla="*/ 0 w 1600200"/>
              <a:gd name="connsiteY2" fmla="*/ 164592 h 164592"/>
              <a:gd name="connsiteX3" fmla="*/ 54864 w 1600200"/>
              <a:gd name="connsiteY3" fmla="*/ 9144 h 164592"/>
              <a:gd name="connsiteX4" fmla="*/ 1545336 w 1600200"/>
              <a:gd name="connsiteY4" fmla="*/ 0 h 164592"/>
              <a:gd name="connsiteX5" fmla="*/ 1536192 w 1600200"/>
              <a:gd name="connsiteY5" fmla="*/ 155448 h 164592"/>
              <a:gd name="connsiteX0" fmla="*/ 1536192 w 1545336"/>
              <a:gd name="connsiteY0" fmla="*/ 155448 h 164592"/>
              <a:gd name="connsiteX1" fmla="*/ 0 w 1545336"/>
              <a:gd name="connsiteY1" fmla="*/ 164592 h 164592"/>
              <a:gd name="connsiteX2" fmla="*/ 54864 w 1545336"/>
              <a:gd name="connsiteY2" fmla="*/ 9144 h 164592"/>
              <a:gd name="connsiteX3" fmla="*/ 1545336 w 1545336"/>
              <a:gd name="connsiteY3" fmla="*/ 0 h 164592"/>
              <a:gd name="connsiteX4" fmla="*/ 1536192 w 1545336"/>
              <a:gd name="connsiteY4" fmla="*/ 155448 h 164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336" h="164592">
                <a:moveTo>
                  <a:pt x="1536192" y="155448"/>
                </a:moveTo>
                <a:lnTo>
                  <a:pt x="0" y="164592"/>
                </a:lnTo>
                <a:lnTo>
                  <a:pt x="54864" y="9144"/>
                </a:lnTo>
                <a:lnTo>
                  <a:pt x="1545336" y="0"/>
                </a:lnTo>
                <a:lnTo>
                  <a:pt x="1536192" y="155448"/>
                </a:lnTo>
                <a:close/>
              </a:path>
            </a:pathLst>
          </a:cu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9" name="Text Box 66"/>
          <p:cNvSpPr txBox="1">
            <a:spLocks noChangeArrowheads="1"/>
          </p:cNvSpPr>
          <p:nvPr/>
        </p:nvSpPr>
        <p:spPr bwMode="auto">
          <a:xfrm>
            <a:off x="7678330" y="4425167"/>
            <a:ext cx="188459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700" b="1" dirty="0">
                <a:latin typeface="ＭＳ ゴシック" panose="020B0609070205080204" pitchFamily="49" charset="-128"/>
                <a:ea typeface="ＭＳ ゴシック" panose="020B0609070205080204" pitchFamily="49" charset="-128"/>
              </a:rPr>
              <a:t>▽EL264.7m</a:t>
            </a:r>
            <a:r>
              <a:rPr lang="ja-JP" altLang="en-US" sz="700" b="1" dirty="0">
                <a:latin typeface="ＭＳ ゴシック" panose="020B0609070205080204" pitchFamily="49" charset="-128"/>
                <a:ea typeface="ＭＳ ゴシック" panose="020B0609070205080204" pitchFamily="49" charset="-128"/>
              </a:rPr>
              <a:t>：クレストゲート標高</a:t>
            </a:r>
          </a:p>
        </p:txBody>
      </p:sp>
      <p:sp>
        <p:nvSpPr>
          <p:cNvPr id="110" name="フリーフォーム: 図形 8">
            <a:extLst>
              <a:ext uri="{FF2B5EF4-FFF2-40B4-BE49-F238E27FC236}">
                <a16:creationId xmlns:a16="http://schemas.microsoft.com/office/drawing/2014/main" id="{93C327A4-F992-437E-BA9A-9AF0CDDE2EB2}"/>
              </a:ext>
            </a:extLst>
          </p:cNvPr>
          <p:cNvSpPr/>
          <p:nvPr/>
        </p:nvSpPr>
        <p:spPr>
          <a:xfrm>
            <a:off x="7052621" y="5609958"/>
            <a:ext cx="650106" cy="342114"/>
          </a:xfrm>
          <a:custGeom>
            <a:avLst/>
            <a:gdLst>
              <a:gd name="connsiteX0" fmla="*/ 1588770 w 1588770"/>
              <a:gd name="connsiteY0" fmla="*/ 171450 h 582930"/>
              <a:gd name="connsiteX1" fmla="*/ 236220 w 1588770"/>
              <a:gd name="connsiteY1" fmla="*/ 186690 h 582930"/>
              <a:gd name="connsiteX2" fmla="*/ 209550 w 1588770"/>
              <a:gd name="connsiteY2" fmla="*/ 217170 h 582930"/>
              <a:gd name="connsiteX3" fmla="*/ 171450 w 1588770"/>
              <a:gd name="connsiteY3" fmla="*/ 365760 h 582930"/>
              <a:gd name="connsiteX4" fmla="*/ 125730 w 1588770"/>
              <a:gd name="connsiteY4" fmla="*/ 582930 h 582930"/>
              <a:gd name="connsiteX5" fmla="*/ 34290 w 1588770"/>
              <a:gd name="connsiteY5" fmla="*/ 582930 h 582930"/>
              <a:gd name="connsiteX6" fmla="*/ 0 w 1588770"/>
              <a:gd name="connsiteY6" fmla="*/ 582930 h 582930"/>
              <a:gd name="connsiteX7" fmla="*/ 57150 w 1588770"/>
              <a:gd name="connsiteY7" fmla="*/ 335280 h 582930"/>
              <a:gd name="connsiteX8" fmla="*/ 72390 w 1588770"/>
              <a:gd name="connsiteY8" fmla="*/ 251460 h 582930"/>
              <a:gd name="connsiteX9" fmla="*/ 99060 w 1588770"/>
              <a:gd name="connsiteY9" fmla="*/ 171450 h 582930"/>
              <a:gd name="connsiteX10" fmla="*/ 125730 w 1588770"/>
              <a:gd name="connsiteY10" fmla="*/ 102870 h 582930"/>
              <a:gd name="connsiteX11" fmla="*/ 182880 w 1588770"/>
              <a:gd name="connsiteY11" fmla="*/ 41910 h 582930"/>
              <a:gd name="connsiteX12" fmla="*/ 262890 w 1588770"/>
              <a:gd name="connsiteY12" fmla="*/ 19050 h 582930"/>
              <a:gd name="connsiteX13" fmla="*/ 1573530 w 1588770"/>
              <a:gd name="connsiteY13" fmla="*/ 0 h 582930"/>
              <a:gd name="connsiteX14" fmla="*/ 1588770 w 1588770"/>
              <a:gd name="connsiteY14" fmla="*/ 171450 h 582930"/>
              <a:gd name="connsiteX0" fmla="*/ 1626870 w 1626870"/>
              <a:gd name="connsiteY0" fmla="*/ 171450 h 590550"/>
              <a:gd name="connsiteX1" fmla="*/ 274320 w 1626870"/>
              <a:gd name="connsiteY1" fmla="*/ 186690 h 590550"/>
              <a:gd name="connsiteX2" fmla="*/ 247650 w 1626870"/>
              <a:gd name="connsiteY2" fmla="*/ 217170 h 590550"/>
              <a:gd name="connsiteX3" fmla="*/ 209550 w 1626870"/>
              <a:gd name="connsiteY3" fmla="*/ 365760 h 590550"/>
              <a:gd name="connsiteX4" fmla="*/ 163830 w 1626870"/>
              <a:gd name="connsiteY4" fmla="*/ 582930 h 590550"/>
              <a:gd name="connsiteX5" fmla="*/ 72390 w 1626870"/>
              <a:gd name="connsiteY5" fmla="*/ 582930 h 590550"/>
              <a:gd name="connsiteX6" fmla="*/ 0 w 1626870"/>
              <a:gd name="connsiteY6" fmla="*/ 590550 h 590550"/>
              <a:gd name="connsiteX7" fmla="*/ 95250 w 1626870"/>
              <a:gd name="connsiteY7" fmla="*/ 335280 h 590550"/>
              <a:gd name="connsiteX8" fmla="*/ 110490 w 1626870"/>
              <a:gd name="connsiteY8" fmla="*/ 251460 h 590550"/>
              <a:gd name="connsiteX9" fmla="*/ 137160 w 1626870"/>
              <a:gd name="connsiteY9" fmla="*/ 171450 h 590550"/>
              <a:gd name="connsiteX10" fmla="*/ 163830 w 1626870"/>
              <a:gd name="connsiteY10" fmla="*/ 102870 h 590550"/>
              <a:gd name="connsiteX11" fmla="*/ 220980 w 1626870"/>
              <a:gd name="connsiteY11" fmla="*/ 41910 h 590550"/>
              <a:gd name="connsiteX12" fmla="*/ 300990 w 1626870"/>
              <a:gd name="connsiteY12" fmla="*/ 19050 h 590550"/>
              <a:gd name="connsiteX13" fmla="*/ 1611630 w 1626870"/>
              <a:gd name="connsiteY13" fmla="*/ 0 h 590550"/>
              <a:gd name="connsiteX14" fmla="*/ 1626870 w 1626870"/>
              <a:gd name="connsiteY14" fmla="*/ 171450 h 590550"/>
              <a:gd name="connsiteX0" fmla="*/ 1626870 w 1626870"/>
              <a:gd name="connsiteY0" fmla="*/ 171450 h 590550"/>
              <a:gd name="connsiteX1" fmla="*/ 274320 w 1626870"/>
              <a:gd name="connsiteY1" fmla="*/ 186690 h 590550"/>
              <a:gd name="connsiteX2" fmla="*/ 247650 w 1626870"/>
              <a:gd name="connsiteY2" fmla="*/ 217170 h 590550"/>
              <a:gd name="connsiteX3" fmla="*/ 209550 w 1626870"/>
              <a:gd name="connsiteY3" fmla="*/ 365760 h 590550"/>
              <a:gd name="connsiteX4" fmla="*/ 163830 w 1626870"/>
              <a:gd name="connsiteY4" fmla="*/ 582930 h 590550"/>
              <a:gd name="connsiteX5" fmla="*/ 72390 w 1626870"/>
              <a:gd name="connsiteY5" fmla="*/ 582930 h 590550"/>
              <a:gd name="connsiteX6" fmla="*/ 0 w 1626870"/>
              <a:gd name="connsiteY6" fmla="*/ 590550 h 590550"/>
              <a:gd name="connsiteX7" fmla="*/ 49530 w 1626870"/>
              <a:gd name="connsiteY7" fmla="*/ 300990 h 590550"/>
              <a:gd name="connsiteX8" fmla="*/ 110490 w 1626870"/>
              <a:gd name="connsiteY8" fmla="*/ 251460 h 590550"/>
              <a:gd name="connsiteX9" fmla="*/ 137160 w 1626870"/>
              <a:gd name="connsiteY9" fmla="*/ 171450 h 590550"/>
              <a:gd name="connsiteX10" fmla="*/ 163830 w 1626870"/>
              <a:gd name="connsiteY10" fmla="*/ 102870 h 590550"/>
              <a:gd name="connsiteX11" fmla="*/ 220980 w 1626870"/>
              <a:gd name="connsiteY11" fmla="*/ 41910 h 590550"/>
              <a:gd name="connsiteX12" fmla="*/ 300990 w 1626870"/>
              <a:gd name="connsiteY12" fmla="*/ 19050 h 590550"/>
              <a:gd name="connsiteX13" fmla="*/ 1611630 w 1626870"/>
              <a:gd name="connsiteY13" fmla="*/ 0 h 590550"/>
              <a:gd name="connsiteX14" fmla="*/ 1626870 w 1626870"/>
              <a:gd name="connsiteY14" fmla="*/ 171450 h 590550"/>
              <a:gd name="connsiteX0" fmla="*/ 1626870 w 1626870"/>
              <a:gd name="connsiteY0" fmla="*/ 171450 h 590550"/>
              <a:gd name="connsiteX1" fmla="*/ 274320 w 1626870"/>
              <a:gd name="connsiteY1" fmla="*/ 186690 h 590550"/>
              <a:gd name="connsiteX2" fmla="*/ 247650 w 1626870"/>
              <a:gd name="connsiteY2" fmla="*/ 217170 h 590550"/>
              <a:gd name="connsiteX3" fmla="*/ 209550 w 1626870"/>
              <a:gd name="connsiteY3" fmla="*/ 365760 h 590550"/>
              <a:gd name="connsiteX4" fmla="*/ 163830 w 1626870"/>
              <a:gd name="connsiteY4" fmla="*/ 582930 h 590550"/>
              <a:gd name="connsiteX5" fmla="*/ 72390 w 1626870"/>
              <a:gd name="connsiteY5" fmla="*/ 582930 h 590550"/>
              <a:gd name="connsiteX6" fmla="*/ 0 w 1626870"/>
              <a:gd name="connsiteY6" fmla="*/ 590550 h 590550"/>
              <a:gd name="connsiteX7" fmla="*/ 49530 w 1626870"/>
              <a:gd name="connsiteY7" fmla="*/ 300990 h 590550"/>
              <a:gd name="connsiteX8" fmla="*/ 68580 w 1626870"/>
              <a:gd name="connsiteY8" fmla="*/ 217170 h 590550"/>
              <a:gd name="connsiteX9" fmla="*/ 137160 w 1626870"/>
              <a:gd name="connsiteY9" fmla="*/ 171450 h 590550"/>
              <a:gd name="connsiteX10" fmla="*/ 163830 w 1626870"/>
              <a:gd name="connsiteY10" fmla="*/ 102870 h 590550"/>
              <a:gd name="connsiteX11" fmla="*/ 220980 w 1626870"/>
              <a:gd name="connsiteY11" fmla="*/ 41910 h 590550"/>
              <a:gd name="connsiteX12" fmla="*/ 300990 w 1626870"/>
              <a:gd name="connsiteY12" fmla="*/ 19050 h 590550"/>
              <a:gd name="connsiteX13" fmla="*/ 1611630 w 1626870"/>
              <a:gd name="connsiteY13" fmla="*/ 0 h 590550"/>
              <a:gd name="connsiteX14" fmla="*/ 1626870 w 1626870"/>
              <a:gd name="connsiteY14" fmla="*/ 171450 h 590550"/>
              <a:gd name="connsiteX0" fmla="*/ 1626870 w 1626870"/>
              <a:gd name="connsiteY0" fmla="*/ 171450 h 590550"/>
              <a:gd name="connsiteX1" fmla="*/ 274320 w 1626870"/>
              <a:gd name="connsiteY1" fmla="*/ 186690 h 590550"/>
              <a:gd name="connsiteX2" fmla="*/ 247650 w 1626870"/>
              <a:gd name="connsiteY2" fmla="*/ 217170 h 590550"/>
              <a:gd name="connsiteX3" fmla="*/ 209550 w 1626870"/>
              <a:gd name="connsiteY3" fmla="*/ 365760 h 590550"/>
              <a:gd name="connsiteX4" fmla="*/ 163830 w 1626870"/>
              <a:gd name="connsiteY4" fmla="*/ 582930 h 590550"/>
              <a:gd name="connsiteX5" fmla="*/ 72390 w 1626870"/>
              <a:gd name="connsiteY5" fmla="*/ 582930 h 590550"/>
              <a:gd name="connsiteX6" fmla="*/ 0 w 1626870"/>
              <a:gd name="connsiteY6" fmla="*/ 590550 h 590550"/>
              <a:gd name="connsiteX7" fmla="*/ 49530 w 1626870"/>
              <a:gd name="connsiteY7" fmla="*/ 300990 h 590550"/>
              <a:gd name="connsiteX8" fmla="*/ 68580 w 1626870"/>
              <a:gd name="connsiteY8" fmla="*/ 217170 h 590550"/>
              <a:gd name="connsiteX9" fmla="*/ 110490 w 1626870"/>
              <a:gd name="connsiteY9" fmla="*/ 148590 h 590550"/>
              <a:gd name="connsiteX10" fmla="*/ 163830 w 1626870"/>
              <a:gd name="connsiteY10" fmla="*/ 102870 h 590550"/>
              <a:gd name="connsiteX11" fmla="*/ 220980 w 1626870"/>
              <a:gd name="connsiteY11" fmla="*/ 41910 h 590550"/>
              <a:gd name="connsiteX12" fmla="*/ 300990 w 1626870"/>
              <a:gd name="connsiteY12" fmla="*/ 19050 h 590550"/>
              <a:gd name="connsiteX13" fmla="*/ 1611630 w 1626870"/>
              <a:gd name="connsiteY13" fmla="*/ 0 h 590550"/>
              <a:gd name="connsiteX14" fmla="*/ 1626870 w 1626870"/>
              <a:gd name="connsiteY14" fmla="*/ 171450 h 590550"/>
              <a:gd name="connsiteX0" fmla="*/ 1626870 w 1626870"/>
              <a:gd name="connsiteY0" fmla="*/ 171450 h 590550"/>
              <a:gd name="connsiteX1" fmla="*/ 274320 w 1626870"/>
              <a:gd name="connsiteY1" fmla="*/ 186690 h 590550"/>
              <a:gd name="connsiteX2" fmla="*/ 247650 w 1626870"/>
              <a:gd name="connsiteY2" fmla="*/ 217170 h 590550"/>
              <a:gd name="connsiteX3" fmla="*/ 209550 w 1626870"/>
              <a:gd name="connsiteY3" fmla="*/ 365760 h 590550"/>
              <a:gd name="connsiteX4" fmla="*/ 163830 w 1626870"/>
              <a:gd name="connsiteY4" fmla="*/ 582930 h 590550"/>
              <a:gd name="connsiteX5" fmla="*/ 72390 w 1626870"/>
              <a:gd name="connsiteY5" fmla="*/ 582930 h 590550"/>
              <a:gd name="connsiteX6" fmla="*/ 0 w 1626870"/>
              <a:gd name="connsiteY6" fmla="*/ 590550 h 590550"/>
              <a:gd name="connsiteX7" fmla="*/ 49530 w 1626870"/>
              <a:gd name="connsiteY7" fmla="*/ 300990 h 590550"/>
              <a:gd name="connsiteX8" fmla="*/ 68580 w 1626870"/>
              <a:gd name="connsiteY8" fmla="*/ 217170 h 590550"/>
              <a:gd name="connsiteX9" fmla="*/ 110490 w 1626870"/>
              <a:gd name="connsiteY9" fmla="*/ 148590 h 590550"/>
              <a:gd name="connsiteX10" fmla="*/ 160020 w 1626870"/>
              <a:gd name="connsiteY10" fmla="*/ 99060 h 590550"/>
              <a:gd name="connsiteX11" fmla="*/ 220980 w 1626870"/>
              <a:gd name="connsiteY11" fmla="*/ 41910 h 590550"/>
              <a:gd name="connsiteX12" fmla="*/ 300990 w 1626870"/>
              <a:gd name="connsiteY12" fmla="*/ 19050 h 590550"/>
              <a:gd name="connsiteX13" fmla="*/ 1611630 w 1626870"/>
              <a:gd name="connsiteY13" fmla="*/ 0 h 590550"/>
              <a:gd name="connsiteX14" fmla="*/ 1626870 w 1626870"/>
              <a:gd name="connsiteY14" fmla="*/ 171450 h 590550"/>
              <a:gd name="connsiteX0" fmla="*/ 1626870 w 1626870"/>
              <a:gd name="connsiteY0" fmla="*/ 171450 h 582930"/>
              <a:gd name="connsiteX1" fmla="*/ 274320 w 1626870"/>
              <a:gd name="connsiteY1" fmla="*/ 186690 h 582930"/>
              <a:gd name="connsiteX2" fmla="*/ 247650 w 1626870"/>
              <a:gd name="connsiteY2" fmla="*/ 217170 h 582930"/>
              <a:gd name="connsiteX3" fmla="*/ 209550 w 1626870"/>
              <a:gd name="connsiteY3" fmla="*/ 365760 h 582930"/>
              <a:gd name="connsiteX4" fmla="*/ 163830 w 1626870"/>
              <a:gd name="connsiteY4" fmla="*/ 582930 h 582930"/>
              <a:gd name="connsiteX5" fmla="*/ 72390 w 1626870"/>
              <a:gd name="connsiteY5" fmla="*/ 582930 h 582930"/>
              <a:gd name="connsiteX6" fmla="*/ 0 w 1626870"/>
              <a:gd name="connsiteY6" fmla="*/ 582930 h 582930"/>
              <a:gd name="connsiteX7" fmla="*/ 49530 w 1626870"/>
              <a:gd name="connsiteY7" fmla="*/ 300990 h 582930"/>
              <a:gd name="connsiteX8" fmla="*/ 68580 w 1626870"/>
              <a:gd name="connsiteY8" fmla="*/ 217170 h 582930"/>
              <a:gd name="connsiteX9" fmla="*/ 110490 w 1626870"/>
              <a:gd name="connsiteY9" fmla="*/ 148590 h 582930"/>
              <a:gd name="connsiteX10" fmla="*/ 160020 w 1626870"/>
              <a:gd name="connsiteY10" fmla="*/ 99060 h 582930"/>
              <a:gd name="connsiteX11" fmla="*/ 220980 w 1626870"/>
              <a:gd name="connsiteY11" fmla="*/ 41910 h 582930"/>
              <a:gd name="connsiteX12" fmla="*/ 300990 w 1626870"/>
              <a:gd name="connsiteY12" fmla="*/ 19050 h 582930"/>
              <a:gd name="connsiteX13" fmla="*/ 1611630 w 1626870"/>
              <a:gd name="connsiteY13" fmla="*/ 0 h 582930"/>
              <a:gd name="connsiteX14" fmla="*/ 1626870 w 1626870"/>
              <a:gd name="connsiteY14" fmla="*/ 171450 h 58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0" h="582930">
                <a:moveTo>
                  <a:pt x="1626870" y="171450"/>
                </a:moveTo>
                <a:lnTo>
                  <a:pt x="274320" y="186690"/>
                </a:lnTo>
                <a:lnTo>
                  <a:pt x="247650" y="217170"/>
                </a:lnTo>
                <a:lnTo>
                  <a:pt x="209550" y="365760"/>
                </a:lnTo>
                <a:lnTo>
                  <a:pt x="163830" y="582930"/>
                </a:lnTo>
                <a:lnTo>
                  <a:pt x="72390" y="582930"/>
                </a:lnTo>
                <a:lnTo>
                  <a:pt x="0" y="582930"/>
                </a:lnTo>
                <a:lnTo>
                  <a:pt x="49530" y="300990"/>
                </a:lnTo>
                <a:lnTo>
                  <a:pt x="68580" y="217170"/>
                </a:lnTo>
                <a:lnTo>
                  <a:pt x="110490" y="148590"/>
                </a:lnTo>
                <a:lnTo>
                  <a:pt x="160020" y="99060"/>
                </a:lnTo>
                <a:lnTo>
                  <a:pt x="220980" y="41910"/>
                </a:lnTo>
                <a:lnTo>
                  <a:pt x="300990" y="19050"/>
                </a:lnTo>
                <a:lnTo>
                  <a:pt x="1611630" y="0"/>
                </a:lnTo>
                <a:lnTo>
                  <a:pt x="1626870" y="171450"/>
                </a:lnTo>
                <a:close/>
              </a:path>
            </a:pathLst>
          </a:cu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1" name="フリーフォーム: 図形 9">
            <a:extLst>
              <a:ext uri="{FF2B5EF4-FFF2-40B4-BE49-F238E27FC236}">
                <a16:creationId xmlns:a16="http://schemas.microsoft.com/office/drawing/2014/main" id="{7219E4DC-775A-4982-9568-8E5B9AB2E217}"/>
              </a:ext>
            </a:extLst>
          </p:cNvPr>
          <p:cNvSpPr/>
          <p:nvPr/>
        </p:nvSpPr>
        <p:spPr>
          <a:xfrm>
            <a:off x="6888604" y="5954309"/>
            <a:ext cx="240775" cy="192299"/>
          </a:xfrm>
          <a:custGeom>
            <a:avLst/>
            <a:gdLst>
              <a:gd name="connsiteX0" fmla="*/ 400050 w 400050"/>
              <a:gd name="connsiteY0" fmla="*/ 0 h 220980"/>
              <a:gd name="connsiteX1" fmla="*/ 0 w 400050"/>
              <a:gd name="connsiteY1" fmla="*/ 0 h 220980"/>
              <a:gd name="connsiteX2" fmla="*/ 0 w 400050"/>
              <a:gd name="connsiteY2" fmla="*/ 217170 h 220980"/>
              <a:gd name="connsiteX3" fmla="*/ 361950 w 400050"/>
              <a:gd name="connsiteY3" fmla="*/ 220980 h 220980"/>
              <a:gd name="connsiteX0" fmla="*/ 400050 w 400050"/>
              <a:gd name="connsiteY0" fmla="*/ 0 h 217550"/>
              <a:gd name="connsiteX1" fmla="*/ 0 w 400050"/>
              <a:gd name="connsiteY1" fmla="*/ 0 h 217550"/>
              <a:gd name="connsiteX2" fmla="*/ 0 w 400050"/>
              <a:gd name="connsiteY2" fmla="*/ 217170 h 217550"/>
              <a:gd name="connsiteX3" fmla="*/ 361950 w 400050"/>
              <a:gd name="connsiteY3" fmla="*/ 217282 h 217550"/>
            </a:gdLst>
            <a:ahLst/>
            <a:cxnLst>
              <a:cxn ang="0">
                <a:pos x="connsiteX0" y="connsiteY0"/>
              </a:cxn>
              <a:cxn ang="0">
                <a:pos x="connsiteX1" y="connsiteY1"/>
              </a:cxn>
              <a:cxn ang="0">
                <a:pos x="connsiteX2" y="connsiteY2"/>
              </a:cxn>
              <a:cxn ang="0">
                <a:pos x="connsiteX3" y="connsiteY3"/>
              </a:cxn>
            </a:cxnLst>
            <a:rect l="l" t="t" r="r" b="b"/>
            <a:pathLst>
              <a:path w="400050" h="217550">
                <a:moveTo>
                  <a:pt x="400050" y="0"/>
                </a:moveTo>
                <a:lnTo>
                  <a:pt x="0" y="0"/>
                </a:lnTo>
                <a:lnTo>
                  <a:pt x="0" y="217170"/>
                </a:lnTo>
                <a:cubicBezTo>
                  <a:pt x="120650" y="218440"/>
                  <a:pt x="241300" y="216012"/>
                  <a:pt x="361950" y="217282"/>
                </a:cubicBezTo>
              </a:path>
            </a:pathLst>
          </a:cu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ＭＳ ゴシック" panose="020B0609070205080204" pitchFamily="49" charset="-128"/>
                <a:ea typeface="ＭＳ ゴシック" panose="020B0609070205080204" pitchFamily="49" charset="-128"/>
              </a:rPr>
              <a:t>発電</a:t>
            </a:r>
          </a:p>
        </p:txBody>
      </p:sp>
      <p:sp>
        <p:nvSpPr>
          <p:cNvPr id="112" name="Text Box 66">
            <a:extLst>
              <a:ext uri="{FF2B5EF4-FFF2-40B4-BE49-F238E27FC236}">
                <a16:creationId xmlns:a16="http://schemas.microsoft.com/office/drawing/2014/main" id="{1BA1622E-3688-43F8-B37D-59FA55548B14}"/>
              </a:ext>
            </a:extLst>
          </p:cNvPr>
          <p:cNvSpPr txBox="1">
            <a:spLocks noChangeArrowheads="1"/>
          </p:cNvSpPr>
          <p:nvPr/>
        </p:nvSpPr>
        <p:spPr bwMode="auto">
          <a:xfrm>
            <a:off x="7650602" y="5578840"/>
            <a:ext cx="142624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700" b="1" dirty="0">
                <a:latin typeface="ＭＳ ゴシック" panose="020B0609070205080204" pitchFamily="49" charset="-128"/>
                <a:ea typeface="ＭＳ ゴシック" panose="020B0609070205080204" pitchFamily="49" charset="-128"/>
              </a:rPr>
              <a:t>▽EL244.5m</a:t>
            </a:r>
            <a:r>
              <a:rPr lang="ja-JP" altLang="en-US" sz="700" b="1" dirty="0">
                <a:latin typeface="ＭＳ ゴシック" panose="020B0609070205080204" pitchFamily="49" charset="-128"/>
                <a:ea typeface="ＭＳ ゴシック" panose="020B0609070205080204" pitchFamily="49" charset="-128"/>
              </a:rPr>
              <a:t>：発電用取水管</a:t>
            </a:r>
          </a:p>
        </p:txBody>
      </p:sp>
      <p:cxnSp>
        <p:nvCxnSpPr>
          <p:cNvPr id="113" name="直線コネクタ 112">
            <a:extLst>
              <a:ext uri="{FF2B5EF4-FFF2-40B4-BE49-F238E27FC236}">
                <a16:creationId xmlns:a16="http://schemas.microsoft.com/office/drawing/2014/main" id="{69A681CC-C78C-4651-833E-6E75172B4FD2}"/>
              </a:ext>
            </a:extLst>
          </p:cNvPr>
          <p:cNvCxnSpPr>
            <a:cxnSpLocks/>
          </p:cNvCxnSpPr>
          <p:nvPr/>
        </p:nvCxnSpPr>
        <p:spPr>
          <a:xfrm flipH="1">
            <a:off x="7706282" y="5712949"/>
            <a:ext cx="9460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D206C7DE-4D0D-41B2-9617-316B06FEF02F}"/>
              </a:ext>
            </a:extLst>
          </p:cNvPr>
          <p:cNvCxnSpPr>
            <a:cxnSpLocks/>
          </p:cNvCxnSpPr>
          <p:nvPr/>
        </p:nvCxnSpPr>
        <p:spPr>
          <a:xfrm flipH="1">
            <a:off x="7710090" y="4572570"/>
            <a:ext cx="1050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フリーフォーム: 図形 28">
            <a:extLst>
              <a:ext uri="{FF2B5EF4-FFF2-40B4-BE49-F238E27FC236}">
                <a16:creationId xmlns:a16="http://schemas.microsoft.com/office/drawing/2014/main" id="{471D0C2C-9B4B-44AA-82B3-544202BD6F22}"/>
              </a:ext>
            </a:extLst>
          </p:cNvPr>
          <p:cNvSpPr/>
          <p:nvPr/>
        </p:nvSpPr>
        <p:spPr>
          <a:xfrm>
            <a:off x="7704381" y="3479723"/>
            <a:ext cx="2915581" cy="2895671"/>
          </a:xfrm>
          <a:custGeom>
            <a:avLst/>
            <a:gdLst>
              <a:gd name="connsiteX0" fmla="*/ 9525 w 7296150"/>
              <a:gd name="connsiteY0" fmla="*/ 4410075 h 4933950"/>
              <a:gd name="connsiteX1" fmla="*/ 1866900 w 7296150"/>
              <a:gd name="connsiteY1" fmla="*/ 4391025 h 4933950"/>
              <a:gd name="connsiteX2" fmla="*/ 2352675 w 7296150"/>
              <a:gd name="connsiteY2" fmla="*/ 4286250 h 4933950"/>
              <a:gd name="connsiteX3" fmla="*/ 2619375 w 7296150"/>
              <a:gd name="connsiteY3" fmla="*/ 3971925 h 4933950"/>
              <a:gd name="connsiteX4" fmla="*/ 2914650 w 7296150"/>
              <a:gd name="connsiteY4" fmla="*/ 3800475 h 4933950"/>
              <a:gd name="connsiteX5" fmla="*/ 3228975 w 7296150"/>
              <a:gd name="connsiteY5" fmla="*/ 3695700 h 4933950"/>
              <a:gd name="connsiteX6" fmla="*/ 3686175 w 7296150"/>
              <a:gd name="connsiteY6" fmla="*/ 3448050 h 4933950"/>
              <a:gd name="connsiteX7" fmla="*/ 4352925 w 7296150"/>
              <a:gd name="connsiteY7" fmla="*/ 2247900 h 4933950"/>
              <a:gd name="connsiteX8" fmla="*/ 4962525 w 7296150"/>
              <a:gd name="connsiteY8" fmla="*/ 1781175 h 4933950"/>
              <a:gd name="connsiteX9" fmla="*/ 5734050 w 7296150"/>
              <a:gd name="connsiteY9" fmla="*/ 1266825 h 4933950"/>
              <a:gd name="connsiteX10" fmla="*/ 6286500 w 7296150"/>
              <a:gd name="connsiteY10" fmla="*/ 866775 h 4933950"/>
              <a:gd name="connsiteX11" fmla="*/ 6619875 w 7296150"/>
              <a:gd name="connsiteY11" fmla="*/ 781050 h 4933950"/>
              <a:gd name="connsiteX12" fmla="*/ 6734175 w 7296150"/>
              <a:gd name="connsiteY12" fmla="*/ 571500 h 4933950"/>
              <a:gd name="connsiteX13" fmla="*/ 7096125 w 7296150"/>
              <a:gd name="connsiteY13" fmla="*/ 228600 h 4933950"/>
              <a:gd name="connsiteX14" fmla="*/ 7248525 w 7296150"/>
              <a:gd name="connsiteY14" fmla="*/ 0 h 4933950"/>
              <a:gd name="connsiteX15" fmla="*/ 7296150 w 7296150"/>
              <a:gd name="connsiteY15" fmla="*/ 9525 h 4933950"/>
              <a:gd name="connsiteX16" fmla="*/ 7077075 w 7296150"/>
              <a:gd name="connsiteY16" fmla="*/ 628650 h 4933950"/>
              <a:gd name="connsiteX17" fmla="*/ 6610350 w 7296150"/>
              <a:gd name="connsiteY17" fmla="*/ 1362075 h 4933950"/>
              <a:gd name="connsiteX18" fmla="*/ 5915025 w 7296150"/>
              <a:gd name="connsiteY18" fmla="*/ 2362200 h 4933950"/>
              <a:gd name="connsiteX19" fmla="*/ 5153025 w 7296150"/>
              <a:gd name="connsiteY19" fmla="*/ 3371850 h 4933950"/>
              <a:gd name="connsiteX20" fmla="*/ 3981450 w 7296150"/>
              <a:gd name="connsiteY20" fmla="*/ 4705350 h 4933950"/>
              <a:gd name="connsiteX21" fmla="*/ 3752850 w 7296150"/>
              <a:gd name="connsiteY21" fmla="*/ 4924425 h 4933950"/>
              <a:gd name="connsiteX22" fmla="*/ 523875 w 7296150"/>
              <a:gd name="connsiteY22" fmla="*/ 4933950 h 4933950"/>
              <a:gd name="connsiteX23" fmla="*/ 0 w 7296150"/>
              <a:gd name="connsiteY23" fmla="*/ 4933950 h 4933950"/>
              <a:gd name="connsiteX24" fmla="*/ 9525 w 7296150"/>
              <a:gd name="connsiteY24" fmla="*/ 4410075 h 493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96150" h="4933950">
                <a:moveTo>
                  <a:pt x="9525" y="4410075"/>
                </a:moveTo>
                <a:lnTo>
                  <a:pt x="1866900" y="4391025"/>
                </a:lnTo>
                <a:lnTo>
                  <a:pt x="2352675" y="4286250"/>
                </a:lnTo>
                <a:lnTo>
                  <a:pt x="2619375" y="3971925"/>
                </a:lnTo>
                <a:lnTo>
                  <a:pt x="2914650" y="3800475"/>
                </a:lnTo>
                <a:lnTo>
                  <a:pt x="3228975" y="3695700"/>
                </a:lnTo>
                <a:lnTo>
                  <a:pt x="3686175" y="3448050"/>
                </a:lnTo>
                <a:lnTo>
                  <a:pt x="4352925" y="2247900"/>
                </a:lnTo>
                <a:lnTo>
                  <a:pt x="4962525" y="1781175"/>
                </a:lnTo>
                <a:lnTo>
                  <a:pt x="5734050" y="1266825"/>
                </a:lnTo>
                <a:lnTo>
                  <a:pt x="6286500" y="866775"/>
                </a:lnTo>
                <a:lnTo>
                  <a:pt x="6619875" y="781050"/>
                </a:lnTo>
                <a:lnTo>
                  <a:pt x="6734175" y="571500"/>
                </a:lnTo>
                <a:lnTo>
                  <a:pt x="7096125" y="228600"/>
                </a:lnTo>
                <a:lnTo>
                  <a:pt x="7248525" y="0"/>
                </a:lnTo>
                <a:lnTo>
                  <a:pt x="7296150" y="9525"/>
                </a:lnTo>
                <a:lnTo>
                  <a:pt x="7077075" y="628650"/>
                </a:lnTo>
                <a:lnTo>
                  <a:pt x="6610350" y="1362075"/>
                </a:lnTo>
                <a:lnTo>
                  <a:pt x="5915025" y="2362200"/>
                </a:lnTo>
                <a:lnTo>
                  <a:pt x="5153025" y="3371850"/>
                </a:lnTo>
                <a:lnTo>
                  <a:pt x="3981450" y="4705350"/>
                </a:lnTo>
                <a:lnTo>
                  <a:pt x="3752850" y="4924425"/>
                </a:lnTo>
                <a:lnTo>
                  <a:pt x="523875" y="4933950"/>
                </a:lnTo>
                <a:lnTo>
                  <a:pt x="0" y="4933950"/>
                </a:lnTo>
                <a:lnTo>
                  <a:pt x="9525" y="4410075"/>
                </a:lnTo>
                <a:close/>
              </a:path>
            </a:pathLst>
          </a:custGeom>
          <a:blipFill>
            <a:blip r:embed="rId6"/>
            <a:tile tx="0" ty="0" sx="100000" sy="100000" flip="none" algn="tl"/>
          </a:blipFill>
          <a:ln w="19050">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6" name="Text Box 66">
            <a:extLst>
              <a:ext uri="{FF2B5EF4-FFF2-40B4-BE49-F238E27FC236}">
                <a16:creationId xmlns:a16="http://schemas.microsoft.com/office/drawing/2014/main" id="{8EC8D298-B059-437B-A1E1-235115761FE9}"/>
              </a:ext>
            </a:extLst>
          </p:cNvPr>
          <p:cNvSpPr txBox="1">
            <a:spLocks noChangeArrowheads="1"/>
          </p:cNvSpPr>
          <p:nvPr/>
        </p:nvSpPr>
        <p:spPr bwMode="auto">
          <a:xfrm>
            <a:off x="8522989" y="5976435"/>
            <a:ext cx="1107721" cy="29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286" b="1" dirty="0">
                <a:solidFill>
                  <a:schemeClr val="accent6">
                    <a:lumMod val="75000"/>
                  </a:schemeClr>
                </a:solidFill>
                <a:latin typeface="ＭＳ ゴシック" panose="020B0609070205080204" pitchFamily="49" charset="-128"/>
                <a:ea typeface="ＭＳ ゴシック" panose="020B0609070205080204" pitchFamily="49" charset="-128"/>
              </a:rPr>
              <a:t>堆積土砂</a:t>
            </a:r>
          </a:p>
        </p:txBody>
      </p:sp>
      <p:cxnSp>
        <p:nvCxnSpPr>
          <p:cNvPr id="117" name="直線コネクタ 116">
            <a:extLst>
              <a:ext uri="{FF2B5EF4-FFF2-40B4-BE49-F238E27FC236}">
                <a16:creationId xmlns:a16="http://schemas.microsoft.com/office/drawing/2014/main" id="{7164D306-6140-4EAD-9ECE-0C726C5D9CBC}"/>
              </a:ext>
            </a:extLst>
          </p:cNvPr>
          <p:cNvCxnSpPr>
            <a:cxnSpLocks/>
            <a:stCxn id="119" idx="15"/>
          </p:cNvCxnSpPr>
          <p:nvPr/>
        </p:nvCxnSpPr>
        <p:spPr>
          <a:xfrm flipH="1" flipV="1">
            <a:off x="7697279" y="4884090"/>
            <a:ext cx="1713691" cy="58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Text Box 66">
            <a:extLst>
              <a:ext uri="{FF2B5EF4-FFF2-40B4-BE49-F238E27FC236}">
                <a16:creationId xmlns:a16="http://schemas.microsoft.com/office/drawing/2014/main" id="{BC3939C2-BE1C-43AC-9431-4BA033D7B587}"/>
              </a:ext>
            </a:extLst>
          </p:cNvPr>
          <p:cNvSpPr txBox="1">
            <a:spLocks noChangeArrowheads="1"/>
          </p:cNvSpPr>
          <p:nvPr/>
        </p:nvSpPr>
        <p:spPr bwMode="auto">
          <a:xfrm>
            <a:off x="7904096" y="4745445"/>
            <a:ext cx="192434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700" dirty="0">
                <a:latin typeface="ＭＳ ゴシック" panose="020B0609070205080204" pitchFamily="49" charset="-128"/>
                <a:ea typeface="ＭＳ ゴシック" panose="020B0609070205080204" pitchFamily="49" charset="-128"/>
              </a:rPr>
              <a:t>▽EL257.2m</a:t>
            </a:r>
            <a:r>
              <a:rPr lang="ja-JP" altLang="en-US" sz="700" dirty="0">
                <a:latin typeface="ＭＳ ゴシック" panose="020B0609070205080204" pitchFamily="49" charset="-128"/>
                <a:ea typeface="ＭＳ ゴシック" panose="020B0609070205080204" pitchFamily="49" charset="-128"/>
                <a:sym typeface="Wingdings" panose="05000000000000000000" pitchFamily="2" charset="2"/>
              </a:rPr>
              <a:t>：事前放流限界水位</a:t>
            </a:r>
            <a:endParaRPr lang="ja-JP" altLang="en-US" sz="700" dirty="0">
              <a:latin typeface="ＭＳ ゴシック" panose="020B0609070205080204" pitchFamily="49" charset="-128"/>
              <a:ea typeface="ＭＳ ゴシック" panose="020B0609070205080204" pitchFamily="49" charset="-128"/>
            </a:endParaRPr>
          </a:p>
        </p:txBody>
      </p:sp>
      <p:sp>
        <p:nvSpPr>
          <p:cNvPr id="119" name="フリーフォーム: 図形 38">
            <a:extLst>
              <a:ext uri="{FF2B5EF4-FFF2-40B4-BE49-F238E27FC236}">
                <a16:creationId xmlns:a16="http://schemas.microsoft.com/office/drawing/2014/main" id="{72B29097-C176-47B6-B9D2-0A11B2B862A3}"/>
              </a:ext>
            </a:extLst>
          </p:cNvPr>
          <p:cNvSpPr/>
          <p:nvPr/>
        </p:nvSpPr>
        <p:spPr>
          <a:xfrm>
            <a:off x="9410969" y="3481250"/>
            <a:ext cx="1202772" cy="1408705"/>
          </a:xfrm>
          <a:custGeom>
            <a:avLst/>
            <a:gdLst>
              <a:gd name="connsiteX0" fmla="*/ 266700 w 3009900"/>
              <a:gd name="connsiteY0" fmla="*/ 2400300 h 2400300"/>
              <a:gd name="connsiteX1" fmla="*/ 895350 w 3009900"/>
              <a:gd name="connsiteY1" fmla="*/ 2066925 h 2400300"/>
              <a:gd name="connsiteX2" fmla="*/ 1533525 w 3009900"/>
              <a:gd name="connsiteY2" fmla="*/ 1695450 h 2400300"/>
              <a:gd name="connsiteX3" fmla="*/ 2219325 w 3009900"/>
              <a:gd name="connsiteY3" fmla="*/ 1190625 h 2400300"/>
              <a:gd name="connsiteX4" fmla="*/ 2695575 w 3009900"/>
              <a:gd name="connsiteY4" fmla="*/ 647700 h 2400300"/>
              <a:gd name="connsiteX5" fmla="*/ 2981325 w 3009900"/>
              <a:gd name="connsiteY5" fmla="*/ 104775 h 2400300"/>
              <a:gd name="connsiteX6" fmla="*/ 3009900 w 3009900"/>
              <a:gd name="connsiteY6" fmla="*/ 9525 h 2400300"/>
              <a:gd name="connsiteX7" fmla="*/ 2990850 w 3009900"/>
              <a:gd name="connsiteY7" fmla="*/ 0 h 2400300"/>
              <a:gd name="connsiteX8" fmla="*/ 2771775 w 3009900"/>
              <a:gd name="connsiteY8" fmla="*/ 266700 h 2400300"/>
              <a:gd name="connsiteX9" fmla="*/ 2514600 w 3009900"/>
              <a:gd name="connsiteY9" fmla="*/ 561975 h 2400300"/>
              <a:gd name="connsiteX10" fmla="*/ 2381250 w 3009900"/>
              <a:gd name="connsiteY10" fmla="*/ 790575 h 2400300"/>
              <a:gd name="connsiteX11" fmla="*/ 2057400 w 3009900"/>
              <a:gd name="connsiteY11" fmla="*/ 866775 h 2400300"/>
              <a:gd name="connsiteX12" fmla="*/ 1114425 w 3009900"/>
              <a:gd name="connsiteY12" fmla="*/ 1476375 h 2400300"/>
              <a:gd name="connsiteX13" fmla="*/ 666750 w 3009900"/>
              <a:gd name="connsiteY13" fmla="*/ 1800225 h 2400300"/>
              <a:gd name="connsiteX14" fmla="*/ 95250 w 3009900"/>
              <a:gd name="connsiteY14" fmla="*/ 2228850 h 2400300"/>
              <a:gd name="connsiteX15" fmla="*/ 0 w 3009900"/>
              <a:gd name="connsiteY15" fmla="*/ 2400300 h 2400300"/>
              <a:gd name="connsiteX16" fmla="*/ 266700 w 3009900"/>
              <a:gd name="connsiteY16" fmla="*/ 2400300 h 2400300"/>
              <a:gd name="connsiteX0" fmla="*/ 266700 w 3009900"/>
              <a:gd name="connsiteY0" fmla="*/ 2400300 h 2400300"/>
              <a:gd name="connsiteX1" fmla="*/ 895350 w 3009900"/>
              <a:gd name="connsiteY1" fmla="*/ 2066925 h 2400300"/>
              <a:gd name="connsiteX2" fmla="*/ 1533525 w 3009900"/>
              <a:gd name="connsiteY2" fmla="*/ 1695450 h 2400300"/>
              <a:gd name="connsiteX3" fmla="*/ 2219325 w 3009900"/>
              <a:gd name="connsiteY3" fmla="*/ 1190625 h 2400300"/>
              <a:gd name="connsiteX4" fmla="*/ 2695575 w 3009900"/>
              <a:gd name="connsiteY4" fmla="*/ 647700 h 2400300"/>
              <a:gd name="connsiteX5" fmla="*/ 2981325 w 3009900"/>
              <a:gd name="connsiteY5" fmla="*/ 104775 h 2400300"/>
              <a:gd name="connsiteX6" fmla="*/ 3009900 w 3009900"/>
              <a:gd name="connsiteY6" fmla="*/ 9525 h 2400300"/>
              <a:gd name="connsiteX7" fmla="*/ 2990850 w 3009900"/>
              <a:gd name="connsiteY7" fmla="*/ 0 h 2400300"/>
              <a:gd name="connsiteX8" fmla="*/ 2771775 w 3009900"/>
              <a:gd name="connsiteY8" fmla="*/ 266700 h 2400300"/>
              <a:gd name="connsiteX9" fmla="*/ 2476500 w 3009900"/>
              <a:gd name="connsiteY9" fmla="*/ 581025 h 2400300"/>
              <a:gd name="connsiteX10" fmla="*/ 2381250 w 3009900"/>
              <a:gd name="connsiteY10" fmla="*/ 790575 h 2400300"/>
              <a:gd name="connsiteX11" fmla="*/ 2057400 w 3009900"/>
              <a:gd name="connsiteY11" fmla="*/ 866775 h 2400300"/>
              <a:gd name="connsiteX12" fmla="*/ 1114425 w 3009900"/>
              <a:gd name="connsiteY12" fmla="*/ 1476375 h 2400300"/>
              <a:gd name="connsiteX13" fmla="*/ 666750 w 3009900"/>
              <a:gd name="connsiteY13" fmla="*/ 1800225 h 2400300"/>
              <a:gd name="connsiteX14" fmla="*/ 95250 w 3009900"/>
              <a:gd name="connsiteY14" fmla="*/ 2228850 h 2400300"/>
              <a:gd name="connsiteX15" fmla="*/ 0 w 3009900"/>
              <a:gd name="connsiteY15" fmla="*/ 2400300 h 2400300"/>
              <a:gd name="connsiteX16" fmla="*/ 266700 w 3009900"/>
              <a:gd name="connsiteY16" fmla="*/ 2400300 h 2400300"/>
              <a:gd name="connsiteX0" fmla="*/ 266700 w 3009900"/>
              <a:gd name="connsiteY0" fmla="*/ 2400300 h 2400300"/>
              <a:gd name="connsiteX1" fmla="*/ 895350 w 3009900"/>
              <a:gd name="connsiteY1" fmla="*/ 2066925 h 2400300"/>
              <a:gd name="connsiteX2" fmla="*/ 1533525 w 3009900"/>
              <a:gd name="connsiteY2" fmla="*/ 1695450 h 2400300"/>
              <a:gd name="connsiteX3" fmla="*/ 2219325 w 3009900"/>
              <a:gd name="connsiteY3" fmla="*/ 1190625 h 2400300"/>
              <a:gd name="connsiteX4" fmla="*/ 2695575 w 3009900"/>
              <a:gd name="connsiteY4" fmla="*/ 647700 h 2400300"/>
              <a:gd name="connsiteX5" fmla="*/ 2981325 w 3009900"/>
              <a:gd name="connsiteY5" fmla="*/ 104775 h 2400300"/>
              <a:gd name="connsiteX6" fmla="*/ 3009900 w 3009900"/>
              <a:gd name="connsiteY6" fmla="*/ 9525 h 2400300"/>
              <a:gd name="connsiteX7" fmla="*/ 2990850 w 3009900"/>
              <a:gd name="connsiteY7" fmla="*/ 0 h 2400300"/>
              <a:gd name="connsiteX8" fmla="*/ 2771775 w 3009900"/>
              <a:gd name="connsiteY8" fmla="*/ 266700 h 2400300"/>
              <a:gd name="connsiteX9" fmla="*/ 2476500 w 3009900"/>
              <a:gd name="connsiteY9" fmla="*/ 581025 h 2400300"/>
              <a:gd name="connsiteX10" fmla="*/ 2371725 w 3009900"/>
              <a:gd name="connsiteY10" fmla="*/ 771525 h 2400300"/>
              <a:gd name="connsiteX11" fmla="*/ 2057400 w 3009900"/>
              <a:gd name="connsiteY11" fmla="*/ 866775 h 2400300"/>
              <a:gd name="connsiteX12" fmla="*/ 1114425 w 3009900"/>
              <a:gd name="connsiteY12" fmla="*/ 1476375 h 2400300"/>
              <a:gd name="connsiteX13" fmla="*/ 666750 w 3009900"/>
              <a:gd name="connsiteY13" fmla="*/ 1800225 h 2400300"/>
              <a:gd name="connsiteX14" fmla="*/ 95250 w 3009900"/>
              <a:gd name="connsiteY14" fmla="*/ 2228850 h 2400300"/>
              <a:gd name="connsiteX15" fmla="*/ 0 w 3009900"/>
              <a:gd name="connsiteY15" fmla="*/ 2400300 h 2400300"/>
              <a:gd name="connsiteX16" fmla="*/ 266700 w 3009900"/>
              <a:gd name="connsiteY16" fmla="*/ 2400300 h 24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9900" h="2400300">
                <a:moveTo>
                  <a:pt x="266700" y="2400300"/>
                </a:moveTo>
                <a:lnTo>
                  <a:pt x="895350" y="2066925"/>
                </a:lnTo>
                <a:lnTo>
                  <a:pt x="1533525" y="1695450"/>
                </a:lnTo>
                <a:lnTo>
                  <a:pt x="2219325" y="1190625"/>
                </a:lnTo>
                <a:lnTo>
                  <a:pt x="2695575" y="647700"/>
                </a:lnTo>
                <a:lnTo>
                  <a:pt x="2981325" y="104775"/>
                </a:lnTo>
                <a:lnTo>
                  <a:pt x="3009900" y="9525"/>
                </a:lnTo>
                <a:lnTo>
                  <a:pt x="2990850" y="0"/>
                </a:lnTo>
                <a:lnTo>
                  <a:pt x="2771775" y="266700"/>
                </a:lnTo>
                <a:lnTo>
                  <a:pt x="2476500" y="581025"/>
                </a:lnTo>
                <a:lnTo>
                  <a:pt x="2371725" y="771525"/>
                </a:lnTo>
                <a:lnTo>
                  <a:pt x="2057400" y="866775"/>
                </a:lnTo>
                <a:lnTo>
                  <a:pt x="1114425" y="1476375"/>
                </a:lnTo>
                <a:lnTo>
                  <a:pt x="666750" y="1800225"/>
                </a:lnTo>
                <a:lnTo>
                  <a:pt x="95250" y="2228850"/>
                </a:lnTo>
                <a:lnTo>
                  <a:pt x="0" y="2400300"/>
                </a:lnTo>
                <a:lnTo>
                  <a:pt x="266700" y="2400300"/>
                </a:lnTo>
                <a:close/>
              </a:path>
            </a:pathLst>
          </a:custGeom>
          <a:pattFill prst="pct20">
            <a:fgClr>
              <a:srgbClr val="FF0000"/>
            </a:fgClr>
            <a:bgClr>
              <a:schemeClr val="bg1"/>
            </a:bgClr>
          </a:patt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0" name="直線コネクタ 119">
            <a:extLst>
              <a:ext uri="{FF2B5EF4-FFF2-40B4-BE49-F238E27FC236}">
                <a16:creationId xmlns:a16="http://schemas.microsoft.com/office/drawing/2014/main" id="{995DF90C-332A-4D96-82DD-11A7320AF04A}"/>
              </a:ext>
            </a:extLst>
          </p:cNvPr>
          <p:cNvCxnSpPr>
            <a:cxnSpLocks/>
          </p:cNvCxnSpPr>
          <p:nvPr/>
        </p:nvCxnSpPr>
        <p:spPr>
          <a:xfrm>
            <a:off x="9616507" y="4735497"/>
            <a:ext cx="252199" cy="862373"/>
          </a:xfrm>
          <a:prstGeom prst="line">
            <a:avLst/>
          </a:prstGeom>
          <a:ln>
            <a:solidFill>
              <a:schemeClr val="accent6">
                <a:lumMod val="50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21" name="直線コネクタ 120">
            <a:extLst>
              <a:ext uri="{FF2B5EF4-FFF2-40B4-BE49-F238E27FC236}">
                <a16:creationId xmlns:a16="http://schemas.microsoft.com/office/drawing/2014/main" id="{0C1045C5-3D7B-4F1D-ACB3-ED6844B6044D}"/>
              </a:ext>
            </a:extLst>
          </p:cNvPr>
          <p:cNvCxnSpPr/>
          <p:nvPr/>
        </p:nvCxnSpPr>
        <p:spPr>
          <a:xfrm>
            <a:off x="9868600" y="5598778"/>
            <a:ext cx="682242"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2" name="Text Box 66">
            <a:extLst>
              <a:ext uri="{FF2B5EF4-FFF2-40B4-BE49-F238E27FC236}">
                <a16:creationId xmlns:a16="http://schemas.microsoft.com/office/drawing/2014/main" id="{3D06E6D2-2949-42D1-89B6-9B1F3D6398E5}"/>
              </a:ext>
            </a:extLst>
          </p:cNvPr>
          <p:cNvSpPr txBox="1">
            <a:spLocks noChangeArrowheads="1"/>
          </p:cNvSpPr>
          <p:nvPr/>
        </p:nvSpPr>
        <p:spPr bwMode="auto">
          <a:xfrm>
            <a:off x="9828439" y="5329445"/>
            <a:ext cx="10055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000" b="1" dirty="0">
                <a:solidFill>
                  <a:srgbClr val="FF0000"/>
                </a:solidFill>
                <a:latin typeface="ＭＳ ゴシック" panose="020B0609070205080204" pitchFamily="49" charset="-128"/>
                <a:ea typeface="ＭＳ ゴシック" panose="020B0609070205080204" pitchFamily="49" charset="-128"/>
              </a:rPr>
              <a:t>R2</a:t>
            </a:r>
            <a:r>
              <a:rPr lang="ja-JP" altLang="en-US" sz="1000" b="1" dirty="0">
                <a:solidFill>
                  <a:srgbClr val="FF0000"/>
                </a:solidFill>
                <a:latin typeface="ＭＳ ゴシック" panose="020B0609070205080204" pitchFamily="49" charset="-128"/>
                <a:ea typeface="ＭＳ ゴシック" panose="020B0609070205080204" pitchFamily="49" charset="-128"/>
              </a:rPr>
              <a:t>災害復旧</a:t>
            </a:r>
          </a:p>
        </p:txBody>
      </p:sp>
      <p:sp>
        <p:nvSpPr>
          <p:cNvPr id="123" name="Text Box 66">
            <a:extLst>
              <a:ext uri="{FF2B5EF4-FFF2-40B4-BE49-F238E27FC236}">
                <a16:creationId xmlns:a16="http://schemas.microsoft.com/office/drawing/2014/main" id="{D46E7CE4-B9B1-4351-A7AC-17225DDED1CF}"/>
              </a:ext>
            </a:extLst>
          </p:cNvPr>
          <p:cNvSpPr txBox="1">
            <a:spLocks noChangeArrowheads="1"/>
          </p:cNvSpPr>
          <p:nvPr/>
        </p:nvSpPr>
        <p:spPr bwMode="auto">
          <a:xfrm>
            <a:off x="9879806" y="5544540"/>
            <a:ext cx="9909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000" b="1" dirty="0">
                <a:solidFill>
                  <a:srgbClr val="FF0000"/>
                </a:solidFill>
                <a:latin typeface="ＭＳ ゴシック" panose="020B0609070205080204" pitchFamily="49" charset="-128"/>
                <a:ea typeface="ＭＳ ゴシック" panose="020B0609070205080204" pitchFamily="49" charset="-128"/>
              </a:rPr>
              <a:t>土砂撤去</a:t>
            </a:r>
          </a:p>
        </p:txBody>
      </p:sp>
      <p:sp>
        <p:nvSpPr>
          <p:cNvPr id="124" name="テキスト ボックス 2"/>
          <p:cNvSpPr txBox="1">
            <a:spLocks noChangeArrowheads="1"/>
          </p:cNvSpPr>
          <p:nvPr/>
        </p:nvSpPr>
        <p:spPr bwMode="auto">
          <a:xfrm>
            <a:off x="1556676" y="3236528"/>
            <a:ext cx="52674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457200">
              <a:defRPr/>
            </a:pPr>
            <a:r>
              <a:rPr lang="en-US" altLang="ja-JP" sz="1200" b="1" dirty="0">
                <a:solidFill>
                  <a:prstClr val="black"/>
                </a:solidFill>
              </a:rPr>
              <a:t>R2.7</a:t>
            </a:r>
            <a:r>
              <a:rPr lang="ja-JP" altLang="en-US" sz="1200" b="1" dirty="0">
                <a:solidFill>
                  <a:prstClr val="black"/>
                </a:solidFill>
              </a:rPr>
              <a:t>豪雨における線状降水帯発生状況</a:t>
            </a:r>
          </a:p>
        </p:txBody>
      </p:sp>
      <p:sp>
        <p:nvSpPr>
          <p:cNvPr id="125" name="テキスト ボックス 2"/>
          <p:cNvSpPr txBox="1">
            <a:spLocks noChangeArrowheads="1"/>
          </p:cNvSpPr>
          <p:nvPr/>
        </p:nvSpPr>
        <p:spPr bwMode="auto">
          <a:xfrm>
            <a:off x="7671296" y="6372260"/>
            <a:ext cx="24463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defTabSz="457200">
              <a:defRPr/>
            </a:pPr>
            <a:r>
              <a:rPr lang="ja-JP" altLang="en-US" sz="1200" b="1" dirty="0">
                <a:solidFill>
                  <a:prstClr val="black"/>
                </a:solidFill>
              </a:rPr>
              <a:t>土砂等の堆積イメージ（災害復旧）</a:t>
            </a:r>
          </a:p>
        </p:txBody>
      </p:sp>
      <p:sp>
        <p:nvSpPr>
          <p:cNvPr id="13" name="フローチャート: 直接アクセス記憶 12"/>
          <p:cNvSpPr/>
          <p:nvPr/>
        </p:nvSpPr>
        <p:spPr>
          <a:xfrm rot="21144399">
            <a:off x="9105869" y="3990043"/>
            <a:ext cx="466944" cy="118686"/>
          </a:xfrm>
          <a:prstGeom prst="flowChartMagneticDrum">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6" name="フローチャート: 直接アクセス記憶 125"/>
          <p:cNvSpPr/>
          <p:nvPr/>
        </p:nvSpPr>
        <p:spPr>
          <a:xfrm rot="447592">
            <a:off x="9342964" y="3966237"/>
            <a:ext cx="466944" cy="118686"/>
          </a:xfrm>
          <a:prstGeom prst="flowChartMagneticDrum">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7" name="フローチャート: 直接アクセス記憶 126"/>
          <p:cNvSpPr/>
          <p:nvPr/>
        </p:nvSpPr>
        <p:spPr>
          <a:xfrm rot="20586651">
            <a:off x="9474462" y="4000230"/>
            <a:ext cx="466944" cy="118686"/>
          </a:xfrm>
          <a:prstGeom prst="flowChartMagneticDrum">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8" name="フローチャート: 直接アクセス記憶 127"/>
          <p:cNvSpPr/>
          <p:nvPr/>
        </p:nvSpPr>
        <p:spPr>
          <a:xfrm rot="497062">
            <a:off x="9639981" y="3926690"/>
            <a:ext cx="466944" cy="118686"/>
          </a:xfrm>
          <a:prstGeom prst="flowChartMagneticDrum">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9" name="Text Box 66">
            <a:extLst>
              <a:ext uri="{FF2B5EF4-FFF2-40B4-BE49-F238E27FC236}">
                <a16:creationId xmlns:a16="http://schemas.microsoft.com/office/drawing/2014/main" id="{3D06E6D2-2949-42D1-89B6-9B1F3D6398E5}"/>
              </a:ext>
            </a:extLst>
          </p:cNvPr>
          <p:cNvSpPr txBox="1">
            <a:spLocks noChangeArrowheads="1"/>
          </p:cNvSpPr>
          <p:nvPr/>
        </p:nvSpPr>
        <p:spPr bwMode="auto">
          <a:xfrm>
            <a:off x="9004784" y="3272351"/>
            <a:ext cx="10055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000" b="1" dirty="0">
                <a:solidFill>
                  <a:srgbClr val="FF0000"/>
                </a:solidFill>
                <a:latin typeface="ＭＳ ゴシック" panose="020B0609070205080204" pitchFamily="49" charset="-128"/>
                <a:ea typeface="ＭＳ ゴシック" panose="020B0609070205080204" pitchFamily="49" charset="-128"/>
              </a:rPr>
              <a:t>R2</a:t>
            </a:r>
            <a:r>
              <a:rPr lang="ja-JP" altLang="en-US" sz="1000" b="1" dirty="0">
                <a:solidFill>
                  <a:srgbClr val="FF0000"/>
                </a:solidFill>
                <a:latin typeface="ＭＳ ゴシック" panose="020B0609070205080204" pitchFamily="49" charset="-128"/>
                <a:ea typeface="ＭＳ ゴシック" panose="020B0609070205080204" pitchFamily="49" charset="-128"/>
              </a:rPr>
              <a:t>災害復旧</a:t>
            </a:r>
          </a:p>
        </p:txBody>
      </p:sp>
      <p:sp>
        <p:nvSpPr>
          <p:cNvPr id="130" name="Text Box 66">
            <a:extLst>
              <a:ext uri="{FF2B5EF4-FFF2-40B4-BE49-F238E27FC236}">
                <a16:creationId xmlns:a16="http://schemas.microsoft.com/office/drawing/2014/main" id="{D46E7CE4-B9B1-4351-A7AC-17225DDED1CF}"/>
              </a:ext>
            </a:extLst>
          </p:cNvPr>
          <p:cNvSpPr txBox="1">
            <a:spLocks noChangeArrowheads="1"/>
          </p:cNvSpPr>
          <p:nvPr/>
        </p:nvSpPr>
        <p:spPr bwMode="auto">
          <a:xfrm>
            <a:off x="9080325" y="3488190"/>
            <a:ext cx="9909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000" b="1" dirty="0">
                <a:solidFill>
                  <a:srgbClr val="FF0000"/>
                </a:solidFill>
                <a:latin typeface="ＭＳ ゴシック" panose="020B0609070205080204" pitchFamily="49" charset="-128"/>
                <a:ea typeface="ＭＳ ゴシック" panose="020B0609070205080204" pitchFamily="49" charset="-128"/>
              </a:rPr>
              <a:t>流木撤去</a:t>
            </a:r>
          </a:p>
        </p:txBody>
      </p:sp>
      <p:sp>
        <p:nvSpPr>
          <p:cNvPr id="14" name="フリーフォーム 13"/>
          <p:cNvSpPr/>
          <p:nvPr/>
        </p:nvSpPr>
        <p:spPr>
          <a:xfrm>
            <a:off x="9100074" y="3505200"/>
            <a:ext cx="666226" cy="368300"/>
          </a:xfrm>
          <a:custGeom>
            <a:avLst/>
            <a:gdLst>
              <a:gd name="connsiteX0" fmla="*/ 0 w 381000"/>
              <a:gd name="connsiteY0" fmla="*/ 0 h 368300"/>
              <a:gd name="connsiteX1" fmla="*/ 381000 w 381000"/>
              <a:gd name="connsiteY1" fmla="*/ 0 h 368300"/>
              <a:gd name="connsiteX2" fmla="*/ 381000 w 381000"/>
              <a:gd name="connsiteY2" fmla="*/ 368300 h 368300"/>
            </a:gdLst>
            <a:ahLst/>
            <a:cxnLst>
              <a:cxn ang="0">
                <a:pos x="connsiteX0" y="connsiteY0"/>
              </a:cxn>
              <a:cxn ang="0">
                <a:pos x="connsiteX1" y="connsiteY1"/>
              </a:cxn>
              <a:cxn ang="0">
                <a:pos x="connsiteX2" y="connsiteY2"/>
              </a:cxn>
            </a:cxnLst>
            <a:rect l="l" t="t" r="r" b="b"/>
            <a:pathLst>
              <a:path w="381000" h="368300">
                <a:moveTo>
                  <a:pt x="0" y="0"/>
                </a:moveTo>
                <a:lnTo>
                  <a:pt x="381000" y="0"/>
                </a:lnTo>
                <a:lnTo>
                  <a:pt x="381000" y="368300"/>
                </a:ln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スライド番号プレースホルダー 4"/>
          <p:cNvSpPr>
            <a:spLocks noGrp="1"/>
          </p:cNvSpPr>
          <p:nvPr>
            <p:ph type="sldNum" sz="quarter" idx="12"/>
          </p:nvPr>
        </p:nvSpPr>
        <p:spPr/>
        <p:txBody>
          <a:bodyPr/>
          <a:lstStyle/>
          <a:p>
            <a:fld id="{83D0CBB3-D5EF-45D7-8A55-35B804FE7D2E}" type="slidenum">
              <a:rPr kumimoji="1" lang="ja-JP" altLang="en-US" smtClean="0"/>
              <a:t>20</a:t>
            </a:fld>
            <a:endParaRPr kumimoji="1" lang="ja-JP" altLang="en-US"/>
          </a:p>
        </p:txBody>
      </p:sp>
    </p:spTree>
    <p:extLst>
      <p:ext uri="{BB962C8B-B14F-4D97-AF65-F5344CB8AC3E}">
        <p14:creationId xmlns:p14="http://schemas.microsoft.com/office/powerpoint/2010/main" val="1593406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3223536" y="1721574"/>
            <a:ext cx="1702055" cy="4120427"/>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正方形/長方形 22"/>
          <p:cNvSpPr/>
          <p:nvPr/>
        </p:nvSpPr>
        <p:spPr>
          <a:xfrm>
            <a:off x="5064196" y="1722845"/>
            <a:ext cx="5514905" cy="5097056"/>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 name="図 1"/>
          <p:cNvPicPr>
            <a:picLocks noChangeAspect="1"/>
          </p:cNvPicPr>
          <p:nvPr/>
        </p:nvPicPr>
        <p:blipFill>
          <a:blip r:embed="rId2"/>
          <a:stretch>
            <a:fillRect/>
          </a:stretch>
        </p:blipFill>
        <p:spPr>
          <a:xfrm>
            <a:off x="3441284" y="2073768"/>
            <a:ext cx="1370762" cy="1012778"/>
          </a:xfrm>
          <a:prstGeom prst="rect">
            <a:avLst/>
          </a:prstGeom>
        </p:spPr>
      </p:pic>
      <p:pic>
        <p:nvPicPr>
          <p:cNvPr id="3" name="図 2"/>
          <p:cNvPicPr>
            <a:picLocks noChangeAspect="1"/>
          </p:cNvPicPr>
          <p:nvPr/>
        </p:nvPicPr>
        <p:blipFill>
          <a:blip r:embed="rId3"/>
          <a:stretch>
            <a:fillRect/>
          </a:stretch>
        </p:blipFill>
        <p:spPr>
          <a:xfrm>
            <a:off x="3431830" y="3248281"/>
            <a:ext cx="1380216" cy="1018567"/>
          </a:xfrm>
          <a:prstGeom prst="rect">
            <a:avLst/>
          </a:prstGeom>
        </p:spPr>
      </p:pic>
      <p:sp>
        <p:nvSpPr>
          <p:cNvPr id="4" name="テキスト ボックス 3">
            <a:extLst>
              <a:ext uri="{FF2B5EF4-FFF2-40B4-BE49-F238E27FC236}">
                <a16:creationId xmlns:a16="http://schemas.microsoft.com/office/drawing/2014/main" id="{7D67AB3F-DA39-475C-849A-AD324B9A32D3}"/>
              </a:ext>
            </a:extLst>
          </p:cNvPr>
          <p:cNvSpPr txBox="1"/>
          <p:nvPr/>
        </p:nvSpPr>
        <p:spPr>
          <a:xfrm>
            <a:off x="1524000" y="1"/>
            <a:ext cx="9144000" cy="323165"/>
          </a:xfrm>
          <a:prstGeom prst="rect">
            <a:avLst/>
          </a:prstGeom>
          <a:solidFill>
            <a:srgbClr val="0000FF"/>
          </a:solidFill>
        </p:spPr>
        <p:txBody>
          <a:bodyPr wrap="square">
            <a:spAutoFit/>
          </a:bodyPr>
          <a:lstStyle/>
          <a:p>
            <a:pPr lvl="0" algn="ctr"/>
            <a:r>
              <a:rPr lang="ja-JP" altLang="en-US" sz="1500" dirty="0">
                <a:solidFill>
                  <a:prstClr val="white"/>
                </a:solidFill>
                <a:latin typeface="HGPｺﾞｼｯｸE" panose="020B0900000000000000" pitchFamily="50" charset="-128"/>
                <a:ea typeface="HGPｺﾞｼｯｸE" panose="020B0900000000000000" pitchFamily="50" charset="-128"/>
              </a:rPr>
              <a:t>令和２年７月豪雨による災害へのドローンの活用</a:t>
            </a:r>
          </a:p>
        </p:txBody>
      </p:sp>
      <p:sp>
        <p:nvSpPr>
          <p:cNvPr id="5" name="Text Box 5"/>
          <p:cNvSpPr txBox="1">
            <a:spLocks noChangeArrowheads="1"/>
          </p:cNvSpPr>
          <p:nvPr/>
        </p:nvSpPr>
        <p:spPr bwMode="auto">
          <a:xfrm>
            <a:off x="1524000" y="489795"/>
            <a:ext cx="9144000" cy="1169551"/>
          </a:xfrm>
          <a:prstGeom prst="rect">
            <a:avLst/>
          </a:prstGeom>
          <a:solidFill>
            <a:srgbClr val="FFFF99"/>
          </a:solidFill>
          <a:ln w="9525">
            <a:solidFill>
              <a:srgbClr val="000000"/>
            </a:solidFill>
            <a:miter lim="800000"/>
            <a:headEnd/>
            <a:tailEnd/>
          </a:ln>
        </p:spPr>
        <p:txBody>
          <a:bodyPr wrap="square">
            <a:spAutoFit/>
          </a:bodyPr>
          <a:lstStyle>
            <a:lvl1pPr marL="268288" indent="-26828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None/>
              <a:defRPr/>
            </a:pPr>
            <a:r>
              <a:rPr kumimoji="0" lang="ja-JP" altLang="en-US" sz="1400" dirty="0">
                <a:solidFill>
                  <a:prstClr val="black"/>
                </a:solidFill>
                <a:latin typeface="ＭＳ Ｐゴシック" panose="020B0600070205080204" pitchFamily="50" charset="-128"/>
              </a:rPr>
              <a:t>〇令和元年度から市房ダムでドローンを活用した堆砂測量を導入し、陸上部の堆砂状況の測量を実施。</a:t>
            </a:r>
            <a:endParaRPr kumimoji="0" lang="en-US" altLang="ja-JP" sz="1400" dirty="0">
              <a:solidFill>
                <a:prstClr val="black"/>
              </a:solidFill>
              <a:latin typeface="ＭＳ Ｐゴシック" panose="020B0600070205080204" pitchFamily="50" charset="-128"/>
            </a:endParaRPr>
          </a:p>
          <a:p>
            <a:pPr eaLnBrk="1" hangingPunct="1">
              <a:spcBef>
                <a:spcPct val="0"/>
              </a:spcBef>
              <a:buNone/>
              <a:defRPr/>
            </a:pPr>
            <a:r>
              <a:rPr kumimoji="0" lang="ja-JP" altLang="en-US" sz="1400" dirty="0">
                <a:solidFill>
                  <a:prstClr val="black"/>
                </a:solidFill>
                <a:latin typeface="ＭＳ Ｐゴシック" panose="020B0600070205080204" pitchFamily="50" charset="-128"/>
              </a:rPr>
              <a:t>○市房ダムでは、令和２年７月豪雨により大量の土砂や流木が貯水池内に堆積し、ダム災として申請した。査定設計書</a:t>
            </a:r>
            <a:endParaRPr kumimoji="0" lang="en-US" altLang="ja-JP" sz="1400" dirty="0">
              <a:solidFill>
                <a:prstClr val="black"/>
              </a:solidFill>
              <a:latin typeface="ＭＳ Ｐゴシック" panose="020B0600070205080204" pitchFamily="50" charset="-128"/>
            </a:endParaRPr>
          </a:p>
          <a:p>
            <a:pPr eaLnBrk="1" hangingPunct="1">
              <a:spcBef>
                <a:spcPct val="0"/>
              </a:spcBef>
              <a:buNone/>
              <a:defRPr/>
            </a:pPr>
            <a:r>
              <a:rPr kumimoji="0" lang="ja-JP" altLang="en-US" sz="1400" dirty="0">
                <a:solidFill>
                  <a:prstClr val="black"/>
                </a:solidFill>
                <a:latin typeface="ＭＳ Ｐゴシック" panose="020B0600070205080204" pitchFamily="50" charset="-128"/>
              </a:rPr>
              <a:t>　 の作成はドローンを活用した３次元点群データによる資料作成が可能であり、迅速な査定設計書作成に寄与した。</a:t>
            </a:r>
            <a:endParaRPr kumimoji="0" lang="en-US" altLang="ja-JP" sz="1400" dirty="0">
              <a:solidFill>
                <a:prstClr val="black"/>
              </a:solidFill>
              <a:latin typeface="ＭＳ Ｐゴシック" panose="020B0600070205080204" pitchFamily="50" charset="-128"/>
            </a:endParaRPr>
          </a:p>
          <a:p>
            <a:pPr eaLnBrk="1" hangingPunct="1">
              <a:spcBef>
                <a:spcPct val="0"/>
              </a:spcBef>
              <a:buNone/>
              <a:defRPr/>
            </a:pPr>
            <a:r>
              <a:rPr kumimoji="0" lang="ja-JP" altLang="en-US" sz="1400" dirty="0">
                <a:solidFill>
                  <a:prstClr val="black"/>
                </a:solidFill>
                <a:latin typeface="ＭＳ Ｐゴシック" panose="020B0600070205080204" pitchFamily="50" charset="-128"/>
              </a:rPr>
              <a:t>〇施工時においても、３次元起工測量や出来形管理に点群データを活用し、</a:t>
            </a:r>
            <a:r>
              <a:rPr kumimoji="0" lang="en-US" altLang="ja-JP" sz="1400" dirty="0">
                <a:solidFill>
                  <a:prstClr val="black"/>
                </a:solidFill>
                <a:latin typeface="ＭＳ Ｐゴシック" panose="020B0600070205080204" pitchFamily="50" charset="-128"/>
              </a:rPr>
              <a:t>ICT</a:t>
            </a:r>
            <a:r>
              <a:rPr kumimoji="0" lang="ja-JP" altLang="en-US" sz="1400" dirty="0">
                <a:solidFill>
                  <a:prstClr val="black"/>
                </a:solidFill>
                <a:latin typeface="ＭＳ Ｐゴシック" panose="020B0600070205080204" pitchFamily="50" charset="-128"/>
              </a:rPr>
              <a:t>施工を行うことにより、施工の効率化を</a:t>
            </a:r>
            <a:endParaRPr kumimoji="0" lang="en-US" altLang="ja-JP" sz="1400" dirty="0">
              <a:solidFill>
                <a:prstClr val="black"/>
              </a:solidFill>
              <a:latin typeface="ＭＳ Ｐゴシック" panose="020B0600070205080204" pitchFamily="50" charset="-128"/>
            </a:endParaRPr>
          </a:p>
          <a:p>
            <a:pPr eaLnBrk="1" hangingPunct="1">
              <a:spcBef>
                <a:spcPct val="0"/>
              </a:spcBef>
              <a:buNone/>
              <a:defRPr/>
            </a:pPr>
            <a:r>
              <a:rPr kumimoji="0" lang="ja-JP" altLang="en-US" sz="1400" dirty="0">
                <a:solidFill>
                  <a:prstClr val="black"/>
                </a:solidFill>
                <a:latin typeface="ＭＳ Ｐゴシック" panose="020B0600070205080204" pitchFamily="50" charset="-128"/>
              </a:rPr>
              <a:t>　 図った。</a:t>
            </a:r>
            <a:endParaRPr lang="en-US" altLang="ja-JP" sz="1400" dirty="0">
              <a:solidFill>
                <a:prstClr val="black"/>
              </a:solidFill>
              <a:latin typeface="ＭＳ Ｐゴシック" panose="020B0600070205080204" pitchFamily="50" charset="-128"/>
            </a:endParaRPr>
          </a:p>
        </p:txBody>
      </p:sp>
      <p:pic>
        <p:nvPicPr>
          <p:cNvPr id="7" name="図 6"/>
          <p:cNvPicPr>
            <a:picLocks noChangeAspect="1"/>
          </p:cNvPicPr>
          <p:nvPr/>
        </p:nvPicPr>
        <p:blipFill rotWithShape="1">
          <a:blip r:embed="rId4"/>
          <a:srcRect l="2260" t="1851" r="4698" b="18345"/>
          <a:stretch/>
        </p:blipFill>
        <p:spPr>
          <a:xfrm>
            <a:off x="7967044" y="1771690"/>
            <a:ext cx="2516359" cy="1740826"/>
          </a:xfrm>
          <a:prstGeom prst="rect">
            <a:avLst/>
          </a:prstGeom>
          <a:ln>
            <a:solidFill>
              <a:schemeClr val="tx1"/>
            </a:solidFill>
          </a:ln>
          <a:effectLst/>
        </p:spPr>
      </p:pic>
      <p:sp>
        <p:nvSpPr>
          <p:cNvPr id="8" name="正方形/長方形 7"/>
          <p:cNvSpPr/>
          <p:nvPr/>
        </p:nvSpPr>
        <p:spPr>
          <a:xfrm>
            <a:off x="1601908" y="1727286"/>
            <a:ext cx="1472383" cy="4114714"/>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テキスト ボックス 10"/>
          <p:cNvSpPr txBox="1"/>
          <p:nvPr/>
        </p:nvSpPr>
        <p:spPr>
          <a:xfrm>
            <a:off x="1564811" y="1741170"/>
            <a:ext cx="1909482" cy="369332"/>
          </a:xfrm>
          <a:prstGeom prst="rect">
            <a:avLst/>
          </a:prstGeom>
          <a:noFill/>
        </p:spPr>
        <p:txBody>
          <a:bodyPr wrap="square" rtlCol="0">
            <a:spAutoFit/>
          </a:bodyPr>
          <a:lstStyle/>
          <a:p>
            <a:r>
              <a:rPr lang="ja-JP" altLang="en-US" dirty="0"/>
              <a:t>既往</a:t>
            </a:r>
          </a:p>
        </p:txBody>
      </p:sp>
      <p:sp>
        <p:nvSpPr>
          <p:cNvPr id="12" name="テキスト ボックス 11"/>
          <p:cNvSpPr txBox="1"/>
          <p:nvPr/>
        </p:nvSpPr>
        <p:spPr>
          <a:xfrm>
            <a:off x="3329930" y="1744126"/>
            <a:ext cx="792995" cy="369332"/>
          </a:xfrm>
          <a:prstGeom prst="rect">
            <a:avLst/>
          </a:prstGeom>
          <a:noFill/>
        </p:spPr>
        <p:txBody>
          <a:bodyPr wrap="square" rtlCol="0">
            <a:spAutoFit/>
          </a:bodyPr>
          <a:lstStyle/>
          <a:p>
            <a:r>
              <a:rPr lang="ja-JP" altLang="en-US" dirty="0"/>
              <a:t>今回</a:t>
            </a:r>
          </a:p>
        </p:txBody>
      </p:sp>
      <p:sp>
        <p:nvSpPr>
          <p:cNvPr id="13" name="テキスト ボックス 12"/>
          <p:cNvSpPr txBox="1"/>
          <p:nvPr/>
        </p:nvSpPr>
        <p:spPr>
          <a:xfrm>
            <a:off x="5283609" y="6237904"/>
            <a:ext cx="5224312" cy="523220"/>
          </a:xfrm>
          <a:prstGeom prst="rect">
            <a:avLst/>
          </a:prstGeom>
          <a:noFill/>
          <a:ln>
            <a:solidFill>
              <a:schemeClr val="tx1"/>
            </a:solidFill>
          </a:ln>
        </p:spPr>
        <p:txBody>
          <a:bodyPr wrap="square" rtlCol="0">
            <a:spAutoFit/>
          </a:bodyPr>
          <a:lstStyle/>
          <a:p>
            <a:r>
              <a:rPr lang="ja-JP" altLang="en-US" sz="1400" dirty="0"/>
              <a:t>被災の状況把握を迅速に行い、堆砂除去工事においても、</a:t>
            </a:r>
            <a:endParaRPr lang="en-US" altLang="ja-JP" sz="1400" dirty="0"/>
          </a:p>
          <a:p>
            <a:r>
              <a:rPr lang="ja-JP" altLang="en-US" sz="1400" dirty="0"/>
              <a:t>ＩＣＴ施工に活用する等、測量設計、現地施工の両面に寄与</a:t>
            </a:r>
            <a:endParaRPr lang="en-US" altLang="ja-JP" sz="1400" dirty="0"/>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4351" y="1768206"/>
            <a:ext cx="2631415" cy="1754277"/>
          </a:xfrm>
          <a:prstGeom prst="rect">
            <a:avLst/>
          </a:prstGeom>
          <a:ln w="12700">
            <a:solidFill>
              <a:schemeClr val="tx1"/>
            </a:solidFill>
          </a:ln>
        </p:spPr>
      </p:pic>
      <p:pic>
        <p:nvPicPr>
          <p:cNvPr id="14" name="図 13"/>
          <p:cNvPicPr>
            <a:picLocks noChangeAspect="1"/>
          </p:cNvPicPr>
          <p:nvPr/>
        </p:nvPicPr>
        <p:blipFill>
          <a:blip r:embed="rId6"/>
          <a:stretch>
            <a:fillRect/>
          </a:stretch>
        </p:blipFill>
        <p:spPr>
          <a:xfrm>
            <a:off x="5264351" y="3786468"/>
            <a:ext cx="2586921" cy="2224127"/>
          </a:xfrm>
          <a:prstGeom prst="rect">
            <a:avLst/>
          </a:prstGeom>
          <a:ln>
            <a:solidFill>
              <a:schemeClr val="tx1"/>
            </a:solidFill>
          </a:ln>
        </p:spPr>
      </p:pic>
      <p:pic>
        <p:nvPicPr>
          <p:cNvPr id="17" name="図 16"/>
          <p:cNvPicPr>
            <a:picLocks noChangeAspect="1"/>
          </p:cNvPicPr>
          <p:nvPr/>
        </p:nvPicPr>
        <p:blipFill>
          <a:blip r:embed="rId7"/>
          <a:stretch>
            <a:fillRect/>
          </a:stretch>
        </p:blipFill>
        <p:spPr>
          <a:xfrm>
            <a:off x="8370240" y="3786466"/>
            <a:ext cx="1248569" cy="1073468"/>
          </a:xfrm>
          <a:prstGeom prst="rect">
            <a:avLst/>
          </a:prstGeom>
          <a:ln>
            <a:solidFill>
              <a:schemeClr val="tx1"/>
            </a:solidFill>
          </a:ln>
        </p:spPr>
      </p:pic>
      <p:pic>
        <p:nvPicPr>
          <p:cNvPr id="18" name="図 17"/>
          <p:cNvPicPr>
            <a:picLocks noChangeAspect="1"/>
          </p:cNvPicPr>
          <p:nvPr/>
        </p:nvPicPr>
        <p:blipFill>
          <a:blip r:embed="rId8"/>
          <a:stretch>
            <a:fillRect/>
          </a:stretch>
        </p:blipFill>
        <p:spPr>
          <a:xfrm>
            <a:off x="8370240" y="4937126"/>
            <a:ext cx="1248569" cy="1073469"/>
          </a:xfrm>
          <a:prstGeom prst="rect">
            <a:avLst/>
          </a:prstGeom>
          <a:ln>
            <a:solidFill>
              <a:schemeClr val="tx1"/>
            </a:solidFill>
          </a:ln>
        </p:spPr>
      </p:pic>
      <p:sp>
        <p:nvSpPr>
          <p:cNvPr id="19" name="テキスト ボックス 18"/>
          <p:cNvSpPr txBox="1"/>
          <p:nvPr/>
        </p:nvSpPr>
        <p:spPr>
          <a:xfrm>
            <a:off x="6184868" y="3531295"/>
            <a:ext cx="3817376" cy="261610"/>
          </a:xfrm>
          <a:prstGeom prst="rect">
            <a:avLst/>
          </a:prstGeom>
          <a:noFill/>
        </p:spPr>
        <p:txBody>
          <a:bodyPr wrap="square" rtlCol="0">
            <a:spAutoFit/>
          </a:bodyPr>
          <a:lstStyle/>
          <a:p>
            <a:pPr algn="ctr"/>
            <a:r>
              <a:rPr lang="ja-JP" altLang="en-US" sz="1050" dirty="0"/>
              <a:t>堆砂や流木の堆積状況（ドローンにより撮影）</a:t>
            </a:r>
          </a:p>
        </p:txBody>
      </p:sp>
      <p:sp>
        <p:nvSpPr>
          <p:cNvPr id="21" name="テキスト ボックス 20"/>
          <p:cNvSpPr txBox="1"/>
          <p:nvPr/>
        </p:nvSpPr>
        <p:spPr>
          <a:xfrm>
            <a:off x="1696789" y="4472539"/>
            <a:ext cx="1285135" cy="1107996"/>
          </a:xfrm>
          <a:prstGeom prst="rect">
            <a:avLst/>
          </a:prstGeom>
          <a:noFill/>
          <a:ln>
            <a:solidFill>
              <a:schemeClr val="tx1"/>
            </a:solidFill>
          </a:ln>
        </p:spPr>
        <p:txBody>
          <a:bodyPr wrap="square" rtlCol="0">
            <a:spAutoFit/>
          </a:bodyPr>
          <a:lstStyle/>
          <a:p>
            <a:r>
              <a:rPr lang="ja-JP" altLang="en-US" sz="1100" dirty="0"/>
              <a:t>既往の測量等では、各測点を周回し測量を行うため、測量及び状況の把握に時間を要した。</a:t>
            </a:r>
            <a:endParaRPr lang="en-US" altLang="ja-JP" sz="1100" dirty="0"/>
          </a:p>
        </p:txBody>
      </p:sp>
      <p:pic>
        <p:nvPicPr>
          <p:cNvPr id="10" name="図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0808" y="2073768"/>
            <a:ext cx="1297126" cy="972844"/>
          </a:xfrm>
          <a:prstGeom prst="rect">
            <a:avLst/>
          </a:prstGeom>
        </p:spPr>
      </p:pic>
      <p:pic>
        <p:nvPicPr>
          <p:cNvPr id="16" name="図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01800" y="3336950"/>
            <a:ext cx="1299816" cy="974862"/>
          </a:xfrm>
          <a:prstGeom prst="rect">
            <a:avLst/>
          </a:prstGeom>
        </p:spPr>
      </p:pic>
      <p:sp>
        <p:nvSpPr>
          <p:cNvPr id="20" name="右矢印 19"/>
          <p:cNvSpPr/>
          <p:nvPr/>
        </p:nvSpPr>
        <p:spPr>
          <a:xfrm>
            <a:off x="3069369" y="2698866"/>
            <a:ext cx="140310" cy="11860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22" name="右矢印 21"/>
          <p:cNvSpPr/>
          <p:nvPr/>
        </p:nvSpPr>
        <p:spPr>
          <a:xfrm>
            <a:off x="4928543" y="2737660"/>
            <a:ext cx="135651" cy="11860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24" name="テキスト ボックス 23"/>
          <p:cNvSpPr txBox="1"/>
          <p:nvPr/>
        </p:nvSpPr>
        <p:spPr>
          <a:xfrm>
            <a:off x="3365150" y="4487379"/>
            <a:ext cx="1477506" cy="769441"/>
          </a:xfrm>
          <a:prstGeom prst="rect">
            <a:avLst/>
          </a:prstGeom>
          <a:noFill/>
          <a:ln>
            <a:solidFill>
              <a:schemeClr val="tx1"/>
            </a:solidFill>
          </a:ln>
        </p:spPr>
        <p:txBody>
          <a:bodyPr wrap="square" rtlCol="0">
            <a:spAutoFit/>
          </a:bodyPr>
          <a:lstStyle/>
          <a:p>
            <a:r>
              <a:rPr lang="ja-JP" altLang="en-US" sz="1100" dirty="0"/>
              <a:t>ドローン撮影による写真の撮影を行うとともに三次元点群データを蓄積</a:t>
            </a:r>
            <a:endParaRPr lang="en-US" altLang="ja-JP" sz="1100" dirty="0"/>
          </a:p>
        </p:txBody>
      </p:sp>
      <p:sp>
        <p:nvSpPr>
          <p:cNvPr id="26" name="テキスト ボックス 25"/>
          <p:cNvSpPr txBox="1"/>
          <p:nvPr/>
        </p:nvSpPr>
        <p:spPr>
          <a:xfrm>
            <a:off x="5987077" y="6021065"/>
            <a:ext cx="3817376" cy="261610"/>
          </a:xfrm>
          <a:prstGeom prst="rect">
            <a:avLst/>
          </a:prstGeom>
          <a:noFill/>
        </p:spPr>
        <p:txBody>
          <a:bodyPr wrap="square" rtlCol="0">
            <a:spAutoFit/>
          </a:bodyPr>
          <a:lstStyle/>
          <a:p>
            <a:pPr algn="ctr"/>
            <a:r>
              <a:rPr lang="en-US" altLang="ja-JP" sz="1050" dirty="0"/>
              <a:t>ICT</a:t>
            </a:r>
            <a:r>
              <a:rPr lang="ja-JP" altLang="en-US" sz="1050" dirty="0"/>
              <a:t>土工の施工状況</a:t>
            </a:r>
          </a:p>
        </p:txBody>
      </p:sp>
      <p:sp>
        <p:nvSpPr>
          <p:cNvPr id="25" name="スライド番号プレースホルダー 24"/>
          <p:cNvSpPr>
            <a:spLocks noGrp="1"/>
          </p:cNvSpPr>
          <p:nvPr>
            <p:ph type="sldNum" sz="quarter" idx="12"/>
          </p:nvPr>
        </p:nvSpPr>
        <p:spPr/>
        <p:txBody>
          <a:bodyPr/>
          <a:lstStyle/>
          <a:p>
            <a:fld id="{83D0CBB3-D5EF-45D7-8A55-35B804FE7D2E}" type="slidenum">
              <a:rPr kumimoji="1" lang="ja-JP" altLang="en-US" smtClean="0"/>
              <a:t>21</a:t>
            </a:fld>
            <a:endParaRPr kumimoji="1" lang="ja-JP" altLang="en-US"/>
          </a:p>
        </p:txBody>
      </p:sp>
    </p:spTree>
    <p:extLst>
      <p:ext uri="{BB962C8B-B14F-4D97-AF65-F5344CB8AC3E}">
        <p14:creationId xmlns:p14="http://schemas.microsoft.com/office/powerpoint/2010/main" val="753338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D67AB3F-DA39-475C-849A-AD324B9A32D3}"/>
              </a:ext>
            </a:extLst>
          </p:cNvPr>
          <p:cNvSpPr txBox="1"/>
          <p:nvPr/>
        </p:nvSpPr>
        <p:spPr>
          <a:xfrm>
            <a:off x="1524000" y="0"/>
            <a:ext cx="9144000" cy="415498"/>
          </a:xfrm>
          <a:prstGeom prst="rect">
            <a:avLst/>
          </a:prstGeom>
          <a:solidFill>
            <a:srgbClr val="0000FF"/>
          </a:solidFill>
        </p:spPr>
        <p:txBody>
          <a:bodyPr wrap="square">
            <a:spAutoFit/>
          </a:bodyPr>
          <a:lstStyle/>
          <a:p>
            <a:pPr lvl="0" algn="ctr"/>
            <a:r>
              <a:rPr lang="ja-JP" altLang="en-US" sz="2100" dirty="0">
                <a:solidFill>
                  <a:prstClr val="white"/>
                </a:solidFill>
                <a:latin typeface="HGPｺﾞｼｯｸE" panose="020B0900000000000000" pitchFamily="50" charset="-128"/>
                <a:ea typeface="HGPｺﾞｼｯｸE" panose="020B0900000000000000" pitchFamily="50" charset="-128"/>
              </a:rPr>
              <a:t>今後の活用について</a:t>
            </a:r>
            <a:endParaRPr lang="ja-JP" altLang="en-US" sz="1500" dirty="0">
              <a:solidFill>
                <a:prstClr val="white"/>
              </a:solidFill>
              <a:latin typeface="HGPｺﾞｼｯｸE" panose="020B0900000000000000" pitchFamily="50" charset="-128"/>
              <a:ea typeface="HGPｺﾞｼｯｸE" panose="020B0900000000000000" pitchFamily="50" charset="-128"/>
            </a:endParaRPr>
          </a:p>
        </p:txBody>
      </p:sp>
      <p:grpSp>
        <p:nvGrpSpPr>
          <p:cNvPr id="130" name="グループ化 129"/>
          <p:cNvGrpSpPr/>
          <p:nvPr/>
        </p:nvGrpSpPr>
        <p:grpSpPr>
          <a:xfrm>
            <a:off x="3177055" y="797570"/>
            <a:ext cx="5629275" cy="5773792"/>
            <a:chOff x="276225" y="685800"/>
            <a:chExt cx="5629275" cy="5773792"/>
          </a:xfrm>
        </p:grpSpPr>
        <p:sp>
          <p:nvSpPr>
            <p:cNvPr id="5" name="Freeform 2"/>
            <p:cNvSpPr>
              <a:spLocks/>
            </p:cNvSpPr>
            <p:nvPr/>
          </p:nvSpPr>
          <p:spPr bwMode="auto">
            <a:xfrm>
              <a:off x="1837007" y="720209"/>
              <a:ext cx="4068493" cy="5466865"/>
            </a:xfrm>
            <a:custGeom>
              <a:avLst/>
              <a:gdLst>
                <a:gd name="T0" fmla="*/ 2147483646 w 2956"/>
                <a:gd name="T1" fmla="*/ 2147483646 h 3972"/>
                <a:gd name="T2" fmla="*/ 2147483646 w 2956"/>
                <a:gd name="T3" fmla="*/ 2147483646 h 3972"/>
                <a:gd name="T4" fmla="*/ 2147483646 w 2956"/>
                <a:gd name="T5" fmla="*/ 2147483646 h 3972"/>
                <a:gd name="T6" fmla="*/ 2147483646 w 2956"/>
                <a:gd name="T7" fmla="*/ 2147483646 h 3972"/>
                <a:gd name="T8" fmla="*/ 2147483646 w 2956"/>
                <a:gd name="T9" fmla="*/ 2147483646 h 3972"/>
                <a:gd name="T10" fmla="*/ 2147483646 w 2956"/>
                <a:gd name="T11" fmla="*/ 2147483646 h 3972"/>
                <a:gd name="T12" fmla="*/ 2147483646 w 2956"/>
                <a:gd name="T13" fmla="*/ 2147483646 h 3972"/>
                <a:gd name="T14" fmla="*/ 2147483646 w 2956"/>
                <a:gd name="T15" fmla="*/ 2147483646 h 3972"/>
                <a:gd name="T16" fmla="*/ 2147483646 w 2956"/>
                <a:gd name="T17" fmla="*/ 2147483646 h 3972"/>
                <a:gd name="T18" fmla="*/ 2147483646 w 2956"/>
                <a:gd name="T19" fmla="*/ 2147483646 h 3972"/>
                <a:gd name="T20" fmla="*/ 2147483646 w 2956"/>
                <a:gd name="T21" fmla="*/ 2147483646 h 3972"/>
                <a:gd name="T22" fmla="*/ 2147483646 w 2956"/>
                <a:gd name="T23" fmla="*/ 2147483646 h 3972"/>
                <a:gd name="T24" fmla="*/ 2147483646 w 2956"/>
                <a:gd name="T25" fmla="*/ 2147483646 h 3972"/>
                <a:gd name="T26" fmla="*/ 2147483646 w 2956"/>
                <a:gd name="T27" fmla="*/ 2147483646 h 3972"/>
                <a:gd name="T28" fmla="*/ 2147483646 w 2956"/>
                <a:gd name="T29" fmla="*/ 2147483646 h 3972"/>
                <a:gd name="T30" fmla="*/ 2147483646 w 2956"/>
                <a:gd name="T31" fmla="*/ 2147483646 h 3972"/>
                <a:gd name="T32" fmla="*/ 2147483646 w 2956"/>
                <a:gd name="T33" fmla="*/ 2147483646 h 3972"/>
                <a:gd name="T34" fmla="*/ 2147483646 w 2956"/>
                <a:gd name="T35" fmla="*/ 2147483646 h 3972"/>
                <a:gd name="T36" fmla="*/ 2147483646 w 2956"/>
                <a:gd name="T37" fmla="*/ 2147483646 h 3972"/>
                <a:gd name="T38" fmla="*/ 2147483646 w 2956"/>
                <a:gd name="T39" fmla="*/ 2147483646 h 3972"/>
                <a:gd name="T40" fmla="*/ 2147483646 w 2956"/>
                <a:gd name="T41" fmla="*/ 2147483646 h 3972"/>
                <a:gd name="T42" fmla="*/ 2147483646 w 2956"/>
                <a:gd name="T43" fmla="*/ 2147483646 h 3972"/>
                <a:gd name="T44" fmla="*/ 2147483646 w 2956"/>
                <a:gd name="T45" fmla="*/ 2147483646 h 3972"/>
                <a:gd name="T46" fmla="*/ 2147483646 w 2956"/>
                <a:gd name="T47" fmla="*/ 2147483646 h 3972"/>
                <a:gd name="T48" fmla="*/ 2147483646 w 2956"/>
                <a:gd name="T49" fmla="*/ 2147483646 h 3972"/>
                <a:gd name="T50" fmla="*/ 2147483646 w 2956"/>
                <a:gd name="T51" fmla="*/ 2147483646 h 3972"/>
                <a:gd name="T52" fmla="*/ 2147483646 w 2956"/>
                <a:gd name="T53" fmla="*/ 2147483646 h 3972"/>
                <a:gd name="T54" fmla="*/ 2147483646 w 2956"/>
                <a:gd name="T55" fmla="*/ 2147483646 h 3972"/>
                <a:gd name="T56" fmla="*/ 2147483646 w 2956"/>
                <a:gd name="T57" fmla="*/ 2147483646 h 3972"/>
                <a:gd name="T58" fmla="*/ 2147483646 w 2956"/>
                <a:gd name="T59" fmla="*/ 2147483646 h 3972"/>
                <a:gd name="T60" fmla="*/ 2147483646 w 2956"/>
                <a:gd name="T61" fmla="*/ 2147483646 h 3972"/>
                <a:gd name="T62" fmla="*/ 2147483646 w 2956"/>
                <a:gd name="T63" fmla="*/ 2147483646 h 3972"/>
                <a:gd name="T64" fmla="*/ 2147483646 w 2956"/>
                <a:gd name="T65" fmla="*/ 2147483646 h 3972"/>
                <a:gd name="T66" fmla="*/ 2147483646 w 2956"/>
                <a:gd name="T67" fmla="*/ 2147483646 h 3972"/>
                <a:gd name="T68" fmla="*/ 2147483646 w 2956"/>
                <a:gd name="T69" fmla="*/ 2147483646 h 3972"/>
                <a:gd name="T70" fmla="*/ 2147483646 w 2956"/>
                <a:gd name="T71" fmla="*/ 2147483646 h 3972"/>
                <a:gd name="T72" fmla="*/ 2147483646 w 2956"/>
                <a:gd name="T73" fmla="*/ 2147483646 h 3972"/>
                <a:gd name="T74" fmla="*/ 2147483646 w 2956"/>
                <a:gd name="T75" fmla="*/ 2147483646 h 3972"/>
                <a:gd name="T76" fmla="*/ 2147483646 w 2956"/>
                <a:gd name="T77" fmla="*/ 2147483646 h 3972"/>
                <a:gd name="T78" fmla="*/ 2147483646 w 2956"/>
                <a:gd name="T79" fmla="*/ 2147483646 h 3972"/>
                <a:gd name="T80" fmla="*/ 2147483646 w 2956"/>
                <a:gd name="T81" fmla="*/ 2147483646 h 3972"/>
                <a:gd name="T82" fmla="*/ 2147483646 w 2956"/>
                <a:gd name="T83" fmla="*/ 2147483646 h 3972"/>
                <a:gd name="T84" fmla="*/ 2147483646 w 2956"/>
                <a:gd name="T85" fmla="*/ 2147483646 h 3972"/>
                <a:gd name="T86" fmla="*/ 2147483646 w 2956"/>
                <a:gd name="T87" fmla="*/ 2147483646 h 3972"/>
                <a:gd name="T88" fmla="*/ 2147483646 w 2956"/>
                <a:gd name="T89" fmla="*/ 2147483646 h 3972"/>
                <a:gd name="T90" fmla="*/ 2147483646 w 2956"/>
                <a:gd name="T91" fmla="*/ 2147483646 h 3972"/>
                <a:gd name="T92" fmla="*/ 2147483646 w 2956"/>
                <a:gd name="T93" fmla="*/ 2147483646 h 3972"/>
                <a:gd name="T94" fmla="*/ 2147483646 w 2956"/>
                <a:gd name="T95" fmla="*/ 2147483646 h 3972"/>
                <a:gd name="T96" fmla="*/ 2147483646 w 2956"/>
                <a:gd name="T97" fmla="*/ 2147483646 h 3972"/>
                <a:gd name="T98" fmla="*/ 2147483646 w 2956"/>
                <a:gd name="T99" fmla="*/ 2147483646 h 3972"/>
                <a:gd name="T100" fmla="*/ 2147483646 w 2956"/>
                <a:gd name="T101" fmla="*/ 2147483646 h 3972"/>
                <a:gd name="T102" fmla="*/ 2147483646 w 2956"/>
                <a:gd name="T103" fmla="*/ 2147483646 h 3972"/>
                <a:gd name="T104" fmla="*/ 2147483646 w 2956"/>
                <a:gd name="T105" fmla="*/ 2147483646 h 3972"/>
                <a:gd name="T106" fmla="*/ 2147483646 w 2956"/>
                <a:gd name="T107" fmla="*/ 2147483646 h 3972"/>
                <a:gd name="T108" fmla="*/ 2147483646 w 2956"/>
                <a:gd name="T109" fmla="*/ 2147483646 h 3972"/>
                <a:gd name="T110" fmla="*/ 2147483646 w 2956"/>
                <a:gd name="T111" fmla="*/ 2147483646 h 3972"/>
                <a:gd name="T112" fmla="*/ 2147483646 w 2956"/>
                <a:gd name="T113" fmla="*/ 2147483646 h 3972"/>
                <a:gd name="T114" fmla="*/ 2147483646 w 2956"/>
                <a:gd name="T115" fmla="*/ 2147483646 h 3972"/>
                <a:gd name="T116" fmla="*/ 2147483646 w 2956"/>
                <a:gd name="T117" fmla="*/ 2147483646 h 3972"/>
                <a:gd name="T118" fmla="*/ 2147483646 w 2956"/>
                <a:gd name="T119" fmla="*/ 2147483646 h 3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56" h="3972">
                  <a:moveTo>
                    <a:pt x="92" y="724"/>
                  </a:moveTo>
                  <a:lnTo>
                    <a:pt x="164" y="736"/>
                  </a:lnTo>
                  <a:lnTo>
                    <a:pt x="256" y="728"/>
                  </a:lnTo>
                  <a:lnTo>
                    <a:pt x="328" y="692"/>
                  </a:lnTo>
                  <a:lnTo>
                    <a:pt x="368" y="620"/>
                  </a:lnTo>
                  <a:lnTo>
                    <a:pt x="360" y="560"/>
                  </a:lnTo>
                  <a:lnTo>
                    <a:pt x="372" y="504"/>
                  </a:lnTo>
                  <a:lnTo>
                    <a:pt x="428" y="456"/>
                  </a:lnTo>
                  <a:lnTo>
                    <a:pt x="472" y="396"/>
                  </a:lnTo>
                  <a:lnTo>
                    <a:pt x="520" y="348"/>
                  </a:lnTo>
                  <a:lnTo>
                    <a:pt x="588" y="340"/>
                  </a:lnTo>
                  <a:lnTo>
                    <a:pt x="628" y="300"/>
                  </a:lnTo>
                  <a:lnTo>
                    <a:pt x="744" y="284"/>
                  </a:lnTo>
                  <a:lnTo>
                    <a:pt x="832" y="264"/>
                  </a:lnTo>
                  <a:lnTo>
                    <a:pt x="856" y="228"/>
                  </a:lnTo>
                  <a:lnTo>
                    <a:pt x="900" y="100"/>
                  </a:lnTo>
                  <a:lnTo>
                    <a:pt x="924" y="88"/>
                  </a:lnTo>
                  <a:lnTo>
                    <a:pt x="980" y="124"/>
                  </a:lnTo>
                  <a:lnTo>
                    <a:pt x="1040" y="148"/>
                  </a:lnTo>
                  <a:lnTo>
                    <a:pt x="1124" y="124"/>
                  </a:lnTo>
                  <a:lnTo>
                    <a:pt x="1168" y="172"/>
                  </a:lnTo>
                  <a:lnTo>
                    <a:pt x="1216" y="248"/>
                  </a:lnTo>
                  <a:lnTo>
                    <a:pt x="1332" y="280"/>
                  </a:lnTo>
                  <a:lnTo>
                    <a:pt x="1424" y="340"/>
                  </a:lnTo>
                  <a:lnTo>
                    <a:pt x="1552" y="408"/>
                  </a:lnTo>
                  <a:lnTo>
                    <a:pt x="1596" y="472"/>
                  </a:lnTo>
                  <a:lnTo>
                    <a:pt x="1660" y="548"/>
                  </a:lnTo>
                  <a:lnTo>
                    <a:pt x="1780" y="560"/>
                  </a:lnTo>
                  <a:lnTo>
                    <a:pt x="1828" y="608"/>
                  </a:lnTo>
                  <a:lnTo>
                    <a:pt x="1888" y="614"/>
                  </a:lnTo>
                  <a:lnTo>
                    <a:pt x="1936" y="576"/>
                  </a:lnTo>
                  <a:lnTo>
                    <a:pt x="1972" y="532"/>
                  </a:lnTo>
                  <a:lnTo>
                    <a:pt x="2008" y="424"/>
                  </a:lnTo>
                  <a:lnTo>
                    <a:pt x="1960" y="372"/>
                  </a:lnTo>
                  <a:lnTo>
                    <a:pt x="1958" y="346"/>
                  </a:lnTo>
                  <a:lnTo>
                    <a:pt x="1912" y="292"/>
                  </a:lnTo>
                  <a:lnTo>
                    <a:pt x="1900" y="232"/>
                  </a:lnTo>
                  <a:lnTo>
                    <a:pt x="1870" y="226"/>
                  </a:lnTo>
                  <a:lnTo>
                    <a:pt x="1854" y="192"/>
                  </a:lnTo>
                  <a:lnTo>
                    <a:pt x="1866" y="146"/>
                  </a:lnTo>
                  <a:lnTo>
                    <a:pt x="1932" y="44"/>
                  </a:lnTo>
                  <a:lnTo>
                    <a:pt x="2004" y="48"/>
                  </a:lnTo>
                  <a:lnTo>
                    <a:pt x="2042" y="14"/>
                  </a:lnTo>
                  <a:lnTo>
                    <a:pt x="2104" y="0"/>
                  </a:lnTo>
                  <a:lnTo>
                    <a:pt x="2200" y="32"/>
                  </a:lnTo>
                  <a:lnTo>
                    <a:pt x="2268" y="4"/>
                  </a:lnTo>
                  <a:lnTo>
                    <a:pt x="2326" y="34"/>
                  </a:lnTo>
                  <a:lnTo>
                    <a:pt x="2380" y="124"/>
                  </a:lnTo>
                  <a:lnTo>
                    <a:pt x="2502" y="150"/>
                  </a:lnTo>
                  <a:lnTo>
                    <a:pt x="2548" y="192"/>
                  </a:lnTo>
                  <a:lnTo>
                    <a:pt x="2594" y="320"/>
                  </a:lnTo>
                  <a:lnTo>
                    <a:pt x="2604" y="380"/>
                  </a:lnTo>
                  <a:lnTo>
                    <a:pt x="2696" y="496"/>
                  </a:lnTo>
                  <a:lnTo>
                    <a:pt x="2772" y="640"/>
                  </a:lnTo>
                  <a:lnTo>
                    <a:pt x="2808" y="772"/>
                  </a:lnTo>
                  <a:lnTo>
                    <a:pt x="2764" y="868"/>
                  </a:lnTo>
                  <a:lnTo>
                    <a:pt x="2808" y="1000"/>
                  </a:lnTo>
                  <a:lnTo>
                    <a:pt x="2768" y="1116"/>
                  </a:lnTo>
                  <a:lnTo>
                    <a:pt x="2760" y="1196"/>
                  </a:lnTo>
                  <a:lnTo>
                    <a:pt x="2856" y="1340"/>
                  </a:lnTo>
                  <a:lnTo>
                    <a:pt x="2956" y="1396"/>
                  </a:lnTo>
                  <a:lnTo>
                    <a:pt x="2932" y="1472"/>
                  </a:lnTo>
                  <a:lnTo>
                    <a:pt x="2844" y="1496"/>
                  </a:lnTo>
                  <a:lnTo>
                    <a:pt x="2696" y="1540"/>
                  </a:lnTo>
                  <a:lnTo>
                    <a:pt x="2640" y="1684"/>
                  </a:lnTo>
                  <a:lnTo>
                    <a:pt x="2596" y="1784"/>
                  </a:lnTo>
                  <a:lnTo>
                    <a:pt x="2440" y="1896"/>
                  </a:lnTo>
                  <a:lnTo>
                    <a:pt x="2436" y="2012"/>
                  </a:lnTo>
                  <a:lnTo>
                    <a:pt x="2396" y="2084"/>
                  </a:lnTo>
                  <a:lnTo>
                    <a:pt x="2332" y="2120"/>
                  </a:lnTo>
                  <a:lnTo>
                    <a:pt x="2272" y="2108"/>
                  </a:lnTo>
                  <a:lnTo>
                    <a:pt x="2184" y="2144"/>
                  </a:lnTo>
                  <a:lnTo>
                    <a:pt x="2136" y="2236"/>
                  </a:lnTo>
                  <a:lnTo>
                    <a:pt x="2096" y="2328"/>
                  </a:lnTo>
                  <a:lnTo>
                    <a:pt x="2076" y="2428"/>
                  </a:lnTo>
                  <a:lnTo>
                    <a:pt x="2104" y="2512"/>
                  </a:lnTo>
                  <a:lnTo>
                    <a:pt x="2116" y="2604"/>
                  </a:lnTo>
                  <a:lnTo>
                    <a:pt x="2164" y="2666"/>
                  </a:lnTo>
                  <a:lnTo>
                    <a:pt x="2184" y="2808"/>
                  </a:lnTo>
                  <a:lnTo>
                    <a:pt x="2256" y="2892"/>
                  </a:lnTo>
                  <a:lnTo>
                    <a:pt x="2368" y="3028"/>
                  </a:lnTo>
                  <a:lnTo>
                    <a:pt x="2392" y="3084"/>
                  </a:lnTo>
                  <a:lnTo>
                    <a:pt x="2394" y="3130"/>
                  </a:lnTo>
                  <a:lnTo>
                    <a:pt x="2372" y="3184"/>
                  </a:lnTo>
                  <a:lnTo>
                    <a:pt x="2316" y="3252"/>
                  </a:lnTo>
                  <a:lnTo>
                    <a:pt x="2184" y="3292"/>
                  </a:lnTo>
                  <a:lnTo>
                    <a:pt x="2148" y="3376"/>
                  </a:lnTo>
                  <a:lnTo>
                    <a:pt x="2196" y="3456"/>
                  </a:lnTo>
                  <a:lnTo>
                    <a:pt x="2236" y="3564"/>
                  </a:lnTo>
                  <a:lnTo>
                    <a:pt x="2252" y="3668"/>
                  </a:lnTo>
                  <a:lnTo>
                    <a:pt x="2284" y="3780"/>
                  </a:lnTo>
                  <a:lnTo>
                    <a:pt x="2268" y="3868"/>
                  </a:lnTo>
                  <a:lnTo>
                    <a:pt x="2208" y="3904"/>
                  </a:lnTo>
                  <a:lnTo>
                    <a:pt x="2044" y="3856"/>
                  </a:lnTo>
                  <a:lnTo>
                    <a:pt x="1984" y="3800"/>
                  </a:lnTo>
                  <a:lnTo>
                    <a:pt x="1916" y="3784"/>
                  </a:lnTo>
                  <a:lnTo>
                    <a:pt x="1860" y="3868"/>
                  </a:lnTo>
                  <a:lnTo>
                    <a:pt x="1756" y="3896"/>
                  </a:lnTo>
                  <a:lnTo>
                    <a:pt x="1688" y="3856"/>
                  </a:lnTo>
                  <a:lnTo>
                    <a:pt x="1600" y="3796"/>
                  </a:lnTo>
                  <a:lnTo>
                    <a:pt x="1536" y="3792"/>
                  </a:lnTo>
                  <a:lnTo>
                    <a:pt x="1384" y="3888"/>
                  </a:lnTo>
                  <a:lnTo>
                    <a:pt x="1260" y="3972"/>
                  </a:lnTo>
                  <a:lnTo>
                    <a:pt x="1088" y="3960"/>
                  </a:lnTo>
                  <a:lnTo>
                    <a:pt x="904" y="3848"/>
                  </a:lnTo>
                  <a:lnTo>
                    <a:pt x="868" y="3768"/>
                  </a:lnTo>
                  <a:lnTo>
                    <a:pt x="792" y="3744"/>
                  </a:lnTo>
                  <a:lnTo>
                    <a:pt x="736" y="3644"/>
                  </a:lnTo>
                  <a:lnTo>
                    <a:pt x="628" y="3736"/>
                  </a:lnTo>
                  <a:lnTo>
                    <a:pt x="432" y="3800"/>
                  </a:lnTo>
                  <a:lnTo>
                    <a:pt x="358" y="3838"/>
                  </a:lnTo>
                  <a:lnTo>
                    <a:pt x="280" y="3836"/>
                  </a:lnTo>
                  <a:lnTo>
                    <a:pt x="180" y="3764"/>
                  </a:lnTo>
                  <a:lnTo>
                    <a:pt x="100" y="3656"/>
                  </a:lnTo>
                  <a:lnTo>
                    <a:pt x="0" y="3544"/>
                  </a:lnTo>
                  <a:lnTo>
                    <a:pt x="64" y="3488"/>
                  </a:lnTo>
                  <a:lnTo>
                    <a:pt x="124" y="3472"/>
                  </a:lnTo>
                  <a:lnTo>
                    <a:pt x="155" y="3417"/>
                  </a:lnTo>
                  <a:lnTo>
                    <a:pt x="156" y="3372"/>
                  </a:lnTo>
                  <a:lnTo>
                    <a:pt x="232" y="3276"/>
                  </a:lnTo>
                  <a:lnTo>
                    <a:pt x="284" y="3272"/>
                  </a:lnTo>
                  <a:lnTo>
                    <a:pt x="315" y="3247"/>
                  </a:lnTo>
                  <a:lnTo>
                    <a:pt x="316" y="3232"/>
                  </a:lnTo>
                  <a:lnTo>
                    <a:pt x="284" y="3200"/>
                  </a:lnTo>
                  <a:lnTo>
                    <a:pt x="272" y="3148"/>
                  </a:lnTo>
                  <a:lnTo>
                    <a:pt x="308" y="3116"/>
                  </a:lnTo>
                  <a:lnTo>
                    <a:pt x="320" y="3081"/>
                  </a:lnTo>
                  <a:lnTo>
                    <a:pt x="364" y="3044"/>
                  </a:lnTo>
                  <a:lnTo>
                    <a:pt x="376" y="2972"/>
                  </a:lnTo>
                  <a:lnTo>
                    <a:pt x="416" y="2892"/>
                  </a:lnTo>
                  <a:lnTo>
                    <a:pt x="496" y="2816"/>
                  </a:lnTo>
                  <a:lnTo>
                    <a:pt x="592" y="2752"/>
                  </a:lnTo>
                  <a:lnTo>
                    <a:pt x="564" y="2668"/>
                  </a:lnTo>
                  <a:lnTo>
                    <a:pt x="572" y="2612"/>
                  </a:lnTo>
                  <a:lnTo>
                    <a:pt x="612" y="2564"/>
                  </a:lnTo>
                  <a:lnTo>
                    <a:pt x="524" y="2472"/>
                  </a:lnTo>
                  <a:lnTo>
                    <a:pt x="560" y="2392"/>
                  </a:lnTo>
                  <a:lnTo>
                    <a:pt x="592" y="2352"/>
                  </a:lnTo>
                  <a:lnTo>
                    <a:pt x="644" y="2336"/>
                  </a:lnTo>
                  <a:lnTo>
                    <a:pt x="640" y="2292"/>
                  </a:lnTo>
                  <a:lnTo>
                    <a:pt x="680" y="2288"/>
                  </a:lnTo>
                  <a:lnTo>
                    <a:pt x="672" y="2228"/>
                  </a:lnTo>
                  <a:lnTo>
                    <a:pt x="728" y="2228"/>
                  </a:lnTo>
                  <a:lnTo>
                    <a:pt x="796" y="2184"/>
                  </a:lnTo>
                  <a:lnTo>
                    <a:pt x="852" y="2100"/>
                  </a:lnTo>
                  <a:lnTo>
                    <a:pt x="848" y="2056"/>
                  </a:lnTo>
                  <a:lnTo>
                    <a:pt x="756" y="2052"/>
                  </a:lnTo>
                  <a:lnTo>
                    <a:pt x="694" y="2082"/>
                  </a:lnTo>
                  <a:lnTo>
                    <a:pt x="616" y="2100"/>
                  </a:lnTo>
                  <a:lnTo>
                    <a:pt x="528" y="2096"/>
                  </a:lnTo>
                  <a:lnTo>
                    <a:pt x="388" y="2136"/>
                  </a:lnTo>
                  <a:lnTo>
                    <a:pt x="328" y="2128"/>
                  </a:lnTo>
                  <a:lnTo>
                    <a:pt x="264" y="2160"/>
                  </a:lnTo>
                  <a:lnTo>
                    <a:pt x="220" y="2168"/>
                  </a:lnTo>
                  <a:lnTo>
                    <a:pt x="192" y="2152"/>
                  </a:lnTo>
                  <a:lnTo>
                    <a:pt x="192" y="2112"/>
                  </a:lnTo>
                  <a:lnTo>
                    <a:pt x="248" y="2048"/>
                  </a:lnTo>
                  <a:lnTo>
                    <a:pt x="334" y="1970"/>
                  </a:lnTo>
                  <a:lnTo>
                    <a:pt x="410" y="1946"/>
                  </a:lnTo>
                  <a:lnTo>
                    <a:pt x="496" y="1900"/>
                  </a:lnTo>
                  <a:lnTo>
                    <a:pt x="568" y="1800"/>
                  </a:lnTo>
                  <a:lnTo>
                    <a:pt x="688" y="1732"/>
                  </a:lnTo>
                  <a:lnTo>
                    <a:pt x="692" y="1644"/>
                  </a:lnTo>
                  <a:lnTo>
                    <a:pt x="712" y="1544"/>
                  </a:lnTo>
                  <a:lnTo>
                    <a:pt x="654" y="1464"/>
                  </a:lnTo>
                  <a:lnTo>
                    <a:pt x="596" y="1392"/>
                  </a:lnTo>
                  <a:lnTo>
                    <a:pt x="564" y="1244"/>
                  </a:lnTo>
                  <a:lnTo>
                    <a:pt x="456" y="1216"/>
                  </a:lnTo>
                  <a:lnTo>
                    <a:pt x="440" y="1176"/>
                  </a:lnTo>
                  <a:lnTo>
                    <a:pt x="360" y="1136"/>
                  </a:lnTo>
                  <a:lnTo>
                    <a:pt x="304" y="1088"/>
                  </a:lnTo>
                  <a:lnTo>
                    <a:pt x="232" y="1060"/>
                  </a:lnTo>
                  <a:lnTo>
                    <a:pt x="188" y="1016"/>
                  </a:lnTo>
                  <a:lnTo>
                    <a:pt x="164" y="932"/>
                  </a:lnTo>
                  <a:lnTo>
                    <a:pt x="116" y="852"/>
                  </a:lnTo>
                  <a:lnTo>
                    <a:pt x="92" y="727"/>
                  </a:lnTo>
                  <a:lnTo>
                    <a:pt x="104" y="673"/>
                  </a:lnTo>
                  <a:lnTo>
                    <a:pt x="132" y="633"/>
                  </a:lnTo>
                  <a:lnTo>
                    <a:pt x="156" y="618"/>
                  </a:lnTo>
                  <a:lnTo>
                    <a:pt x="135" y="576"/>
                  </a:lnTo>
                  <a:lnTo>
                    <a:pt x="110" y="529"/>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 name="Freeform 3"/>
            <p:cNvSpPr>
              <a:spLocks/>
            </p:cNvSpPr>
            <p:nvPr/>
          </p:nvSpPr>
          <p:spPr bwMode="auto">
            <a:xfrm>
              <a:off x="2677958" y="4181731"/>
              <a:ext cx="2141602" cy="1464437"/>
            </a:xfrm>
            <a:custGeom>
              <a:avLst/>
              <a:gdLst>
                <a:gd name="T0" fmla="*/ 0 w 1556"/>
                <a:gd name="T1" fmla="*/ 2147483646 h 1064"/>
                <a:gd name="T2" fmla="*/ 2147483646 w 1556"/>
                <a:gd name="T3" fmla="*/ 0 h 1064"/>
                <a:gd name="T4" fmla="*/ 2147483646 w 1556"/>
                <a:gd name="T5" fmla="*/ 2147483646 h 1064"/>
                <a:gd name="T6" fmla="*/ 2147483646 w 1556"/>
                <a:gd name="T7" fmla="*/ 2147483646 h 1064"/>
                <a:gd name="T8" fmla="*/ 2147483646 w 1556"/>
                <a:gd name="T9" fmla="*/ 2147483646 h 1064"/>
                <a:gd name="T10" fmla="*/ 2147483646 w 1556"/>
                <a:gd name="T11" fmla="*/ 2147483646 h 1064"/>
                <a:gd name="T12" fmla="*/ 2147483646 w 1556"/>
                <a:gd name="T13" fmla="*/ 2147483646 h 1064"/>
                <a:gd name="T14" fmla="*/ 2147483646 w 1556"/>
                <a:gd name="T15" fmla="*/ 2147483646 h 1064"/>
                <a:gd name="T16" fmla="*/ 2147483646 w 1556"/>
                <a:gd name="T17" fmla="*/ 2147483646 h 1064"/>
                <a:gd name="T18" fmla="*/ 2147483646 w 1556"/>
                <a:gd name="T19" fmla="*/ 2147483646 h 1064"/>
                <a:gd name="T20" fmla="*/ 2147483646 w 1556"/>
                <a:gd name="T21" fmla="*/ 2147483646 h 1064"/>
                <a:gd name="T22" fmla="*/ 2147483646 w 1556"/>
                <a:gd name="T23" fmla="*/ 2147483646 h 1064"/>
                <a:gd name="T24" fmla="*/ 2147483646 w 1556"/>
                <a:gd name="T25" fmla="*/ 2147483646 h 1064"/>
                <a:gd name="T26" fmla="*/ 2147483646 w 1556"/>
                <a:gd name="T27" fmla="*/ 2147483646 h 1064"/>
                <a:gd name="T28" fmla="*/ 2147483646 w 1556"/>
                <a:gd name="T29" fmla="*/ 2147483646 h 1064"/>
                <a:gd name="T30" fmla="*/ 2147483646 w 1556"/>
                <a:gd name="T31" fmla="*/ 2147483646 h 1064"/>
                <a:gd name="T32" fmla="*/ 2147483646 w 1556"/>
                <a:gd name="T33" fmla="*/ 2147483646 h 1064"/>
                <a:gd name="T34" fmla="*/ 2147483646 w 1556"/>
                <a:gd name="T35" fmla="*/ 2147483646 h 1064"/>
                <a:gd name="T36" fmla="*/ 2147483646 w 1556"/>
                <a:gd name="T37" fmla="*/ 2147483646 h 1064"/>
                <a:gd name="T38" fmla="*/ 2147483646 w 1556"/>
                <a:gd name="T39" fmla="*/ 2147483646 h 1064"/>
                <a:gd name="T40" fmla="*/ 2147483646 w 1556"/>
                <a:gd name="T41" fmla="*/ 2147483646 h 10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56" h="1064">
                  <a:moveTo>
                    <a:pt x="0" y="24"/>
                  </a:moveTo>
                  <a:lnTo>
                    <a:pt x="164" y="0"/>
                  </a:lnTo>
                  <a:lnTo>
                    <a:pt x="232" y="84"/>
                  </a:lnTo>
                  <a:lnTo>
                    <a:pt x="256" y="232"/>
                  </a:lnTo>
                  <a:lnTo>
                    <a:pt x="208" y="328"/>
                  </a:lnTo>
                  <a:lnTo>
                    <a:pt x="232" y="464"/>
                  </a:lnTo>
                  <a:lnTo>
                    <a:pt x="192" y="536"/>
                  </a:lnTo>
                  <a:lnTo>
                    <a:pt x="88" y="556"/>
                  </a:lnTo>
                  <a:lnTo>
                    <a:pt x="68" y="700"/>
                  </a:lnTo>
                  <a:lnTo>
                    <a:pt x="126" y="780"/>
                  </a:lnTo>
                  <a:lnTo>
                    <a:pt x="208" y="868"/>
                  </a:lnTo>
                  <a:lnTo>
                    <a:pt x="428" y="960"/>
                  </a:lnTo>
                  <a:lnTo>
                    <a:pt x="596" y="1064"/>
                  </a:lnTo>
                  <a:lnTo>
                    <a:pt x="700" y="1056"/>
                  </a:lnTo>
                  <a:lnTo>
                    <a:pt x="796" y="1036"/>
                  </a:lnTo>
                  <a:lnTo>
                    <a:pt x="980" y="916"/>
                  </a:lnTo>
                  <a:lnTo>
                    <a:pt x="1140" y="816"/>
                  </a:lnTo>
                  <a:lnTo>
                    <a:pt x="1268" y="772"/>
                  </a:lnTo>
                  <a:lnTo>
                    <a:pt x="1348" y="680"/>
                  </a:lnTo>
                  <a:lnTo>
                    <a:pt x="1440" y="704"/>
                  </a:lnTo>
                  <a:lnTo>
                    <a:pt x="1556" y="692"/>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 name="Freeform 4"/>
            <p:cNvSpPr>
              <a:spLocks/>
            </p:cNvSpPr>
            <p:nvPr/>
          </p:nvSpPr>
          <p:spPr bwMode="auto">
            <a:xfrm>
              <a:off x="2733012" y="3917472"/>
              <a:ext cx="1150629" cy="368862"/>
            </a:xfrm>
            <a:custGeom>
              <a:avLst/>
              <a:gdLst>
                <a:gd name="T0" fmla="*/ 0 w 836"/>
                <a:gd name="T1" fmla="*/ 0 h 268"/>
                <a:gd name="T2" fmla="*/ 2147483646 w 836"/>
                <a:gd name="T3" fmla="*/ 2147483646 h 268"/>
                <a:gd name="T4" fmla="*/ 2147483646 w 836"/>
                <a:gd name="T5" fmla="*/ 2147483646 h 268"/>
                <a:gd name="T6" fmla="*/ 2147483646 w 836"/>
                <a:gd name="T7" fmla="*/ 2147483646 h 268"/>
                <a:gd name="T8" fmla="*/ 2147483646 w 836"/>
                <a:gd name="T9" fmla="*/ 2147483646 h 268"/>
                <a:gd name="T10" fmla="*/ 2147483646 w 836"/>
                <a:gd name="T11" fmla="*/ 2147483646 h 268"/>
                <a:gd name="T12" fmla="*/ 2147483646 w 836"/>
                <a:gd name="T13" fmla="*/ 2147483646 h 268"/>
                <a:gd name="T14" fmla="*/ 2147483646 w 836"/>
                <a:gd name="T15" fmla="*/ 2147483646 h 268"/>
                <a:gd name="T16" fmla="*/ 2147483646 w 836"/>
                <a:gd name="T17" fmla="*/ 2147483646 h 268"/>
                <a:gd name="T18" fmla="*/ 2147483646 w 836"/>
                <a:gd name="T19" fmla="*/ 2147483646 h 268"/>
                <a:gd name="T20" fmla="*/ 2147483646 w 836"/>
                <a:gd name="T21" fmla="*/ 2147483646 h 268"/>
                <a:gd name="T22" fmla="*/ 2147483646 w 836"/>
                <a:gd name="T23" fmla="*/ 2147483646 h 268"/>
                <a:gd name="T24" fmla="*/ 2147483646 w 836"/>
                <a:gd name="T25" fmla="*/ 2147483646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6" h="268">
                  <a:moveTo>
                    <a:pt x="0" y="0"/>
                  </a:moveTo>
                  <a:lnTo>
                    <a:pt x="96" y="4"/>
                  </a:lnTo>
                  <a:lnTo>
                    <a:pt x="176" y="68"/>
                  </a:lnTo>
                  <a:lnTo>
                    <a:pt x="250" y="88"/>
                  </a:lnTo>
                  <a:lnTo>
                    <a:pt x="268" y="102"/>
                  </a:lnTo>
                  <a:lnTo>
                    <a:pt x="332" y="152"/>
                  </a:lnTo>
                  <a:lnTo>
                    <a:pt x="430" y="120"/>
                  </a:lnTo>
                  <a:lnTo>
                    <a:pt x="488" y="96"/>
                  </a:lnTo>
                  <a:lnTo>
                    <a:pt x="518" y="130"/>
                  </a:lnTo>
                  <a:lnTo>
                    <a:pt x="568" y="138"/>
                  </a:lnTo>
                  <a:lnTo>
                    <a:pt x="602" y="168"/>
                  </a:lnTo>
                  <a:lnTo>
                    <a:pt x="692" y="216"/>
                  </a:lnTo>
                  <a:lnTo>
                    <a:pt x="836" y="268"/>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 name="Freeform 5"/>
            <p:cNvSpPr>
              <a:spLocks/>
            </p:cNvSpPr>
            <p:nvPr/>
          </p:nvSpPr>
          <p:spPr bwMode="auto">
            <a:xfrm>
              <a:off x="3663425" y="4214763"/>
              <a:ext cx="875359" cy="1431405"/>
            </a:xfrm>
            <a:custGeom>
              <a:avLst/>
              <a:gdLst>
                <a:gd name="T0" fmla="*/ 0 w 636"/>
                <a:gd name="T1" fmla="*/ 2147483646 h 1040"/>
                <a:gd name="T2" fmla="*/ 2147483646 w 636"/>
                <a:gd name="T3" fmla="*/ 2147483646 h 1040"/>
                <a:gd name="T4" fmla="*/ 2147483646 w 636"/>
                <a:gd name="T5" fmla="*/ 2147483646 h 1040"/>
                <a:gd name="T6" fmla="*/ 2147483646 w 636"/>
                <a:gd name="T7" fmla="*/ 2147483646 h 1040"/>
                <a:gd name="T8" fmla="*/ 2147483646 w 636"/>
                <a:gd name="T9" fmla="*/ 2147483646 h 1040"/>
                <a:gd name="T10" fmla="*/ 2147483646 w 636"/>
                <a:gd name="T11" fmla="*/ 2147483646 h 1040"/>
                <a:gd name="T12" fmla="*/ 2147483646 w 636"/>
                <a:gd name="T13" fmla="*/ 2147483646 h 1040"/>
                <a:gd name="T14" fmla="*/ 2147483646 w 636"/>
                <a:gd name="T15" fmla="*/ 2147483646 h 1040"/>
                <a:gd name="T16" fmla="*/ 2147483646 w 636"/>
                <a:gd name="T17" fmla="*/ 2147483646 h 1040"/>
                <a:gd name="T18" fmla="*/ 2147483646 w 636"/>
                <a:gd name="T19" fmla="*/ 0 h 1040"/>
                <a:gd name="T20" fmla="*/ 2147483646 w 636"/>
                <a:gd name="T21" fmla="*/ 2147483646 h 10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6" h="1040">
                  <a:moveTo>
                    <a:pt x="0" y="1040"/>
                  </a:moveTo>
                  <a:lnTo>
                    <a:pt x="16" y="880"/>
                  </a:lnTo>
                  <a:lnTo>
                    <a:pt x="64" y="804"/>
                  </a:lnTo>
                  <a:lnTo>
                    <a:pt x="68" y="724"/>
                  </a:lnTo>
                  <a:lnTo>
                    <a:pt x="60" y="516"/>
                  </a:lnTo>
                  <a:lnTo>
                    <a:pt x="68" y="264"/>
                  </a:lnTo>
                  <a:lnTo>
                    <a:pt x="164" y="220"/>
                  </a:lnTo>
                  <a:lnTo>
                    <a:pt x="230" y="136"/>
                  </a:lnTo>
                  <a:lnTo>
                    <a:pt x="352" y="24"/>
                  </a:lnTo>
                  <a:lnTo>
                    <a:pt x="440" y="0"/>
                  </a:lnTo>
                  <a:lnTo>
                    <a:pt x="636" y="44"/>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 name="Freeform 6"/>
            <p:cNvSpPr>
              <a:spLocks/>
            </p:cNvSpPr>
            <p:nvPr/>
          </p:nvSpPr>
          <p:spPr bwMode="auto">
            <a:xfrm>
              <a:off x="3536801" y="4385431"/>
              <a:ext cx="231227" cy="209205"/>
            </a:xfrm>
            <a:custGeom>
              <a:avLst/>
              <a:gdLst>
                <a:gd name="T0" fmla="*/ 0 w 168"/>
                <a:gd name="T1" fmla="*/ 0 h 152"/>
                <a:gd name="T2" fmla="*/ 2147483646 w 168"/>
                <a:gd name="T3" fmla="*/ 2147483646 h 152"/>
                <a:gd name="T4" fmla="*/ 2147483646 w 168"/>
                <a:gd name="T5" fmla="*/ 2147483646 h 152"/>
                <a:gd name="T6" fmla="*/ 2147483646 w 168"/>
                <a:gd name="T7" fmla="*/ 2147483646 h 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 h="152">
                  <a:moveTo>
                    <a:pt x="0" y="0"/>
                  </a:moveTo>
                  <a:lnTo>
                    <a:pt x="28" y="96"/>
                  </a:lnTo>
                  <a:lnTo>
                    <a:pt x="100" y="120"/>
                  </a:lnTo>
                  <a:lnTo>
                    <a:pt x="168" y="152"/>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 name="Freeform 7"/>
            <p:cNvSpPr>
              <a:spLocks/>
            </p:cNvSpPr>
            <p:nvPr/>
          </p:nvSpPr>
          <p:spPr bwMode="auto">
            <a:xfrm>
              <a:off x="4533279" y="4594636"/>
              <a:ext cx="110108" cy="550540"/>
            </a:xfrm>
            <a:custGeom>
              <a:avLst/>
              <a:gdLst>
                <a:gd name="T0" fmla="*/ 0 w 80"/>
                <a:gd name="T1" fmla="*/ 2147483646 h 400"/>
                <a:gd name="T2" fmla="*/ 2147483646 w 80"/>
                <a:gd name="T3" fmla="*/ 2147483646 h 400"/>
                <a:gd name="T4" fmla="*/ 2147483646 w 80"/>
                <a:gd name="T5" fmla="*/ 2147483646 h 400"/>
                <a:gd name="T6" fmla="*/ 2147483646 w 80"/>
                <a:gd name="T7" fmla="*/ 2147483646 h 400"/>
                <a:gd name="T8" fmla="*/ 2147483646 w 80"/>
                <a:gd name="T9" fmla="*/ 0 h 4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400">
                  <a:moveTo>
                    <a:pt x="0" y="400"/>
                  </a:moveTo>
                  <a:lnTo>
                    <a:pt x="4" y="304"/>
                  </a:lnTo>
                  <a:lnTo>
                    <a:pt x="52" y="228"/>
                  </a:lnTo>
                  <a:lnTo>
                    <a:pt x="80" y="72"/>
                  </a:lnTo>
                  <a:lnTo>
                    <a:pt x="24"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 name="Freeform 8"/>
            <p:cNvSpPr>
              <a:spLocks/>
            </p:cNvSpPr>
            <p:nvPr/>
          </p:nvSpPr>
          <p:spPr bwMode="auto">
            <a:xfrm>
              <a:off x="3679941" y="3647707"/>
              <a:ext cx="44043" cy="165162"/>
            </a:xfrm>
            <a:custGeom>
              <a:avLst/>
              <a:gdLst>
                <a:gd name="T0" fmla="*/ 2147483646 w 32"/>
                <a:gd name="T1" fmla="*/ 0 h 120"/>
                <a:gd name="T2" fmla="*/ 0 w 32"/>
                <a:gd name="T3" fmla="*/ 2147483646 h 120"/>
                <a:gd name="T4" fmla="*/ 2147483646 w 32"/>
                <a:gd name="T5" fmla="*/ 2147483646 h 120"/>
                <a:gd name="T6" fmla="*/ 0 60000 65536"/>
                <a:gd name="T7" fmla="*/ 0 60000 65536"/>
                <a:gd name="T8" fmla="*/ 0 60000 65536"/>
              </a:gdLst>
              <a:ahLst/>
              <a:cxnLst>
                <a:cxn ang="T6">
                  <a:pos x="T0" y="T1"/>
                </a:cxn>
                <a:cxn ang="T7">
                  <a:pos x="T2" y="T3"/>
                </a:cxn>
                <a:cxn ang="T8">
                  <a:pos x="T4" y="T5"/>
                </a:cxn>
              </a:cxnLst>
              <a:rect l="0" t="0" r="r" b="b"/>
              <a:pathLst>
                <a:path w="32" h="120">
                  <a:moveTo>
                    <a:pt x="32" y="0"/>
                  </a:moveTo>
                  <a:lnTo>
                    <a:pt x="0" y="84"/>
                  </a:lnTo>
                  <a:lnTo>
                    <a:pt x="24" y="12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 name="Freeform 9"/>
            <p:cNvSpPr>
              <a:spLocks/>
            </p:cNvSpPr>
            <p:nvPr/>
          </p:nvSpPr>
          <p:spPr bwMode="auto">
            <a:xfrm>
              <a:off x="3699210" y="3483922"/>
              <a:ext cx="349593" cy="301420"/>
            </a:xfrm>
            <a:custGeom>
              <a:avLst/>
              <a:gdLst>
                <a:gd name="T0" fmla="*/ 0 w 254"/>
                <a:gd name="T1" fmla="*/ 0 h 219"/>
                <a:gd name="T2" fmla="*/ 2147483646 w 254"/>
                <a:gd name="T3" fmla="*/ 2147483646 h 219"/>
                <a:gd name="T4" fmla="*/ 2147483646 w 254"/>
                <a:gd name="T5" fmla="*/ 2147483646 h 219"/>
                <a:gd name="T6" fmla="*/ 2147483646 w 254"/>
                <a:gd name="T7" fmla="*/ 2147483646 h 2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4" h="219">
                  <a:moveTo>
                    <a:pt x="0" y="0"/>
                  </a:moveTo>
                  <a:lnTo>
                    <a:pt x="14" y="135"/>
                  </a:lnTo>
                  <a:lnTo>
                    <a:pt x="82" y="187"/>
                  </a:lnTo>
                  <a:lnTo>
                    <a:pt x="254" y="219"/>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 name="Freeform 10"/>
            <p:cNvSpPr>
              <a:spLocks/>
            </p:cNvSpPr>
            <p:nvPr/>
          </p:nvSpPr>
          <p:spPr bwMode="auto">
            <a:xfrm>
              <a:off x="2792194" y="2992564"/>
              <a:ext cx="2181517" cy="523013"/>
            </a:xfrm>
            <a:custGeom>
              <a:avLst/>
              <a:gdLst>
                <a:gd name="T0" fmla="*/ 0 w 1585"/>
                <a:gd name="T1" fmla="*/ 2147483646 h 380"/>
                <a:gd name="T2" fmla="*/ 2147483646 w 1585"/>
                <a:gd name="T3" fmla="*/ 2147483646 h 380"/>
                <a:gd name="T4" fmla="*/ 2147483646 w 1585"/>
                <a:gd name="T5" fmla="*/ 2147483646 h 380"/>
                <a:gd name="T6" fmla="*/ 2147483646 w 1585"/>
                <a:gd name="T7" fmla="*/ 0 h 380"/>
                <a:gd name="T8" fmla="*/ 2147483646 w 1585"/>
                <a:gd name="T9" fmla="*/ 2147483646 h 380"/>
                <a:gd name="T10" fmla="*/ 2147483646 w 1585"/>
                <a:gd name="T11" fmla="*/ 2147483646 h 380"/>
                <a:gd name="T12" fmla="*/ 2147483646 w 1585"/>
                <a:gd name="T13" fmla="*/ 2147483646 h 380"/>
                <a:gd name="T14" fmla="*/ 2147483646 w 1585"/>
                <a:gd name="T15" fmla="*/ 2147483646 h 380"/>
                <a:gd name="T16" fmla="*/ 2147483646 w 1585"/>
                <a:gd name="T17" fmla="*/ 2147483646 h 380"/>
                <a:gd name="T18" fmla="*/ 2147483646 w 1585"/>
                <a:gd name="T19" fmla="*/ 2147483646 h 380"/>
                <a:gd name="T20" fmla="*/ 2147483646 w 1585"/>
                <a:gd name="T21" fmla="*/ 2147483646 h 380"/>
                <a:gd name="T22" fmla="*/ 2147483646 w 1585"/>
                <a:gd name="T23" fmla="*/ 2147483646 h 380"/>
                <a:gd name="T24" fmla="*/ 2147483646 w 1585"/>
                <a:gd name="T25" fmla="*/ 2147483646 h 380"/>
                <a:gd name="T26" fmla="*/ 2147483646 w 1585"/>
                <a:gd name="T27" fmla="*/ 2147483646 h 380"/>
                <a:gd name="T28" fmla="*/ 2147483646 w 1585"/>
                <a:gd name="T29" fmla="*/ 2147483646 h 380"/>
                <a:gd name="T30" fmla="*/ 2147483646 w 1585"/>
                <a:gd name="T31" fmla="*/ 2147483646 h 3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85" h="380">
                  <a:moveTo>
                    <a:pt x="0" y="66"/>
                  </a:moveTo>
                  <a:lnTo>
                    <a:pt x="53" y="92"/>
                  </a:lnTo>
                  <a:lnTo>
                    <a:pt x="105" y="84"/>
                  </a:lnTo>
                  <a:lnTo>
                    <a:pt x="251" y="0"/>
                  </a:lnTo>
                  <a:lnTo>
                    <a:pt x="281" y="48"/>
                  </a:lnTo>
                  <a:lnTo>
                    <a:pt x="381" y="128"/>
                  </a:lnTo>
                  <a:lnTo>
                    <a:pt x="481" y="252"/>
                  </a:lnTo>
                  <a:lnTo>
                    <a:pt x="554" y="280"/>
                  </a:lnTo>
                  <a:lnTo>
                    <a:pt x="657" y="356"/>
                  </a:lnTo>
                  <a:lnTo>
                    <a:pt x="769" y="340"/>
                  </a:lnTo>
                  <a:lnTo>
                    <a:pt x="881" y="376"/>
                  </a:lnTo>
                  <a:lnTo>
                    <a:pt x="1045" y="380"/>
                  </a:lnTo>
                  <a:lnTo>
                    <a:pt x="1173" y="344"/>
                  </a:lnTo>
                  <a:lnTo>
                    <a:pt x="1253" y="304"/>
                  </a:lnTo>
                  <a:lnTo>
                    <a:pt x="1337" y="224"/>
                  </a:lnTo>
                  <a:lnTo>
                    <a:pt x="1585" y="12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 name="Freeform 11"/>
            <p:cNvSpPr>
              <a:spLocks/>
            </p:cNvSpPr>
            <p:nvPr/>
          </p:nvSpPr>
          <p:spPr bwMode="auto">
            <a:xfrm>
              <a:off x="1298854" y="4121172"/>
              <a:ext cx="971704" cy="754240"/>
            </a:xfrm>
            <a:custGeom>
              <a:avLst/>
              <a:gdLst>
                <a:gd name="T0" fmla="*/ 2147483646 w 706"/>
                <a:gd name="T1" fmla="*/ 2147483646 h 548"/>
                <a:gd name="T2" fmla="*/ 2147483646 w 706"/>
                <a:gd name="T3" fmla="*/ 2147483646 h 548"/>
                <a:gd name="T4" fmla="*/ 2147483646 w 706"/>
                <a:gd name="T5" fmla="*/ 2147483646 h 548"/>
                <a:gd name="T6" fmla="*/ 2147483646 w 706"/>
                <a:gd name="T7" fmla="*/ 2147483646 h 548"/>
                <a:gd name="T8" fmla="*/ 2147483646 w 706"/>
                <a:gd name="T9" fmla="*/ 2147483646 h 548"/>
                <a:gd name="T10" fmla="*/ 2147483646 w 706"/>
                <a:gd name="T11" fmla="*/ 2147483646 h 548"/>
                <a:gd name="T12" fmla="*/ 2147483646 w 706"/>
                <a:gd name="T13" fmla="*/ 2147483646 h 548"/>
                <a:gd name="T14" fmla="*/ 2147483646 w 706"/>
                <a:gd name="T15" fmla="*/ 2147483646 h 548"/>
                <a:gd name="T16" fmla="*/ 2147483646 w 706"/>
                <a:gd name="T17" fmla="*/ 2147483646 h 548"/>
                <a:gd name="T18" fmla="*/ 2147483646 w 706"/>
                <a:gd name="T19" fmla="*/ 2147483646 h 548"/>
                <a:gd name="T20" fmla="*/ 2147483646 w 706"/>
                <a:gd name="T21" fmla="*/ 2147483646 h 548"/>
                <a:gd name="T22" fmla="*/ 2147483646 w 706"/>
                <a:gd name="T23" fmla="*/ 2147483646 h 548"/>
                <a:gd name="T24" fmla="*/ 2147483646 w 706"/>
                <a:gd name="T25" fmla="*/ 2147483646 h 548"/>
                <a:gd name="T26" fmla="*/ 2147483646 w 706"/>
                <a:gd name="T27" fmla="*/ 2147483646 h 548"/>
                <a:gd name="T28" fmla="*/ 2147483646 w 706"/>
                <a:gd name="T29" fmla="*/ 2147483646 h 548"/>
                <a:gd name="T30" fmla="*/ 2147483646 w 706"/>
                <a:gd name="T31" fmla="*/ 2147483646 h 548"/>
                <a:gd name="T32" fmla="*/ 2147483646 w 706"/>
                <a:gd name="T33" fmla="*/ 2147483646 h 548"/>
                <a:gd name="T34" fmla="*/ 2147483646 w 706"/>
                <a:gd name="T35" fmla="*/ 2147483646 h 548"/>
                <a:gd name="T36" fmla="*/ 2147483646 w 706"/>
                <a:gd name="T37" fmla="*/ 2147483646 h 548"/>
                <a:gd name="T38" fmla="*/ 2147483646 w 706"/>
                <a:gd name="T39" fmla="*/ 2147483646 h 548"/>
                <a:gd name="T40" fmla="*/ 2147483646 w 706"/>
                <a:gd name="T41" fmla="*/ 2147483646 h 548"/>
                <a:gd name="T42" fmla="*/ 2147483646 w 706"/>
                <a:gd name="T43" fmla="*/ 2147483646 h 548"/>
                <a:gd name="T44" fmla="*/ 2147483646 w 706"/>
                <a:gd name="T45" fmla="*/ 2147483646 h 548"/>
                <a:gd name="T46" fmla="*/ 2147483646 w 706"/>
                <a:gd name="T47" fmla="*/ 2147483646 h 548"/>
                <a:gd name="T48" fmla="*/ 2147483646 w 706"/>
                <a:gd name="T49" fmla="*/ 2147483646 h 548"/>
                <a:gd name="T50" fmla="*/ 2147483646 w 706"/>
                <a:gd name="T51" fmla="*/ 2147483646 h 548"/>
                <a:gd name="T52" fmla="*/ 2147483646 w 706"/>
                <a:gd name="T53" fmla="*/ 2147483646 h 548"/>
                <a:gd name="T54" fmla="*/ 2147483646 w 706"/>
                <a:gd name="T55" fmla="*/ 0 h 548"/>
                <a:gd name="T56" fmla="*/ 2147483646 w 706"/>
                <a:gd name="T57" fmla="*/ 2147483646 h 548"/>
                <a:gd name="T58" fmla="*/ 2147483646 w 706"/>
                <a:gd name="T59" fmla="*/ 2147483646 h 548"/>
                <a:gd name="T60" fmla="*/ 2147483646 w 706"/>
                <a:gd name="T61" fmla="*/ 2147483646 h 548"/>
                <a:gd name="T62" fmla="*/ 0 w 706"/>
                <a:gd name="T63" fmla="*/ 2147483646 h 5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06" h="548">
                  <a:moveTo>
                    <a:pt x="2" y="280"/>
                  </a:moveTo>
                  <a:lnTo>
                    <a:pt x="30" y="380"/>
                  </a:lnTo>
                  <a:lnTo>
                    <a:pt x="18" y="500"/>
                  </a:lnTo>
                  <a:lnTo>
                    <a:pt x="42" y="506"/>
                  </a:lnTo>
                  <a:lnTo>
                    <a:pt x="68" y="500"/>
                  </a:lnTo>
                  <a:lnTo>
                    <a:pt x="84" y="456"/>
                  </a:lnTo>
                  <a:lnTo>
                    <a:pt x="74" y="414"/>
                  </a:lnTo>
                  <a:lnTo>
                    <a:pt x="94" y="384"/>
                  </a:lnTo>
                  <a:lnTo>
                    <a:pt x="130" y="432"/>
                  </a:lnTo>
                  <a:lnTo>
                    <a:pt x="154" y="440"/>
                  </a:lnTo>
                  <a:lnTo>
                    <a:pt x="202" y="420"/>
                  </a:lnTo>
                  <a:lnTo>
                    <a:pt x="250" y="396"/>
                  </a:lnTo>
                  <a:lnTo>
                    <a:pt x="302" y="392"/>
                  </a:lnTo>
                  <a:lnTo>
                    <a:pt x="358" y="412"/>
                  </a:lnTo>
                  <a:lnTo>
                    <a:pt x="342" y="456"/>
                  </a:lnTo>
                  <a:lnTo>
                    <a:pt x="338" y="532"/>
                  </a:lnTo>
                  <a:lnTo>
                    <a:pt x="394" y="548"/>
                  </a:lnTo>
                  <a:lnTo>
                    <a:pt x="498" y="460"/>
                  </a:lnTo>
                  <a:lnTo>
                    <a:pt x="568" y="346"/>
                  </a:lnTo>
                  <a:lnTo>
                    <a:pt x="606" y="252"/>
                  </a:lnTo>
                  <a:lnTo>
                    <a:pt x="642" y="206"/>
                  </a:lnTo>
                  <a:lnTo>
                    <a:pt x="654" y="168"/>
                  </a:lnTo>
                  <a:lnTo>
                    <a:pt x="658" y="120"/>
                  </a:lnTo>
                  <a:lnTo>
                    <a:pt x="706" y="12"/>
                  </a:lnTo>
                  <a:lnTo>
                    <a:pt x="582" y="28"/>
                  </a:lnTo>
                  <a:lnTo>
                    <a:pt x="486" y="48"/>
                  </a:lnTo>
                  <a:lnTo>
                    <a:pt x="434" y="36"/>
                  </a:lnTo>
                  <a:lnTo>
                    <a:pt x="366" y="0"/>
                  </a:lnTo>
                  <a:lnTo>
                    <a:pt x="206" y="68"/>
                  </a:lnTo>
                  <a:lnTo>
                    <a:pt x="104" y="172"/>
                  </a:lnTo>
                  <a:lnTo>
                    <a:pt x="32" y="206"/>
                  </a:lnTo>
                  <a:lnTo>
                    <a:pt x="0" y="28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 name="Freeform 12"/>
            <p:cNvSpPr>
              <a:spLocks/>
            </p:cNvSpPr>
            <p:nvPr/>
          </p:nvSpPr>
          <p:spPr bwMode="auto">
            <a:xfrm>
              <a:off x="1995288" y="3702761"/>
              <a:ext cx="242238" cy="363357"/>
            </a:xfrm>
            <a:custGeom>
              <a:avLst/>
              <a:gdLst>
                <a:gd name="T0" fmla="*/ 2147483646 w 176"/>
                <a:gd name="T1" fmla="*/ 0 h 264"/>
                <a:gd name="T2" fmla="*/ 2147483646 w 176"/>
                <a:gd name="T3" fmla="*/ 2147483646 h 264"/>
                <a:gd name="T4" fmla="*/ 2147483646 w 176"/>
                <a:gd name="T5" fmla="*/ 2147483646 h 264"/>
                <a:gd name="T6" fmla="*/ 2147483646 w 176"/>
                <a:gd name="T7" fmla="*/ 2147483646 h 264"/>
                <a:gd name="T8" fmla="*/ 2147483646 w 176"/>
                <a:gd name="T9" fmla="*/ 2147483646 h 264"/>
                <a:gd name="T10" fmla="*/ 2147483646 w 176"/>
                <a:gd name="T11" fmla="*/ 2147483646 h 264"/>
                <a:gd name="T12" fmla="*/ 2147483646 w 176"/>
                <a:gd name="T13" fmla="*/ 2147483646 h 264"/>
                <a:gd name="T14" fmla="*/ 2147483646 w 176"/>
                <a:gd name="T15" fmla="*/ 2147483646 h 264"/>
                <a:gd name="T16" fmla="*/ 2147483646 w 176"/>
                <a:gd name="T17" fmla="*/ 2147483646 h 264"/>
                <a:gd name="T18" fmla="*/ 2147483646 w 176"/>
                <a:gd name="T19" fmla="*/ 2147483646 h 264"/>
                <a:gd name="T20" fmla="*/ 0 w 176"/>
                <a:gd name="T21" fmla="*/ 2147483646 h 264"/>
                <a:gd name="T22" fmla="*/ 2147483646 w 176"/>
                <a:gd name="T23" fmla="*/ 2147483646 h 264"/>
                <a:gd name="T24" fmla="*/ 2147483646 w 176"/>
                <a:gd name="T25" fmla="*/ 2147483646 h 2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64">
                  <a:moveTo>
                    <a:pt x="96" y="0"/>
                  </a:moveTo>
                  <a:lnTo>
                    <a:pt x="160" y="16"/>
                  </a:lnTo>
                  <a:lnTo>
                    <a:pt x="176" y="84"/>
                  </a:lnTo>
                  <a:lnTo>
                    <a:pt x="148" y="160"/>
                  </a:lnTo>
                  <a:lnTo>
                    <a:pt x="104" y="264"/>
                  </a:lnTo>
                  <a:lnTo>
                    <a:pt x="76" y="224"/>
                  </a:lnTo>
                  <a:lnTo>
                    <a:pt x="44" y="218"/>
                  </a:lnTo>
                  <a:lnTo>
                    <a:pt x="36" y="172"/>
                  </a:lnTo>
                  <a:lnTo>
                    <a:pt x="30" y="152"/>
                  </a:lnTo>
                  <a:lnTo>
                    <a:pt x="32" y="118"/>
                  </a:lnTo>
                  <a:lnTo>
                    <a:pt x="0" y="92"/>
                  </a:lnTo>
                  <a:lnTo>
                    <a:pt x="52" y="12"/>
                  </a:lnTo>
                  <a:lnTo>
                    <a:pt x="96" y="4"/>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 name="Freeform 13"/>
            <p:cNvSpPr>
              <a:spLocks/>
            </p:cNvSpPr>
            <p:nvPr/>
          </p:nvSpPr>
          <p:spPr bwMode="auto">
            <a:xfrm>
              <a:off x="276225" y="4092269"/>
              <a:ext cx="1007489" cy="1800267"/>
            </a:xfrm>
            <a:custGeom>
              <a:avLst/>
              <a:gdLst>
                <a:gd name="T0" fmla="*/ 2147483646 w 732"/>
                <a:gd name="T1" fmla="*/ 2147483646 h 1308"/>
                <a:gd name="T2" fmla="*/ 2147483646 w 732"/>
                <a:gd name="T3" fmla="*/ 2147483646 h 1308"/>
                <a:gd name="T4" fmla="*/ 2147483646 w 732"/>
                <a:gd name="T5" fmla="*/ 2147483646 h 1308"/>
                <a:gd name="T6" fmla="*/ 2147483646 w 732"/>
                <a:gd name="T7" fmla="*/ 2147483646 h 1308"/>
                <a:gd name="T8" fmla="*/ 2147483646 w 732"/>
                <a:gd name="T9" fmla="*/ 2147483646 h 1308"/>
                <a:gd name="T10" fmla="*/ 2147483646 w 732"/>
                <a:gd name="T11" fmla="*/ 2147483646 h 1308"/>
                <a:gd name="T12" fmla="*/ 2147483646 w 732"/>
                <a:gd name="T13" fmla="*/ 2147483646 h 1308"/>
                <a:gd name="T14" fmla="*/ 2147483646 w 732"/>
                <a:gd name="T15" fmla="*/ 2147483646 h 1308"/>
                <a:gd name="T16" fmla="*/ 2147483646 w 732"/>
                <a:gd name="T17" fmla="*/ 2147483646 h 1308"/>
                <a:gd name="T18" fmla="*/ 2147483646 w 732"/>
                <a:gd name="T19" fmla="*/ 0 h 1308"/>
                <a:gd name="T20" fmla="*/ 2147483646 w 732"/>
                <a:gd name="T21" fmla="*/ 2147483646 h 1308"/>
                <a:gd name="T22" fmla="*/ 2147483646 w 732"/>
                <a:gd name="T23" fmla="*/ 2147483646 h 1308"/>
                <a:gd name="T24" fmla="*/ 2147483646 w 732"/>
                <a:gd name="T25" fmla="*/ 2147483646 h 1308"/>
                <a:gd name="T26" fmla="*/ 2147483646 w 732"/>
                <a:gd name="T27" fmla="*/ 2147483646 h 1308"/>
                <a:gd name="T28" fmla="*/ 2147483646 w 732"/>
                <a:gd name="T29" fmla="*/ 2147483646 h 1308"/>
                <a:gd name="T30" fmla="*/ 2147483646 w 732"/>
                <a:gd name="T31" fmla="*/ 2147483646 h 1308"/>
                <a:gd name="T32" fmla="*/ 2147483646 w 732"/>
                <a:gd name="T33" fmla="*/ 2147483646 h 1308"/>
                <a:gd name="T34" fmla="*/ 2147483646 w 732"/>
                <a:gd name="T35" fmla="*/ 2147483646 h 1308"/>
                <a:gd name="T36" fmla="*/ 2147483646 w 732"/>
                <a:gd name="T37" fmla="*/ 2147483646 h 1308"/>
                <a:gd name="T38" fmla="*/ 2147483646 w 732"/>
                <a:gd name="T39" fmla="*/ 2147483646 h 1308"/>
                <a:gd name="T40" fmla="*/ 2147483646 w 732"/>
                <a:gd name="T41" fmla="*/ 2147483646 h 1308"/>
                <a:gd name="T42" fmla="*/ 2147483646 w 732"/>
                <a:gd name="T43" fmla="*/ 2147483646 h 1308"/>
                <a:gd name="T44" fmla="*/ 2147483646 w 732"/>
                <a:gd name="T45" fmla="*/ 2147483646 h 1308"/>
                <a:gd name="T46" fmla="*/ 2147483646 w 732"/>
                <a:gd name="T47" fmla="*/ 2147483646 h 1308"/>
                <a:gd name="T48" fmla="*/ 2147483646 w 732"/>
                <a:gd name="T49" fmla="*/ 2147483646 h 1308"/>
                <a:gd name="T50" fmla="*/ 2147483646 w 732"/>
                <a:gd name="T51" fmla="*/ 2147483646 h 1308"/>
                <a:gd name="T52" fmla="*/ 2147483646 w 732"/>
                <a:gd name="T53" fmla="*/ 2147483646 h 1308"/>
                <a:gd name="T54" fmla="*/ 2147483646 w 732"/>
                <a:gd name="T55" fmla="*/ 2147483646 h 1308"/>
                <a:gd name="T56" fmla="*/ 2147483646 w 732"/>
                <a:gd name="T57" fmla="*/ 2147483646 h 1308"/>
                <a:gd name="T58" fmla="*/ 2147483646 w 732"/>
                <a:gd name="T59" fmla="*/ 2147483646 h 1308"/>
                <a:gd name="T60" fmla="*/ 2147483646 w 732"/>
                <a:gd name="T61" fmla="*/ 2147483646 h 1308"/>
                <a:gd name="T62" fmla="*/ 2147483646 w 732"/>
                <a:gd name="T63" fmla="*/ 2147483646 h 1308"/>
                <a:gd name="T64" fmla="*/ 2147483646 w 732"/>
                <a:gd name="T65" fmla="*/ 2147483646 h 1308"/>
                <a:gd name="T66" fmla="*/ 2147483646 w 732"/>
                <a:gd name="T67" fmla="*/ 2147483646 h 1308"/>
                <a:gd name="T68" fmla="*/ 2147483646 w 732"/>
                <a:gd name="T69" fmla="*/ 2147483646 h 1308"/>
                <a:gd name="T70" fmla="*/ 2147483646 w 732"/>
                <a:gd name="T71" fmla="*/ 2147483646 h 1308"/>
                <a:gd name="T72" fmla="*/ 2147483646 w 732"/>
                <a:gd name="T73" fmla="*/ 2147483646 h 1308"/>
                <a:gd name="T74" fmla="*/ 2147483646 w 732"/>
                <a:gd name="T75" fmla="*/ 2147483646 h 13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32" h="1308">
                  <a:moveTo>
                    <a:pt x="724" y="628"/>
                  </a:moveTo>
                  <a:lnTo>
                    <a:pt x="696" y="552"/>
                  </a:lnTo>
                  <a:lnTo>
                    <a:pt x="688" y="492"/>
                  </a:lnTo>
                  <a:lnTo>
                    <a:pt x="686" y="426"/>
                  </a:lnTo>
                  <a:lnTo>
                    <a:pt x="678" y="378"/>
                  </a:lnTo>
                  <a:lnTo>
                    <a:pt x="650" y="310"/>
                  </a:lnTo>
                  <a:lnTo>
                    <a:pt x="664" y="228"/>
                  </a:lnTo>
                  <a:lnTo>
                    <a:pt x="670" y="172"/>
                  </a:lnTo>
                  <a:lnTo>
                    <a:pt x="662" y="124"/>
                  </a:lnTo>
                  <a:lnTo>
                    <a:pt x="666" y="72"/>
                  </a:lnTo>
                  <a:lnTo>
                    <a:pt x="654" y="34"/>
                  </a:lnTo>
                  <a:lnTo>
                    <a:pt x="632" y="12"/>
                  </a:lnTo>
                  <a:lnTo>
                    <a:pt x="544" y="28"/>
                  </a:lnTo>
                  <a:lnTo>
                    <a:pt x="482" y="26"/>
                  </a:lnTo>
                  <a:lnTo>
                    <a:pt x="364" y="64"/>
                  </a:lnTo>
                  <a:lnTo>
                    <a:pt x="300" y="136"/>
                  </a:lnTo>
                  <a:lnTo>
                    <a:pt x="256" y="134"/>
                  </a:lnTo>
                  <a:lnTo>
                    <a:pt x="248" y="66"/>
                  </a:lnTo>
                  <a:lnTo>
                    <a:pt x="242" y="14"/>
                  </a:lnTo>
                  <a:lnTo>
                    <a:pt x="186" y="0"/>
                  </a:lnTo>
                  <a:lnTo>
                    <a:pt x="144" y="46"/>
                  </a:lnTo>
                  <a:lnTo>
                    <a:pt x="252" y="206"/>
                  </a:lnTo>
                  <a:lnTo>
                    <a:pt x="262" y="244"/>
                  </a:lnTo>
                  <a:lnTo>
                    <a:pt x="230" y="300"/>
                  </a:lnTo>
                  <a:lnTo>
                    <a:pt x="208" y="362"/>
                  </a:lnTo>
                  <a:lnTo>
                    <a:pt x="180" y="428"/>
                  </a:lnTo>
                  <a:lnTo>
                    <a:pt x="152" y="448"/>
                  </a:lnTo>
                  <a:lnTo>
                    <a:pt x="122" y="492"/>
                  </a:lnTo>
                  <a:lnTo>
                    <a:pt x="112" y="574"/>
                  </a:lnTo>
                  <a:lnTo>
                    <a:pt x="72" y="660"/>
                  </a:lnTo>
                  <a:lnTo>
                    <a:pt x="18" y="748"/>
                  </a:lnTo>
                  <a:lnTo>
                    <a:pt x="52" y="816"/>
                  </a:lnTo>
                  <a:lnTo>
                    <a:pt x="104" y="884"/>
                  </a:lnTo>
                  <a:lnTo>
                    <a:pt x="168" y="888"/>
                  </a:lnTo>
                  <a:lnTo>
                    <a:pt x="254" y="870"/>
                  </a:lnTo>
                  <a:lnTo>
                    <a:pt x="286" y="884"/>
                  </a:lnTo>
                  <a:lnTo>
                    <a:pt x="264" y="978"/>
                  </a:lnTo>
                  <a:lnTo>
                    <a:pt x="242" y="1002"/>
                  </a:lnTo>
                  <a:lnTo>
                    <a:pt x="196" y="982"/>
                  </a:lnTo>
                  <a:lnTo>
                    <a:pt x="172" y="952"/>
                  </a:lnTo>
                  <a:lnTo>
                    <a:pt x="148" y="954"/>
                  </a:lnTo>
                  <a:lnTo>
                    <a:pt x="140" y="996"/>
                  </a:lnTo>
                  <a:lnTo>
                    <a:pt x="110" y="994"/>
                  </a:lnTo>
                  <a:lnTo>
                    <a:pt x="108" y="960"/>
                  </a:lnTo>
                  <a:lnTo>
                    <a:pt x="88" y="948"/>
                  </a:lnTo>
                  <a:lnTo>
                    <a:pt x="66" y="1010"/>
                  </a:lnTo>
                  <a:lnTo>
                    <a:pt x="0" y="1070"/>
                  </a:lnTo>
                  <a:lnTo>
                    <a:pt x="22" y="1100"/>
                  </a:lnTo>
                  <a:lnTo>
                    <a:pt x="74" y="1094"/>
                  </a:lnTo>
                  <a:lnTo>
                    <a:pt x="92" y="1136"/>
                  </a:lnTo>
                  <a:lnTo>
                    <a:pt x="140" y="1128"/>
                  </a:lnTo>
                  <a:lnTo>
                    <a:pt x="120" y="1164"/>
                  </a:lnTo>
                  <a:lnTo>
                    <a:pt x="110" y="1196"/>
                  </a:lnTo>
                  <a:lnTo>
                    <a:pt x="60" y="1202"/>
                  </a:lnTo>
                  <a:lnTo>
                    <a:pt x="18" y="1244"/>
                  </a:lnTo>
                  <a:lnTo>
                    <a:pt x="60" y="1266"/>
                  </a:lnTo>
                  <a:lnTo>
                    <a:pt x="92" y="1308"/>
                  </a:lnTo>
                  <a:lnTo>
                    <a:pt x="110" y="1284"/>
                  </a:lnTo>
                  <a:lnTo>
                    <a:pt x="108" y="1252"/>
                  </a:lnTo>
                  <a:lnTo>
                    <a:pt x="120" y="1222"/>
                  </a:lnTo>
                  <a:lnTo>
                    <a:pt x="190" y="1244"/>
                  </a:lnTo>
                  <a:lnTo>
                    <a:pt x="236" y="1228"/>
                  </a:lnTo>
                  <a:lnTo>
                    <a:pt x="288" y="1180"/>
                  </a:lnTo>
                  <a:lnTo>
                    <a:pt x="380" y="1070"/>
                  </a:lnTo>
                  <a:lnTo>
                    <a:pt x="434" y="1032"/>
                  </a:lnTo>
                  <a:lnTo>
                    <a:pt x="518" y="962"/>
                  </a:lnTo>
                  <a:lnTo>
                    <a:pt x="544" y="938"/>
                  </a:lnTo>
                  <a:lnTo>
                    <a:pt x="522" y="914"/>
                  </a:lnTo>
                  <a:lnTo>
                    <a:pt x="584" y="810"/>
                  </a:lnTo>
                  <a:lnTo>
                    <a:pt x="604" y="794"/>
                  </a:lnTo>
                  <a:lnTo>
                    <a:pt x="594" y="856"/>
                  </a:lnTo>
                  <a:lnTo>
                    <a:pt x="604" y="862"/>
                  </a:lnTo>
                  <a:lnTo>
                    <a:pt x="630" y="856"/>
                  </a:lnTo>
                  <a:lnTo>
                    <a:pt x="652" y="822"/>
                  </a:lnTo>
                  <a:lnTo>
                    <a:pt x="710" y="762"/>
                  </a:lnTo>
                  <a:lnTo>
                    <a:pt x="732" y="684"/>
                  </a:lnTo>
                  <a:lnTo>
                    <a:pt x="724" y="622"/>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 name="Freeform 14"/>
            <p:cNvSpPr>
              <a:spLocks/>
            </p:cNvSpPr>
            <p:nvPr/>
          </p:nvSpPr>
          <p:spPr bwMode="auto">
            <a:xfrm>
              <a:off x="2053094" y="1305158"/>
              <a:ext cx="611100" cy="322066"/>
            </a:xfrm>
            <a:custGeom>
              <a:avLst/>
              <a:gdLst>
                <a:gd name="T0" fmla="*/ 0 w 444"/>
                <a:gd name="T1" fmla="*/ 2147483646 h 234"/>
                <a:gd name="T2" fmla="*/ 2147483646 w 444"/>
                <a:gd name="T3" fmla="*/ 2147483646 h 234"/>
                <a:gd name="T4" fmla="*/ 2147483646 w 444"/>
                <a:gd name="T5" fmla="*/ 2147483646 h 234"/>
                <a:gd name="T6" fmla="*/ 2147483646 w 444"/>
                <a:gd name="T7" fmla="*/ 2147483646 h 234"/>
                <a:gd name="T8" fmla="*/ 2147483646 w 444"/>
                <a:gd name="T9" fmla="*/ 2147483646 h 234"/>
                <a:gd name="T10" fmla="*/ 2147483646 w 444"/>
                <a:gd name="T11" fmla="*/ 2147483646 h 234"/>
                <a:gd name="T12" fmla="*/ 2147483646 w 444"/>
                <a:gd name="T13" fmla="*/ 2147483646 h 234"/>
                <a:gd name="T14" fmla="*/ 2147483646 w 444"/>
                <a:gd name="T15" fmla="*/ 2147483646 h 234"/>
                <a:gd name="T16" fmla="*/ 2147483646 w 444"/>
                <a:gd name="T17" fmla="*/ 2147483646 h 234"/>
                <a:gd name="T18" fmla="*/ 2147483646 w 444"/>
                <a:gd name="T19" fmla="*/ 2147483646 h 234"/>
                <a:gd name="T20" fmla="*/ 2147483646 w 444"/>
                <a:gd name="T21" fmla="*/ 0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4" h="234">
                  <a:moveTo>
                    <a:pt x="0" y="174"/>
                  </a:moveTo>
                  <a:lnTo>
                    <a:pt x="60" y="180"/>
                  </a:lnTo>
                  <a:lnTo>
                    <a:pt x="129" y="225"/>
                  </a:lnTo>
                  <a:lnTo>
                    <a:pt x="210" y="234"/>
                  </a:lnTo>
                  <a:lnTo>
                    <a:pt x="282" y="225"/>
                  </a:lnTo>
                  <a:lnTo>
                    <a:pt x="288" y="171"/>
                  </a:lnTo>
                  <a:lnTo>
                    <a:pt x="273" y="123"/>
                  </a:lnTo>
                  <a:lnTo>
                    <a:pt x="291" y="81"/>
                  </a:lnTo>
                  <a:lnTo>
                    <a:pt x="345" y="45"/>
                  </a:lnTo>
                  <a:lnTo>
                    <a:pt x="399" y="32"/>
                  </a:lnTo>
                  <a:lnTo>
                    <a:pt x="444"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 name="Freeform 15"/>
            <p:cNvSpPr>
              <a:spLocks/>
            </p:cNvSpPr>
            <p:nvPr/>
          </p:nvSpPr>
          <p:spPr bwMode="auto">
            <a:xfrm>
              <a:off x="3072970" y="1602450"/>
              <a:ext cx="858843" cy="272517"/>
            </a:xfrm>
            <a:custGeom>
              <a:avLst/>
              <a:gdLst>
                <a:gd name="T0" fmla="*/ 2147483646 w 624"/>
                <a:gd name="T1" fmla="*/ 0 h 198"/>
                <a:gd name="T2" fmla="*/ 2147483646 w 624"/>
                <a:gd name="T3" fmla="*/ 2147483646 h 198"/>
                <a:gd name="T4" fmla="*/ 2147483646 w 624"/>
                <a:gd name="T5" fmla="*/ 2147483646 h 198"/>
                <a:gd name="T6" fmla="*/ 2147483646 w 624"/>
                <a:gd name="T7" fmla="*/ 2147483646 h 198"/>
                <a:gd name="T8" fmla="*/ 2147483646 w 624"/>
                <a:gd name="T9" fmla="*/ 2147483646 h 198"/>
                <a:gd name="T10" fmla="*/ 2147483646 w 624"/>
                <a:gd name="T11" fmla="*/ 2147483646 h 198"/>
                <a:gd name="T12" fmla="*/ 2147483646 w 624"/>
                <a:gd name="T13" fmla="*/ 2147483646 h 198"/>
                <a:gd name="T14" fmla="*/ 2147483646 w 624"/>
                <a:gd name="T15" fmla="*/ 2147483646 h 198"/>
                <a:gd name="T16" fmla="*/ 2147483646 w 624"/>
                <a:gd name="T17" fmla="*/ 2147483646 h 198"/>
                <a:gd name="T18" fmla="*/ 2147483646 w 624"/>
                <a:gd name="T19" fmla="*/ 2147483646 h 198"/>
                <a:gd name="T20" fmla="*/ 2147483646 w 624"/>
                <a:gd name="T21" fmla="*/ 2147483646 h 198"/>
                <a:gd name="T22" fmla="*/ 0 w 624"/>
                <a:gd name="T23" fmla="*/ 2147483646 h 1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4" h="198">
                  <a:moveTo>
                    <a:pt x="624" y="0"/>
                  </a:moveTo>
                  <a:lnTo>
                    <a:pt x="546" y="57"/>
                  </a:lnTo>
                  <a:lnTo>
                    <a:pt x="492" y="122"/>
                  </a:lnTo>
                  <a:lnTo>
                    <a:pt x="420" y="180"/>
                  </a:lnTo>
                  <a:lnTo>
                    <a:pt x="383" y="198"/>
                  </a:lnTo>
                  <a:lnTo>
                    <a:pt x="336" y="195"/>
                  </a:lnTo>
                  <a:lnTo>
                    <a:pt x="264" y="191"/>
                  </a:lnTo>
                  <a:lnTo>
                    <a:pt x="195" y="165"/>
                  </a:lnTo>
                  <a:lnTo>
                    <a:pt x="156" y="123"/>
                  </a:lnTo>
                  <a:lnTo>
                    <a:pt x="105" y="90"/>
                  </a:lnTo>
                  <a:lnTo>
                    <a:pt x="54" y="45"/>
                  </a:lnTo>
                  <a:lnTo>
                    <a:pt x="0" y="12"/>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 name="Freeform 16"/>
            <p:cNvSpPr>
              <a:spLocks/>
            </p:cNvSpPr>
            <p:nvPr/>
          </p:nvSpPr>
          <p:spPr bwMode="auto">
            <a:xfrm>
              <a:off x="2131546" y="1755225"/>
              <a:ext cx="301421" cy="367485"/>
            </a:xfrm>
            <a:custGeom>
              <a:avLst/>
              <a:gdLst>
                <a:gd name="T0" fmla="*/ 0 w 219"/>
                <a:gd name="T1" fmla="*/ 2147483646 h 267"/>
                <a:gd name="T2" fmla="*/ 2147483646 w 219"/>
                <a:gd name="T3" fmla="*/ 2147483646 h 267"/>
                <a:gd name="T4" fmla="*/ 2147483646 w 219"/>
                <a:gd name="T5" fmla="*/ 2147483646 h 267"/>
                <a:gd name="T6" fmla="*/ 2147483646 w 219"/>
                <a:gd name="T7" fmla="*/ 2147483646 h 267"/>
                <a:gd name="T8" fmla="*/ 2147483646 w 219"/>
                <a:gd name="T9" fmla="*/ 2147483646 h 267"/>
                <a:gd name="T10" fmla="*/ 2147483646 w 219"/>
                <a:gd name="T11" fmla="*/ 0 h 2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9" h="267">
                  <a:moveTo>
                    <a:pt x="0" y="267"/>
                  </a:moveTo>
                  <a:lnTo>
                    <a:pt x="50" y="213"/>
                  </a:lnTo>
                  <a:lnTo>
                    <a:pt x="77" y="122"/>
                  </a:lnTo>
                  <a:lnTo>
                    <a:pt x="102" y="74"/>
                  </a:lnTo>
                  <a:lnTo>
                    <a:pt x="147" y="33"/>
                  </a:lnTo>
                  <a:lnTo>
                    <a:pt x="219"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 name="Freeform 17"/>
            <p:cNvSpPr>
              <a:spLocks/>
            </p:cNvSpPr>
            <p:nvPr/>
          </p:nvSpPr>
          <p:spPr bwMode="auto">
            <a:xfrm>
              <a:off x="2449483" y="1024382"/>
              <a:ext cx="739100" cy="1292394"/>
            </a:xfrm>
            <a:custGeom>
              <a:avLst/>
              <a:gdLst>
                <a:gd name="T0" fmla="*/ 0 w 537"/>
                <a:gd name="T1" fmla="*/ 2147483646 h 939"/>
                <a:gd name="T2" fmla="*/ 2147483646 w 537"/>
                <a:gd name="T3" fmla="*/ 2147483646 h 939"/>
                <a:gd name="T4" fmla="*/ 2147483646 w 537"/>
                <a:gd name="T5" fmla="*/ 2147483646 h 939"/>
                <a:gd name="T6" fmla="*/ 2147483646 w 537"/>
                <a:gd name="T7" fmla="*/ 2147483646 h 939"/>
                <a:gd name="T8" fmla="*/ 2147483646 w 537"/>
                <a:gd name="T9" fmla="*/ 2147483646 h 939"/>
                <a:gd name="T10" fmla="*/ 2147483646 w 537"/>
                <a:gd name="T11" fmla="*/ 2147483646 h 939"/>
                <a:gd name="T12" fmla="*/ 2147483646 w 537"/>
                <a:gd name="T13" fmla="*/ 2147483646 h 939"/>
                <a:gd name="T14" fmla="*/ 2147483646 w 537"/>
                <a:gd name="T15" fmla="*/ 2147483646 h 939"/>
                <a:gd name="T16" fmla="*/ 2147483646 w 537"/>
                <a:gd name="T17" fmla="*/ 2147483646 h 939"/>
                <a:gd name="T18" fmla="*/ 2147483646 w 537"/>
                <a:gd name="T19" fmla="*/ 2147483646 h 939"/>
                <a:gd name="T20" fmla="*/ 2147483646 w 537"/>
                <a:gd name="T21" fmla="*/ 2147483646 h 939"/>
                <a:gd name="T22" fmla="*/ 2147483646 w 537"/>
                <a:gd name="T23" fmla="*/ 2147483646 h 939"/>
                <a:gd name="T24" fmla="*/ 2147483646 w 537"/>
                <a:gd name="T25" fmla="*/ 2147483646 h 939"/>
                <a:gd name="T26" fmla="*/ 2147483646 w 537"/>
                <a:gd name="T27" fmla="*/ 2147483646 h 939"/>
                <a:gd name="T28" fmla="*/ 2147483646 w 537"/>
                <a:gd name="T29" fmla="*/ 0 h 9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37" h="939">
                  <a:moveTo>
                    <a:pt x="0" y="939"/>
                  </a:moveTo>
                  <a:lnTo>
                    <a:pt x="15" y="852"/>
                  </a:lnTo>
                  <a:lnTo>
                    <a:pt x="65" y="761"/>
                  </a:lnTo>
                  <a:lnTo>
                    <a:pt x="171" y="690"/>
                  </a:lnTo>
                  <a:lnTo>
                    <a:pt x="192" y="636"/>
                  </a:lnTo>
                  <a:lnTo>
                    <a:pt x="195" y="536"/>
                  </a:lnTo>
                  <a:lnTo>
                    <a:pt x="234" y="438"/>
                  </a:lnTo>
                  <a:lnTo>
                    <a:pt x="291" y="411"/>
                  </a:lnTo>
                  <a:lnTo>
                    <a:pt x="348" y="444"/>
                  </a:lnTo>
                  <a:lnTo>
                    <a:pt x="398" y="459"/>
                  </a:lnTo>
                  <a:lnTo>
                    <a:pt x="453" y="441"/>
                  </a:lnTo>
                  <a:lnTo>
                    <a:pt x="468" y="330"/>
                  </a:lnTo>
                  <a:lnTo>
                    <a:pt x="513" y="165"/>
                  </a:lnTo>
                  <a:lnTo>
                    <a:pt x="504" y="99"/>
                  </a:lnTo>
                  <a:lnTo>
                    <a:pt x="537"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 name="Freeform 18"/>
            <p:cNvSpPr>
              <a:spLocks/>
            </p:cNvSpPr>
            <p:nvPr/>
          </p:nvSpPr>
          <p:spPr bwMode="auto">
            <a:xfrm>
              <a:off x="2540323" y="2064904"/>
              <a:ext cx="445938" cy="37162"/>
            </a:xfrm>
            <a:custGeom>
              <a:avLst/>
              <a:gdLst>
                <a:gd name="T0" fmla="*/ 2147483646 w 324"/>
                <a:gd name="T1" fmla="*/ 2147483646 h 27"/>
                <a:gd name="T2" fmla="*/ 2147483646 w 324"/>
                <a:gd name="T3" fmla="*/ 2147483646 h 27"/>
                <a:gd name="T4" fmla="*/ 2147483646 w 324"/>
                <a:gd name="T5" fmla="*/ 2147483646 h 27"/>
                <a:gd name="T6" fmla="*/ 2147483646 w 324"/>
                <a:gd name="T7" fmla="*/ 2147483646 h 27"/>
                <a:gd name="T8" fmla="*/ 0 w 324"/>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 h="27">
                  <a:moveTo>
                    <a:pt x="324" y="24"/>
                  </a:moveTo>
                  <a:lnTo>
                    <a:pt x="234" y="18"/>
                  </a:lnTo>
                  <a:lnTo>
                    <a:pt x="171" y="27"/>
                  </a:lnTo>
                  <a:lnTo>
                    <a:pt x="99" y="6"/>
                  </a:lnTo>
                  <a:lnTo>
                    <a:pt x="0"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 name="Freeform 19"/>
            <p:cNvSpPr>
              <a:spLocks/>
            </p:cNvSpPr>
            <p:nvPr/>
          </p:nvSpPr>
          <p:spPr bwMode="auto">
            <a:xfrm>
              <a:off x="2825227" y="2234195"/>
              <a:ext cx="2246205" cy="586325"/>
            </a:xfrm>
            <a:custGeom>
              <a:avLst/>
              <a:gdLst>
                <a:gd name="T0" fmla="*/ 0 w 1632"/>
                <a:gd name="T1" fmla="*/ 2147483646 h 426"/>
                <a:gd name="T2" fmla="*/ 2147483646 w 1632"/>
                <a:gd name="T3" fmla="*/ 2147483646 h 426"/>
                <a:gd name="T4" fmla="*/ 2147483646 w 1632"/>
                <a:gd name="T5" fmla="*/ 2147483646 h 426"/>
                <a:gd name="T6" fmla="*/ 2147483646 w 1632"/>
                <a:gd name="T7" fmla="*/ 2147483646 h 426"/>
                <a:gd name="T8" fmla="*/ 2147483646 w 1632"/>
                <a:gd name="T9" fmla="*/ 2147483646 h 426"/>
                <a:gd name="T10" fmla="*/ 2147483646 w 1632"/>
                <a:gd name="T11" fmla="*/ 2147483646 h 426"/>
                <a:gd name="T12" fmla="*/ 2147483646 w 1632"/>
                <a:gd name="T13" fmla="*/ 2147483646 h 426"/>
                <a:gd name="T14" fmla="*/ 2147483646 w 1632"/>
                <a:gd name="T15" fmla="*/ 2147483646 h 426"/>
                <a:gd name="T16" fmla="*/ 2147483646 w 1632"/>
                <a:gd name="T17" fmla="*/ 2147483646 h 426"/>
                <a:gd name="T18" fmla="*/ 2147483646 w 1632"/>
                <a:gd name="T19" fmla="*/ 2147483646 h 426"/>
                <a:gd name="T20" fmla="*/ 2147483646 w 1632"/>
                <a:gd name="T21" fmla="*/ 0 h 426"/>
                <a:gd name="T22" fmla="*/ 2147483646 w 1632"/>
                <a:gd name="T23" fmla="*/ 2147483646 h 426"/>
                <a:gd name="T24" fmla="*/ 2147483646 w 1632"/>
                <a:gd name="T25" fmla="*/ 2147483646 h 426"/>
                <a:gd name="T26" fmla="*/ 2147483646 w 1632"/>
                <a:gd name="T27" fmla="*/ 2147483646 h 426"/>
                <a:gd name="T28" fmla="*/ 2147483646 w 1632"/>
                <a:gd name="T29" fmla="*/ 2147483646 h 426"/>
                <a:gd name="T30" fmla="*/ 2147483646 w 1632"/>
                <a:gd name="T31" fmla="*/ 2147483646 h 426"/>
                <a:gd name="T32" fmla="*/ 2147483646 w 1632"/>
                <a:gd name="T33" fmla="*/ 2147483646 h 426"/>
                <a:gd name="T34" fmla="*/ 2147483646 w 1632"/>
                <a:gd name="T35" fmla="*/ 2147483646 h 426"/>
                <a:gd name="T36" fmla="*/ 2147483646 w 1632"/>
                <a:gd name="T37" fmla="*/ 2147483646 h 4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32" h="426">
                  <a:moveTo>
                    <a:pt x="0" y="423"/>
                  </a:moveTo>
                  <a:lnTo>
                    <a:pt x="159" y="426"/>
                  </a:lnTo>
                  <a:lnTo>
                    <a:pt x="264" y="396"/>
                  </a:lnTo>
                  <a:lnTo>
                    <a:pt x="330" y="309"/>
                  </a:lnTo>
                  <a:lnTo>
                    <a:pt x="402" y="282"/>
                  </a:lnTo>
                  <a:lnTo>
                    <a:pt x="468" y="186"/>
                  </a:lnTo>
                  <a:lnTo>
                    <a:pt x="555" y="144"/>
                  </a:lnTo>
                  <a:lnTo>
                    <a:pt x="711" y="114"/>
                  </a:lnTo>
                  <a:lnTo>
                    <a:pt x="855" y="78"/>
                  </a:lnTo>
                  <a:lnTo>
                    <a:pt x="1047" y="21"/>
                  </a:lnTo>
                  <a:lnTo>
                    <a:pt x="1161" y="0"/>
                  </a:lnTo>
                  <a:lnTo>
                    <a:pt x="1215" y="72"/>
                  </a:lnTo>
                  <a:lnTo>
                    <a:pt x="1272" y="129"/>
                  </a:lnTo>
                  <a:lnTo>
                    <a:pt x="1305" y="153"/>
                  </a:lnTo>
                  <a:lnTo>
                    <a:pt x="1359" y="210"/>
                  </a:lnTo>
                  <a:lnTo>
                    <a:pt x="1412" y="236"/>
                  </a:lnTo>
                  <a:lnTo>
                    <a:pt x="1479" y="252"/>
                  </a:lnTo>
                  <a:lnTo>
                    <a:pt x="1544" y="246"/>
                  </a:lnTo>
                  <a:lnTo>
                    <a:pt x="1632" y="216"/>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 name="Freeform 20"/>
            <p:cNvSpPr>
              <a:spLocks/>
            </p:cNvSpPr>
            <p:nvPr/>
          </p:nvSpPr>
          <p:spPr bwMode="auto">
            <a:xfrm>
              <a:off x="4423171" y="1704300"/>
              <a:ext cx="640003" cy="534024"/>
            </a:xfrm>
            <a:custGeom>
              <a:avLst/>
              <a:gdLst>
                <a:gd name="T0" fmla="*/ 0 w 465"/>
                <a:gd name="T1" fmla="*/ 2147483646 h 388"/>
                <a:gd name="T2" fmla="*/ 2147483646 w 465"/>
                <a:gd name="T3" fmla="*/ 2147483646 h 388"/>
                <a:gd name="T4" fmla="*/ 2147483646 w 465"/>
                <a:gd name="T5" fmla="*/ 2147483646 h 388"/>
                <a:gd name="T6" fmla="*/ 2147483646 w 465"/>
                <a:gd name="T7" fmla="*/ 2147483646 h 388"/>
                <a:gd name="T8" fmla="*/ 2147483646 w 465"/>
                <a:gd name="T9" fmla="*/ 2147483646 h 388"/>
                <a:gd name="T10" fmla="*/ 2147483646 w 465"/>
                <a:gd name="T11" fmla="*/ 2147483646 h 388"/>
                <a:gd name="T12" fmla="*/ 2147483646 w 465"/>
                <a:gd name="T13" fmla="*/ 2147483646 h 388"/>
                <a:gd name="T14" fmla="*/ 2147483646 w 465"/>
                <a:gd name="T15" fmla="*/ 0 h 388"/>
                <a:gd name="T16" fmla="*/ 2147483646 w 465"/>
                <a:gd name="T17" fmla="*/ 2147483646 h 3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5" h="388">
                  <a:moveTo>
                    <a:pt x="0" y="388"/>
                  </a:moveTo>
                  <a:lnTo>
                    <a:pt x="21" y="316"/>
                  </a:lnTo>
                  <a:lnTo>
                    <a:pt x="41" y="225"/>
                  </a:lnTo>
                  <a:lnTo>
                    <a:pt x="69" y="154"/>
                  </a:lnTo>
                  <a:lnTo>
                    <a:pt x="126" y="88"/>
                  </a:lnTo>
                  <a:lnTo>
                    <a:pt x="218" y="19"/>
                  </a:lnTo>
                  <a:lnTo>
                    <a:pt x="317" y="12"/>
                  </a:lnTo>
                  <a:lnTo>
                    <a:pt x="383" y="0"/>
                  </a:lnTo>
                  <a:lnTo>
                    <a:pt x="465" y="4"/>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4" name="Freeform 21"/>
            <p:cNvSpPr>
              <a:spLocks/>
            </p:cNvSpPr>
            <p:nvPr/>
          </p:nvSpPr>
          <p:spPr bwMode="auto">
            <a:xfrm>
              <a:off x="3134906" y="2589294"/>
              <a:ext cx="907015" cy="404647"/>
            </a:xfrm>
            <a:custGeom>
              <a:avLst/>
              <a:gdLst>
                <a:gd name="T0" fmla="*/ 2147483646 w 659"/>
                <a:gd name="T1" fmla="*/ 0 h 294"/>
                <a:gd name="T2" fmla="*/ 2147483646 w 659"/>
                <a:gd name="T3" fmla="*/ 2147483646 h 294"/>
                <a:gd name="T4" fmla="*/ 2147483646 w 659"/>
                <a:gd name="T5" fmla="*/ 2147483646 h 294"/>
                <a:gd name="T6" fmla="*/ 2147483646 w 659"/>
                <a:gd name="T7" fmla="*/ 2147483646 h 294"/>
                <a:gd name="T8" fmla="*/ 2147483646 w 659"/>
                <a:gd name="T9" fmla="*/ 2147483646 h 294"/>
                <a:gd name="T10" fmla="*/ 2147483646 w 659"/>
                <a:gd name="T11" fmla="*/ 2147483646 h 294"/>
                <a:gd name="T12" fmla="*/ 2147483646 w 659"/>
                <a:gd name="T13" fmla="*/ 2147483646 h 294"/>
                <a:gd name="T14" fmla="*/ 2147483646 w 659"/>
                <a:gd name="T15" fmla="*/ 2147483646 h 294"/>
                <a:gd name="T16" fmla="*/ 2147483646 w 659"/>
                <a:gd name="T17" fmla="*/ 2147483646 h 294"/>
                <a:gd name="T18" fmla="*/ 2147483646 w 659"/>
                <a:gd name="T19" fmla="*/ 2147483646 h 294"/>
                <a:gd name="T20" fmla="*/ 0 w 659"/>
                <a:gd name="T21" fmla="*/ 2147483646 h 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59" h="294">
                  <a:moveTo>
                    <a:pt x="659" y="0"/>
                  </a:moveTo>
                  <a:lnTo>
                    <a:pt x="563" y="30"/>
                  </a:lnTo>
                  <a:lnTo>
                    <a:pt x="516" y="60"/>
                  </a:lnTo>
                  <a:lnTo>
                    <a:pt x="461" y="125"/>
                  </a:lnTo>
                  <a:lnTo>
                    <a:pt x="401" y="164"/>
                  </a:lnTo>
                  <a:lnTo>
                    <a:pt x="326" y="218"/>
                  </a:lnTo>
                  <a:lnTo>
                    <a:pt x="276" y="231"/>
                  </a:lnTo>
                  <a:lnTo>
                    <a:pt x="227" y="237"/>
                  </a:lnTo>
                  <a:lnTo>
                    <a:pt x="158" y="230"/>
                  </a:lnTo>
                  <a:lnTo>
                    <a:pt x="81" y="248"/>
                  </a:lnTo>
                  <a:lnTo>
                    <a:pt x="0" y="294"/>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5" name="Freeform 22"/>
            <p:cNvSpPr>
              <a:spLocks/>
            </p:cNvSpPr>
            <p:nvPr/>
          </p:nvSpPr>
          <p:spPr bwMode="auto">
            <a:xfrm>
              <a:off x="3575338" y="2890714"/>
              <a:ext cx="846455" cy="103227"/>
            </a:xfrm>
            <a:custGeom>
              <a:avLst/>
              <a:gdLst>
                <a:gd name="T0" fmla="*/ 0 w 615"/>
                <a:gd name="T1" fmla="*/ 0 h 75"/>
                <a:gd name="T2" fmla="*/ 2147483646 w 615"/>
                <a:gd name="T3" fmla="*/ 2147483646 h 75"/>
                <a:gd name="T4" fmla="*/ 2147483646 w 615"/>
                <a:gd name="T5" fmla="*/ 2147483646 h 75"/>
                <a:gd name="T6" fmla="*/ 2147483646 w 615"/>
                <a:gd name="T7" fmla="*/ 2147483646 h 75"/>
                <a:gd name="T8" fmla="*/ 2147483646 w 615"/>
                <a:gd name="T9" fmla="*/ 2147483646 h 75"/>
                <a:gd name="T10" fmla="*/ 2147483646 w 615"/>
                <a:gd name="T11" fmla="*/ 2147483646 h 75"/>
                <a:gd name="T12" fmla="*/ 2147483646 w 615"/>
                <a:gd name="T13" fmla="*/ 2147483646 h 75"/>
                <a:gd name="T14" fmla="*/ 2147483646 w 615"/>
                <a:gd name="T15" fmla="*/ 2147483646 h 75"/>
                <a:gd name="T16" fmla="*/ 2147483646 w 615"/>
                <a:gd name="T17" fmla="*/ 2147483646 h 75"/>
                <a:gd name="T18" fmla="*/ 2147483646 w 615"/>
                <a:gd name="T19" fmla="*/ 2147483646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5" h="75">
                  <a:moveTo>
                    <a:pt x="0" y="0"/>
                  </a:moveTo>
                  <a:lnTo>
                    <a:pt x="42" y="33"/>
                  </a:lnTo>
                  <a:lnTo>
                    <a:pt x="97" y="62"/>
                  </a:lnTo>
                  <a:lnTo>
                    <a:pt x="181" y="71"/>
                  </a:lnTo>
                  <a:lnTo>
                    <a:pt x="271" y="75"/>
                  </a:lnTo>
                  <a:lnTo>
                    <a:pt x="327" y="68"/>
                  </a:lnTo>
                  <a:lnTo>
                    <a:pt x="390" y="51"/>
                  </a:lnTo>
                  <a:lnTo>
                    <a:pt x="480" y="41"/>
                  </a:lnTo>
                  <a:lnTo>
                    <a:pt x="556" y="65"/>
                  </a:lnTo>
                  <a:lnTo>
                    <a:pt x="615" y="57"/>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 name="Freeform 23"/>
            <p:cNvSpPr>
              <a:spLocks/>
            </p:cNvSpPr>
            <p:nvPr/>
          </p:nvSpPr>
          <p:spPr bwMode="auto">
            <a:xfrm>
              <a:off x="3312455" y="3130199"/>
              <a:ext cx="807918" cy="68818"/>
            </a:xfrm>
            <a:custGeom>
              <a:avLst/>
              <a:gdLst>
                <a:gd name="T0" fmla="*/ 0 w 587"/>
                <a:gd name="T1" fmla="*/ 2147483646 h 50"/>
                <a:gd name="T2" fmla="*/ 2147483646 w 587"/>
                <a:gd name="T3" fmla="*/ 2147483646 h 50"/>
                <a:gd name="T4" fmla="*/ 2147483646 w 587"/>
                <a:gd name="T5" fmla="*/ 0 h 50"/>
                <a:gd name="T6" fmla="*/ 2147483646 w 587"/>
                <a:gd name="T7" fmla="*/ 2147483646 h 50"/>
                <a:gd name="T8" fmla="*/ 2147483646 w 587"/>
                <a:gd name="T9" fmla="*/ 2147483646 h 50"/>
                <a:gd name="T10" fmla="*/ 2147483646 w 587"/>
                <a:gd name="T11" fmla="*/ 2147483646 h 50"/>
                <a:gd name="T12" fmla="*/ 2147483646 w 587"/>
                <a:gd name="T13" fmla="*/ 2147483646 h 50"/>
                <a:gd name="T14" fmla="*/ 2147483646 w 587"/>
                <a:gd name="T15" fmla="*/ 2147483646 h 50"/>
                <a:gd name="T16" fmla="*/ 2147483646 w 587"/>
                <a:gd name="T17" fmla="*/ 2147483646 h 50"/>
                <a:gd name="T18" fmla="*/ 2147483646 w 587"/>
                <a:gd name="T19" fmla="*/ 2147483646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7" h="50">
                  <a:moveTo>
                    <a:pt x="0" y="26"/>
                  </a:moveTo>
                  <a:lnTo>
                    <a:pt x="51" y="8"/>
                  </a:lnTo>
                  <a:lnTo>
                    <a:pt x="102" y="0"/>
                  </a:lnTo>
                  <a:lnTo>
                    <a:pt x="165" y="14"/>
                  </a:lnTo>
                  <a:lnTo>
                    <a:pt x="254" y="5"/>
                  </a:lnTo>
                  <a:lnTo>
                    <a:pt x="353" y="5"/>
                  </a:lnTo>
                  <a:lnTo>
                    <a:pt x="414" y="33"/>
                  </a:lnTo>
                  <a:lnTo>
                    <a:pt x="479" y="48"/>
                  </a:lnTo>
                  <a:lnTo>
                    <a:pt x="539" y="50"/>
                  </a:lnTo>
                  <a:lnTo>
                    <a:pt x="587" y="44"/>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 name="Freeform 24"/>
            <p:cNvSpPr>
              <a:spLocks/>
            </p:cNvSpPr>
            <p:nvPr/>
          </p:nvSpPr>
          <p:spPr bwMode="auto">
            <a:xfrm>
              <a:off x="1582382" y="4214763"/>
              <a:ext cx="198195" cy="220216"/>
            </a:xfrm>
            <a:custGeom>
              <a:avLst/>
              <a:gdLst>
                <a:gd name="T0" fmla="*/ 2147483646 w 144"/>
                <a:gd name="T1" fmla="*/ 2147483646 h 160"/>
                <a:gd name="T2" fmla="*/ 2147483646 w 144"/>
                <a:gd name="T3" fmla="*/ 2147483646 h 160"/>
                <a:gd name="T4" fmla="*/ 2147483646 w 144"/>
                <a:gd name="T5" fmla="*/ 2147483646 h 160"/>
                <a:gd name="T6" fmla="*/ 0 w 144"/>
                <a:gd name="T7" fmla="*/ 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 h="160">
                  <a:moveTo>
                    <a:pt x="144" y="160"/>
                  </a:moveTo>
                  <a:lnTo>
                    <a:pt x="78" y="30"/>
                  </a:lnTo>
                  <a:lnTo>
                    <a:pt x="36" y="32"/>
                  </a:lnTo>
                  <a:lnTo>
                    <a:pt x="0"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 name="Freeform 25"/>
            <p:cNvSpPr>
              <a:spLocks/>
            </p:cNvSpPr>
            <p:nvPr/>
          </p:nvSpPr>
          <p:spPr bwMode="auto">
            <a:xfrm>
              <a:off x="1860405" y="4567109"/>
              <a:ext cx="112861" cy="189936"/>
            </a:xfrm>
            <a:custGeom>
              <a:avLst/>
              <a:gdLst>
                <a:gd name="T0" fmla="*/ 2147483646 w 82"/>
                <a:gd name="T1" fmla="*/ 2147483646 h 138"/>
                <a:gd name="T2" fmla="*/ 2147483646 w 82"/>
                <a:gd name="T3" fmla="*/ 2147483646 h 138"/>
                <a:gd name="T4" fmla="*/ 0 w 82"/>
                <a:gd name="T5" fmla="*/ 0 h 138"/>
                <a:gd name="T6" fmla="*/ 0 60000 65536"/>
                <a:gd name="T7" fmla="*/ 0 60000 65536"/>
                <a:gd name="T8" fmla="*/ 0 60000 65536"/>
              </a:gdLst>
              <a:ahLst/>
              <a:cxnLst>
                <a:cxn ang="T6">
                  <a:pos x="T0" y="T1"/>
                </a:cxn>
                <a:cxn ang="T7">
                  <a:pos x="T2" y="T3"/>
                </a:cxn>
                <a:cxn ang="T8">
                  <a:pos x="T4" y="T5"/>
                </a:cxn>
              </a:cxnLst>
              <a:rect l="0" t="0" r="r" b="b"/>
              <a:pathLst>
                <a:path w="82" h="138">
                  <a:moveTo>
                    <a:pt x="82" y="138"/>
                  </a:moveTo>
                  <a:lnTo>
                    <a:pt x="42" y="106"/>
                  </a:lnTo>
                  <a:lnTo>
                    <a:pt x="0"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 name="Freeform 26"/>
            <p:cNvSpPr>
              <a:spLocks/>
            </p:cNvSpPr>
            <p:nvPr/>
          </p:nvSpPr>
          <p:spPr bwMode="auto">
            <a:xfrm>
              <a:off x="2276063" y="5142424"/>
              <a:ext cx="459701" cy="275270"/>
            </a:xfrm>
            <a:custGeom>
              <a:avLst/>
              <a:gdLst>
                <a:gd name="T0" fmla="*/ 0 w 334"/>
                <a:gd name="T1" fmla="*/ 0 h 200"/>
                <a:gd name="T2" fmla="*/ 2147483646 w 334"/>
                <a:gd name="T3" fmla="*/ 2147483646 h 200"/>
                <a:gd name="T4" fmla="*/ 2147483646 w 334"/>
                <a:gd name="T5" fmla="*/ 2147483646 h 200"/>
                <a:gd name="T6" fmla="*/ 2147483646 w 334"/>
                <a:gd name="T7" fmla="*/ 2147483646 h 200"/>
                <a:gd name="T8" fmla="*/ 2147483646 w 334"/>
                <a:gd name="T9" fmla="*/ 2147483646 h 200"/>
                <a:gd name="T10" fmla="*/ 2147483646 w 334"/>
                <a:gd name="T11" fmla="*/ 2147483646 h 200"/>
                <a:gd name="T12" fmla="*/ 2147483646 w 334"/>
                <a:gd name="T13" fmla="*/ 2147483646 h 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4" h="200">
                  <a:moveTo>
                    <a:pt x="0" y="0"/>
                  </a:moveTo>
                  <a:lnTo>
                    <a:pt x="60" y="8"/>
                  </a:lnTo>
                  <a:lnTo>
                    <a:pt x="114" y="62"/>
                  </a:lnTo>
                  <a:lnTo>
                    <a:pt x="190" y="100"/>
                  </a:lnTo>
                  <a:lnTo>
                    <a:pt x="262" y="116"/>
                  </a:lnTo>
                  <a:lnTo>
                    <a:pt x="306" y="158"/>
                  </a:lnTo>
                  <a:lnTo>
                    <a:pt x="334" y="20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 name="Freeform 27"/>
            <p:cNvSpPr>
              <a:spLocks/>
            </p:cNvSpPr>
            <p:nvPr/>
          </p:nvSpPr>
          <p:spPr bwMode="auto">
            <a:xfrm>
              <a:off x="2009051" y="5472748"/>
              <a:ext cx="547788" cy="366109"/>
            </a:xfrm>
            <a:custGeom>
              <a:avLst/>
              <a:gdLst>
                <a:gd name="T0" fmla="*/ 2147483646 w 398"/>
                <a:gd name="T1" fmla="*/ 2147483646 h 266"/>
                <a:gd name="T2" fmla="*/ 2147483646 w 398"/>
                <a:gd name="T3" fmla="*/ 2147483646 h 266"/>
                <a:gd name="T4" fmla="*/ 2147483646 w 398"/>
                <a:gd name="T5" fmla="*/ 2147483646 h 266"/>
                <a:gd name="T6" fmla="*/ 2147483646 w 398"/>
                <a:gd name="T7" fmla="*/ 2147483646 h 266"/>
                <a:gd name="T8" fmla="*/ 2147483646 w 398"/>
                <a:gd name="T9" fmla="*/ 2147483646 h 266"/>
                <a:gd name="T10" fmla="*/ 2147483646 w 398"/>
                <a:gd name="T11" fmla="*/ 2147483646 h 266"/>
                <a:gd name="T12" fmla="*/ 2147483646 w 398"/>
                <a:gd name="T13" fmla="*/ 2147483646 h 266"/>
                <a:gd name="T14" fmla="*/ 2147483646 w 398"/>
                <a:gd name="T15" fmla="*/ 2147483646 h 266"/>
                <a:gd name="T16" fmla="*/ 2147483646 w 398"/>
                <a:gd name="T17" fmla="*/ 2147483646 h 266"/>
                <a:gd name="T18" fmla="*/ 0 w 398"/>
                <a:gd name="T19" fmla="*/ 0 h 2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8" h="266">
                  <a:moveTo>
                    <a:pt x="398" y="266"/>
                  </a:moveTo>
                  <a:lnTo>
                    <a:pt x="320" y="248"/>
                  </a:lnTo>
                  <a:lnTo>
                    <a:pt x="270" y="216"/>
                  </a:lnTo>
                  <a:lnTo>
                    <a:pt x="202" y="222"/>
                  </a:lnTo>
                  <a:lnTo>
                    <a:pt x="162" y="194"/>
                  </a:lnTo>
                  <a:lnTo>
                    <a:pt x="108" y="186"/>
                  </a:lnTo>
                  <a:lnTo>
                    <a:pt x="64" y="148"/>
                  </a:lnTo>
                  <a:lnTo>
                    <a:pt x="56" y="96"/>
                  </a:lnTo>
                  <a:lnTo>
                    <a:pt x="28" y="40"/>
                  </a:lnTo>
                  <a:lnTo>
                    <a:pt x="0"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 name="Freeform 28"/>
            <p:cNvSpPr>
              <a:spLocks/>
            </p:cNvSpPr>
            <p:nvPr/>
          </p:nvSpPr>
          <p:spPr bwMode="auto">
            <a:xfrm>
              <a:off x="2944970" y="3705514"/>
              <a:ext cx="726713" cy="222969"/>
            </a:xfrm>
            <a:custGeom>
              <a:avLst/>
              <a:gdLst>
                <a:gd name="T0" fmla="*/ 0 w 528"/>
                <a:gd name="T1" fmla="*/ 0 h 162"/>
                <a:gd name="T2" fmla="*/ 2147483646 w 528"/>
                <a:gd name="T3" fmla="*/ 2147483646 h 162"/>
                <a:gd name="T4" fmla="*/ 2147483646 w 528"/>
                <a:gd name="T5" fmla="*/ 2147483646 h 162"/>
                <a:gd name="T6" fmla="*/ 2147483646 w 528"/>
                <a:gd name="T7" fmla="*/ 2147483646 h 162"/>
                <a:gd name="T8" fmla="*/ 2147483646 w 528"/>
                <a:gd name="T9" fmla="*/ 2147483646 h 162"/>
                <a:gd name="T10" fmla="*/ 2147483646 w 528"/>
                <a:gd name="T11" fmla="*/ 2147483646 h 162"/>
                <a:gd name="T12" fmla="*/ 2147483646 w 528"/>
                <a:gd name="T13" fmla="*/ 2147483646 h 162"/>
                <a:gd name="T14" fmla="*/ 2147483646 w 528"/>
                <a:gd name="T15" fmla="*/ 2147483646 h 162"/>
                <a:gd name="T16" fmla="*/ 2147483646 w 528"/>
                <a:gd name="T17" fmla="*/ 2147483646 h 162"/>
                <a:gd name="T18" fmla="*/ 2147483646 w 528"/>
                <a:gd name="T19" fmla="*/ 2147483646 h 162"/>
                <a:gd name="T20" fmla="*/ 2147483646 w 528"/>
                <a:gd name="T21" fmla="*/ 2147483646 h 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8" h="162">
                  <a:moveTo>
                    <a:pt x="0" y="0"/>
                  </a:moveTo>
                  <a:lnTo>
                    <a:pt x="40" y="68"/>
                  </a:lnTo>
                  <a:lnTo>
                    <a:pt x="72" y="102"/>
                  </a:lnTo>
                  <a:lnTo>
                    <a:pt x="120" y="110"/>
                  </a:lnTo>
                  <a:lnTo>
                    <a:pt x="156" y="134"/>
                  </a:lnTo>
                  <a:lnTo>
                    <a:pt x="176" y="162"/>
                  </a:lnTo>
                  <a:lnTo>
                    <a:pt x="210" y="158"/>
                  </a:lnTo>
                  <a:lnTo>
                    <a:pt x="282" y="158"/>
                  </a:lnTo>
                  <a:lnTo>
                    <a:pt x="366" y="138"/>
                  </a:lnTo>
                  <a:lnTo>
                    <a:pt x="440" y="128"/>
                  </a:lnTo>
                  <a:lnTo>
                    <a:pt x="528" y="82"/>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 name="Freeform 29"/>
            <p:cNvSpPr>
              <a:spLocks/>
            </p:cNvSpPr>
            <p:nvPr/>
          </p:nvSpPr>
          <p:spPr bwMode="auto">
            <a:xfrm>
              <a:off x="3022045" y="3595406"/>
              <a:ext cx="363357" cy="38538"/>
            </a:xfrm>
            <a:custGeom>
              <a:avLst/>
              <a:gdLst>
                <a:gd name="T0" fmla="*/ 0 w 264"/>
                <a:gd name="T1" fmla="*/ 0 h 28"/>
                <a:gd name="T2" fmla="*/ 2147483646 w 264"/>
                <a:gd name="T3" fmla="*/ 2147483646 h 28"/>
                <a:gd name="T4" fmla="*/ 2147483646 w 264"/>
                <a:gd name="T5" fmla="*/ 2147483646 h 28"/>
                <a:gd name="T6" fmla="*/ 2147483646 w 264"/>
                <a:gd name="T7" fmla="*/ 2147483646 h 28"/>
                <a:gd name="T8" fmla="*/ 2147483646 w 264"/>
                <a:gd name="T9" fmla="*/ 2147483646 h 28"/>
                <a:gd name="T10" fmla="*/ 2147483646 w 264"/>
                <a:gd name="T11" fmla="*/ 2147483646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4" h="28">
                  <a:moveTo>
                    <a:pt x="0" y="0"/>
                  </a:moveTo>
                  <a:lnTo>
                    <a:pt x="76" y="18"/>
                  </a:lnTo>
                  <a:lnTo>
                    <a:pt x="116" y="28"/>
                  </a:lnTo>
                  <a:lnTo>
                    <a:pt x="162" y="12"/>
                  </a:lnTo>
                  <a:lnTo>
                    <a:pt x="202" y="18"/>
                  </a:lnTo>
                  <a:lnTo>
                    <a:pt x="264" y="12"/>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 name="Freeform 30"/>
            <p:cNvSpPr>
              <a:spLocks/>
            </p:cNvSpPr>
            <p:nvPr/>
          </p:nvSpPr>
          <p:spPr bwMode="auto">
            <a:xfrm>
              <a:off x="2324235" y="3460523"/>
              <a:ext cx="232604" cy="167915"/>
            </a:xfrm>
            <a:custGeom>
              <a:avLst/>
              <a:gdLst>
                <a:gd name="T0" fmla="*/ 0 w 169"/>
                <a:gd name="T1" fmla="*/ 2147483646 h 122"/>
                <a:gd name="T2" fmla="*/ 2147483646 w 169"/>
                <a:gd name="T3" fmla="*/ 2147483646 h 122"/>
                <a:gd name="T4" fmla="*/ 2147483646 w 169"/>
                <a:gd name="T5" fmla="*/ 2147483646 h 122"/>
                <a:gd name="T6" fmla="*/ 2147483646 w 169"/>
                <a:gd name="T7" fmla="*/ 0 h 1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9" h="122">
                  <a:moveTo>
                    <a:pt x="0" y="122"/>
                  </a:moveTo>
                  <a:lnTo>
                    <a:pt x="21" y="74"/>
                  </a:lnTo>
                  <a:lnTo>
                    <a:pt x="114" y="42"/>
                  </a:lnTo>
                  <a:lnTo>
                    <a:pt x="169"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4" name="Freeform 31"/>
            <p:cNvSpPr>
              <a:spLocks/>
            </p:cNvSpPr>
            <p:nvPr/>
          </p:nvSpPr>
          <p:spPr bwMode="auto">
            <a:xfrm>
              <a:off x="2738517" y="3112307"/>
              <a:ext cx="56430" cy="280776"/>
            </a:xfrm>
            <a:custGeom>
              <a:avLst/>
              <a:gdLst>
                <a:gd name="T0" fmla="*/ 2147483646 w 41"/>
                <a:gd name="T1" fmla="*/ 0 h 204"/>
                <a:gd name="T2" fmla="*/ 2147483646 w 41"/>
                <a:gd name="T3" fmla="*/ 2147483646 h 204"/>
                <a:gd name="T4" fmla="*/ 2147483646 w 41"/>
                <a:gd name="T5" fmla="*/ 2147483646 h 204"/>
                <a:gd name="T6" fmla="*/ 2147483646 w 41"/>
                <a:gd name="T7" fmla="*/ 2147483646 h 204"/>
                <a:gd name="T8" fmla="*/ 0 w 41"/>
                <a:gd name="T9" fmla="*/ 2147483646 h 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204">
                  <a:moveTo>
                    <a:pt x="3" y="0"/>
                  </a:moveTo>
                  <a:lnTo>
                    <a:pt x="35" y="36"/>
                  </a:lnTo>
                  <a:lnTo>
                    <a:pt x="41" y="76"/>
                  </a:lnTo>
                  <a:lnTo>
                    <a:pt x="27" y="139"/>
                  </a:lnTo>
                  <a:lnTo>
                    <a:pt x="0" y="204"/>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5" name="Freeform 32"/>
            <p:cNvSpPr>
              <a:spLocks/>
            </p:cNvSpPr>
            <p:nvPr/>
          </p:nvSpPr>
          <p:spPr bwMode="auto">
            <a:xfrm>
              <a:off x="2262300" y="3677987"/>
              <a:ext cx="94968" cy="71570"/>
            </a:xfrm>
            <a:custGeom>
              <a:avLst/>
              <a:gdLst>
                <a:gd name="T0" fmla="*/ 2147483646 w 69"/>
                <a:gd name="T1" fmla="*/ 2147483646 h 52"/>
                <a:gd name="T2" fmla="*/ 2147483646 w 69"/>
                <a:gd name="T3" fmla="*/ 0 h 52"/>
                <a:gd name="T4" fmla="*/ 2147483646 w 69"/>
                <a:gd name="T5" fmla="*/ 0 h 52"/>
                <a:gd name="T6" fmla="*/ 0 w 69"/>
                <a:gd name="T7" fmla="*/ 2147483646 h 52"/>
                <a:gd name="T8" fmla="*/ 0 w 69"/>
                <a:gd name="T9" fmla="*/ 2147483646 h 52"/>
                <a:gd name="T10" fmla="*/ 2147483646 w 69"/>
                <a:gd name="T11" fmla="*/ 2147483646 h 52"/>
                <a:gd name="T12" fmla="*/ 2147483646 w 69"/>
                <a:gd name="T13" fmla="*/ 2147483646 h 52"/>
                <a:gd name="T14" fmla="*/ 2147483646 w 69"/>
                <a:gd name="T15" fmla="*/ 2147483646 h 52"/>
                <a:gd name="T16" fmla="*/ 2147483646 w 69"/>
                <a:gd name="T17" fmla="*/ 2147483646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 h="52">
                  <a:moveTo>
                    <a:pt x="68" y="22"/>
                  </a:moveTo>
                  <a:lnTo>
                    <a:pt x="36" y="0"/>
                  </a:lnTo>
                  <a:lnTo>
                    <a:pt x="12" y="0"/>
                  </a:lnTo>
                  <a:lnTo>
                    <a:pt x="0" y="15"/>
                  </a:lnTo>
                  <a:lnTo>
                    <a:pt x="0" y="24"/>
                  </a:lnTo>
                  <a:lnTo>
                    <a:pt x="10" y="46"/>
                  </a:lnTo>
                  <a:lnTo>
                    <a:pt x="33" y="52"/>
                  </a:lnTo>
                  <a:lnTo>
                    <a:pt x="60" y="43"/>
                  </a:lnTo>
                  <a:lnTo>
                    <a:pt x="69" y="22"/>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 name="Freeform 33"/>
            <p:cNvSpPr>
              <a:spLocks/>
            </p:cNvSpPr>
            <p:nvPr/>
          </p:nvSpPr>
          <p:spPr bwMode="auto">
            <a:xfrm>
              <a:off x="2234773" y="3829385"/>
              <a:ext cx="99097" cy="217463"/>
            </a:xfrm>
            <a:custGeom>
              <a:avLst/>
              <a:gdLst>
                <a:gd name="T0" fmla="*/ 2147483646 w 72"/>
                <a:gd name="T1" fmla="*/ 2147483646 h 158"/>
                <a:gd name="T2" fmla="*/ 2147483646 w 72"/>
                <a:gd name="T3" fmla="*/ 2147483646 h 158"/>
                <a:gd name="T4" fmla="*/ 2147483646 w 72"/>
                <a:gd name="T5" fmla="*/ 2147483646 h 158"/>
                <a:gd name="T6" fmla="*/ 2147483646 w 72"/>
                <a:gd name="T7" fmla="*/ 2147483646 h 158"/>
                <a:gd name="T8" fmla="*/ 2147483646 w 72"/>
                <a:gd name="T9" fmla="*/ 2147483646 h 158"/>
                <a:gd name="T10" fmla="*/ 0 w 72"/>
                <a:gd name="T11" fmla="*/ 2147483646 h 158"/>
                <a:gd name="T12" fmla="*/ 2147483646 w 72"/>
                <a:gd name="T13" fmla="*/ 2147483646 h 158"/>
                <a:gd name="T14" fmla="*/ 0 w 72"/>
                <a:gd name="T15" fmla="*/ 2147483646 h 158"/>
                <a:gd name="T16" fmla="*/ 2147483646 w 72"/>
                <a:gd name="T17" fmla="*/ 0 h 158"/>
                <a:gd name="T18" fmla="*/ 2147483646 w 72"/>
                <a:gd name="T19" fmla="*/ 2147483646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158">
                  <a:moveTo>
                    <a:pt x="40" y="4"/>
                  </a:moveTo>
                  <a:lnTo>
                    <a:pt x="60" y="42"/>
                  </a:lnTo>
                  <a:lnTo>
                    <a:pt x="72" y="104"/>
                  </a:lnTo>
                  <a:lnTo>
                    <a:pt x="44" y="158"/>
                  </a:lnTo>
                  <a:lnTo>
                    <a:pt x="22" y="154"/>
                  </a:lnTo>
                  <a:lnTo>
                    <a:pt x="0" y="130"/>
                  </a:lnTo>
                  <a:lnTo>
                    <a:pt x="6" y="82"/>
                  </a:lnTo>
                  <a:lnTo>
                    <a:pt x="0" y="16"/>
                  </a:lnTo>
                  <a:lnTo>
                    <a:pt x="20" y="0"/>
                  </a:lnTo>
                  <a:lnTo>
                    <a:pt x="38" y="4"/>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 name="Freeform 34"/>
            <p:cNvSpPr>
              <a:spLocks/>
            </p:cNvSpPr>
            <p:nvPr/>
          </p:nvSpPr>
          <p:spPr bwMode="auto">
            <a:xfrm>
              <a:off x="2903679" y="3109554"/>
              <a:ext cx="382626" cy="371615"/>
            </a:xfrm>
            <a:custGeom>
              <a:avLst/>
              <a:gdLst>
                <a:gd name="T0" fmla="*/ 0 w 278"/>
                <a:gd name="T1" fmla="*/ 0 h 270"/>
                <a:gd name="T2" fmla="*/ 2147483646 w 278"/>
                <a:gd name="T3" fmla="*/ 2147483646 h 270"/>
                <a:gd name="T4" fmla="*/ 2147483646 w 278"/>
                <a:gd name="T5" fmla="*/ 2147483646 h 270"/>
                <a:gd name="T6" fmla="*/ 2147483646 w 278"/>
                <a:gd name="T7" fmla="*/ 2147483646 h 270"/>
                <a:gd name="T8" fmla="*/ 2147483646 w 278"/>
                <a:gd name="T9" fmla="*/ 2147483646 h 270"/>
                <a:gd name="T10" fmla="*/ 2147483646 w 278"/>
                <a:gd name="T11" fmla="*/ 2147483646 h 270"/>
                <a:gd name="T12" fmla="*/ 2147483646 w 278"/>
                <a:gd name="T13" fmla="*/ 2147483646 h 270"/>
                <a:gd name="T14" fmla="*/ 2147483646 w 278"/>
                <a:gd name="T15" fmla="*/ 2147483646 h 2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8" h="270">
                  <a:moveTo>
                    <a:pt x="0" y="0"/>
                  </a:moveTo>
                  <a:lnTo>
                    <a:pt x="32" y="39"/>
                  </a:lnTo>
                  <a:lnTo>
                    <a:pt x="83" y="69"/>
                  </a:lnTo>
                  <a:lnTo>
                    <a:pt x="125" y="78"/>
                  </a:lnTo>
                  <a:lnTo>
                    <a:pt x="189" y="114"/>
                  </a:lnTo>
                  <a:lnTo>
                    <a:pt x="233" y="153"/>
                  </a:lnTo>
                  <a:lnTo>
                    <a:pt x="261" y="189"/>
                  </a:lnTo>
                  <a:lnTo>
                    <a:pt x="278" y="27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 name="Freeform 35"/>
            <p:cNvSpPr>
              <a:spLocks/>
            </p:cNvSpPr>
            <p:nvPr/>
          </p:nvSpPr>
          <p:spPr bwMode="auto">
            <a:xfrm>
              <a:off x="668485" y="5260790"/>
              <a:ext cx="222969" cy="147270"/>
            </a:xfrm>
            <a:custGeom>
              <a:avLst/>
              <a:gdLst>
                <a:gd name="T0" fmla="*/ 0 w 162"/>
                <a:gd name="T1" fmla="*/ 2147483646 h 107"/>
                <a:gd name="T2" fmla="*/ 2147483646 w 162"/>
                <a:gd name="T3" fmla="*/ 2147483646 h 107"/>
                <a:gd name="T4" fmla="*/ 2147483646 w 162"/>
                <a:gd name="T5" fmla="*/ 2147483646 h 107"/>
                <a:gd name="T6" fmla="*/ 2147483646 w 162"/>
                <a:gd name="T7" fmla="*/ 0 h 1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2" h="107">
                  <a:moveTo>
                    <a:pt x="0" y="107"/>
                  </a:moveTo>
                  <a:lnTo>
                    <a:pt x="30" y="107"/>
                  </a:lnTo>
                  <a:lnTo>
                    <a:pt x="60" y="62"/>
                  </a:lnTo>
                  <a:lnTo>
                    <a:pt x="162"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 name="Freeform 36"/>
            <p:cNvSpPr>
              <a:spLocks/>
            </p:cNvSpPr>
            <p:nvPr/>
          </p:nvSpPr>
          <p:spPr bwMode="auto">
            <a:xfrm>
              <a:off x="651969" y="4913950"/>
              <a:ext cx="385378" cy="357851"/>
            </a:xfrm>
            <a:custGeom>
              <a:avLst/>
              <a:gdLst>
                <a:gd name="T0" fmla="*/ 0 w 280"/>
                <a:gd name="T1" fmla="*/ 2147483646 h 260"/>
                <a:gd name="T2" fmla="*/ 2147483646 w 280"/>
                <a:gd name="T3" fmla="*/ 2147483646 h 260"/>
                <a:gd name="T4" fmla="*/ 2147483646 w 280"/>
                <a:gd name="T5" fmla="*/ 2147483646 h 260"/>
                <a:gd name="T6" fmla="*/ 2147483646 w 280"/>
                <a:gd name="T7" fmla="*/ 2147483646 h 260"/>
                <a:gd name="T8" fmla="*/ 2147483646 w 280"/>
                <a:gd name="T9" fmla="*/ 2147483646 h 260"/>
                <a:gd name="T10" fmla="*/ 2147483646 w 280"/>
                <a:gd name="T11" fmla="*/ 2147483646 h 260"/>
                <a:gd name="T12" fmla="*/ 2147483646 w 280"/>
                <a:gd name="T13" fmla="*/ 2147483646 h 260"/>
                <a:gd name="T14" fmla="*/ 2147483646 w 280"/>
                <a:gd name="T15" fmla="*/ 0 h 2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0" h="260">
                  <a:moveTo>
                    <a:pt x="0" y="260"/>
                  </a:moveTo>
                  <a:lnTo>
                    <a:pt x="15" y="203"/>
                  </a:lnTo>
                  <a:lnTo>
                    <a:pt x="27" y="146"/>
                  </a:lnTo>
                  <a:lnTo>
                    <a:pt x="64" y="105"/>
                  </a:lnTo>
                  <a:lnTo>
                    <a:pt x="99" y="66"/>
                  </a:lnTo>
                  <a:lnTo>
                    <a:pt x="147" y="60"/>
                  </a:lnTo>
                  <a:lnTo>
                    <a:pt x="210" y="9"/>
                  </a:lnTo>
                  <a:lnTo>
                    <a:pt x="280"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 name="Freeform 37"/>
            <p:cNvSpPr>
              <a:spLocks/>
            </p:cNvSpPr>
            <p:nvPr/>
          </p:nvSpPr>
          <p:spPr bwMode="auto">
            <a:xfrm>
              <a:off x="451022" y="4854767"/>
              <a:ext cx="227097" cy="141764"/>
            </a:xfrm>
            <a:custGeom>
              <a:avLst/>
              <a:gdLst>
                <a:gd name="T0" fmla="*/ 0 w 165"/>
                <a:gd name="T1" fmla="*/ 2147483646 h 103"/>
                <a:gd name="T2" fmla="*/ 2147483646 w 165"/>
                <a:gd name="T3" fmla="*/ 0 h 103"/>
                <a:gd name="T4" fmla="*/ 2147483646 w 165"/>
                <a:gd name="T5" fmla="*/ 2147483646 h 103"/>
                <a:gd name="T6" fmla="*/ 2147483646 w 165"/>
                <a:gd name="T7" fmla="*/ 2147483646 h 10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5" h="103">
                  <a:moveTo>
                    <a:pt x="0" y="4"/>
                  </a:moveTo>
                  <a:lnTo>
                    <a:pt x="38" y="0"/>
                  </a:lnTo>
                  <a:lnTo>
                    <a:pt x="63" y="24"/>
                  </a:lnTo>
                  <a:lnTo>
                    <a:pt x="165" y="103"/>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 name="Freeform 38"/>
            <p:cNvSpPr>
              <a:spLocks/>
            </p:cNvSpPr>
            <p:nvPr/>
          </p:nvSpPr>
          <p:spPr bwMode="auto">
            <a:xfrm>
              <a:off x="537732" y="4801089"/>
              <a:ext cx="103227" cy="88086"/>
            </a:xfrm>
            <a:custGeom>
              <a:avLst/>
              <a:gdLst>
                <a:gd name="T0" fmla="*/ 0 w 75"/>
                <a:gd name="T1" fmla="*/ 2147483646 h 64"/>
                <a:gd name="T2" fmla="*/ 2147483646 w 75"/>
                <a:gd name="T3" fmla="*/ 2147483646 h 64"/>
                <a:gd name="T4" fmla="*/ 2147483646 w 75"/>
                <a:gd name="T5" fmla="*/ 0 h 64"/>
                <a:gd name="T6" fmla="*/ 0 60000 65536"/>
                <a:gd name="T7" fmla="*/ 0 60000 65536"/>
                <a:gd name="T8" fmla="*/ 0 60000 65536"/>
              </a:gdLst>
              <a:ahLst/>
              <a:cxnLst>
                <a:cxn ang="T6">
                  <a:pos x="T0" y="T1"/>
                </a:cxn>
                <a:cxn ang="T7">
                  <a:pos x="T2" y="T3"/>
                </a:cxn>
                <a:cxn ang="T8">
                  <a:pos x="T4" y="T5"/>
                </a:cxn>
              </a:cxnLst>
              <a:rect l="0" t="0" r="r" b="b"/>
              <a:pathLst>
                <a:path w="75" h="64">
                  <a:moveTo>
                    <a:pt x="0" y="64"/>
                  </a:moveTo>
                  <a:lnTo>
                    <a:pt x="30" y="18"/>
                  </a:lnTo>
                  <a:lnTo>
                    <a:pt x="75"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2" name="Freeform 39"/>
            <p:cNvSpPr>
              <a:spLocks/>
            </p:cNvSpPr>
            <p:nvPr/>
          </p:nvSpPr>
          <p:spPr bwMode="auto">
            <a:xfrm>
              <a:off x="829518" y="4583626"/>
              <a:ext cx="401894" cy="130754"/>
            </a:xfrm>
            <a:custGeom>
              <a:avLst/>
              <a:gdLst>
                <a:gd name="T0" fmla="*/ 0 w 292"/>
                <a:gd name="T1" fmla="*/ 2147483646 h 95"/>
                <a:gd name="T2" fmla="*/ 2147483646 w 292"/>
                <a:gd name="T3" fmla="*/ 2147483646 h 95"/>
                <a:gd name="T4" fmla="*/ 2147483646 w 292"/>
                <a:gd name="T5" fmla="*/ 2147483646 h 95"/>
                <a:gd name="T6" fmla="*/ 2147483646 w 292"/>
                <a:gd name="T7" fmla="*/ 2147483646 h 95"/>
                <a:gd name="T8" fmla="*/ 2147483646 w 292"/>
                <a:gd name="T9" fmla="*/ 2147483646 h 95"/>
                <a:gd name="T10" fmla="*/ 2147483646 w 292"/>
                <a:gd name="T11" fmla="*/ 2147483646 h 95"/>
                <a:gd name="T12" fmla="*/ 2147483646 w 292"/>
                <a:gd name="T13" fmla="*/ 2147483646 h 95"/>
                <a:gd name="T14" fmla="*/ 2147483646 w 292"/>
                <a:gd name="T15" fmla="*/ 0 h 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2" h="95">
                  <a:moveTo>
                    <a:pt x="0" y="78"/>
                  </a:moveTo>
                  <a:lnTo>
                    <a:pt x="67" y="90"/>
                  </a:lnTo>
                  <a:lnTo>
                    <a:pt x="121" y="87"/>
                  </a:lnTo>
                  <a:lnTo>
                    <a:pt x="181" y="95"/>
                  </a:lnTo>
                  <a:lnTo>
                    <a:pt x="217" y="84"/>
                  </a:lnTo>
                  <a:lnTo>
                    <a:pt x="249" y="66"/>
                  </a:lnTo>
                  <a:lnTo>
                    <a:pt x="270" y="36"/>
                  </a:lnTo>
                  <a:lnTo>
                    <a:pt x="292"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 name="Freeform 40"/>
            <p:cNvSpPr>
              <a:spLocks/>
            </p:cNvSpPr>
            <p:nvPr/>
          </p:nvSpPr>
          <p:spPr bwMode="auto">
            <a:xfrm>
              <a:off x="701518" y="4253301"/>
              <a:ext cx="46796" cy="355099"/>
            </a:xfrm>
            <a:custGeom>
              <a:avLst/>
              <a:gdLst>
                <a:gd name="T0" fmla="*/ 2147483646 w 34"/>
                <a:gd name="T1" fmla="*/ 0 h 258"/>
                <a:gd name="T2" fmla="*/ 0 w 34"/>
                <a:gd name="T3" fmla="*/ 2147483646 h 258"/>
                <a:gd name="T4" fmla="*/ 2147483646 w 34"/>
                <a:gd name="T5" fmla="*/ 2147483646 h 258"/>
                <a:gd name="T6" fmla="*/ 2147483646 w 34"/>
                <a:gd name="T7" fmla="*/ 2147483646 h 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258">
                  <a:moveTo>
                    <a:pt x="1" y="0"/>
                  </a:moveTo>
                  <a:lnTo>
                    <a:pt x="0" y="125"/>
                  </a:lnTo>
                  <a:lnTo>
                    <a:pt x="34" y="185"/>
                  </a:lnTo>
                  <a:lnTo>
                    <a:pt x="33" y="258"/>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 name="Freeform 41"/>
            <p:cNvSpPr>
              <a:spLocks/>
            </p:cNvSpPr>
            <p:nvPr/>
          </p:nvSpPr>
          <p:spPr bwMode="auto">
            <a:xfrm>
              <a:off x="1535586" y="4999283"/>
              <a:ext cx="346840" cy="174797"/>
            </a:xfrm>
            <a:custGeom>
              <a:avLst/>
              <a:gdLst>
                <a:gd name="T0" fmla="*/ 2147483646 w 252"/>
                <a:gd name="T1" fmla="*/ 2147483646 h 127"/>
                <a:gd name="T2" fmla="*/ 2147483646 w 252"/>
                <a:gd name="T3" fmla="*/ 2147483646 h 127"/>
                <a:gd name="T4" fmla="*/ 2147483646 w 252"/>
                <a:gd name="T5" fmla="*/ 2147483646 h 127"/>
                <a:gd name="T6" fmla="*/ 2147483646 w 252"/>
                <a:gd name="T7" fmla="*/ 2147483646 h 127"/>
                <a:gd name="T8" fmla="*/ 2147483646 w 252"/>
                <a:gd name="T9" fmla="*/ 2147483646 h 127"/>
                <a:gd name="T10" fmla="*/ 2147483646 w 252"/>
                <a:gd name="T11" fmla="*/ 2147483646 h 127"/>
                <a:gd name="T12" fmla="*/ 0 w 252"/>
                <a:gd name="T13" fmla="*/ 2147483646 h 127"/>
                <a:gd name="T14" fmla="*/ 2147483646 w 252"/>
                <a:gd name="T15" fmla="*/ 2147483646 h 127"/>
                <a:gd name="T16" fmla="*/ 2147483646 w 252"/>
                <a:gd name="T17" fmla="*/ 2147483646 h 127"/>
                <a:gd name="T18" fmla="*/ 2147483646 w 252"/>
                <a:gd name="T19" fmla="*/ 2147483646 h 127"/>
                <a:gd name="T20" fmla="*/ 2147483646 w 252"/>
                <a:gd name="T21" fmla="*/ 2147483646 h 127"/>
                <a:gd name="T22" fmla="*/ 2147483646 w 252"/>
                <a:gd name="T23" fmla="*/ 2147483646 h 127"/>
                <a:gd name="T24" fmla="*/ 2147483646 w 252"/>
                <a:gd name="T25" fmla="*/ 2147483646 h 127"/>
                <a:gd name="T26" fmla="*/ 2147483646 w 252"/>
                <a:gd name="T27" fmla="*/ 0 h 1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2" h="127">
                  <a:moveTo>
                    <a:pt x="199" y="3"/>
                  </a:moveTo>
                  <a:lnTo>
                    <a:pt x="162" y="27"/>
                  </a:lnTo>
                  <a:lnTo>
                    <a:pt x="138" y="66"/>
                  </a:lnTo>
                  <a:lnTo>
                    <a:pt x="111" y="76"/>
                  </a:lnTo>
                  <a:lnTo>
                    <a:pt x="79" y="64"/>
                  </a:lnTo>
                  <a:lnTo>
                    <a:pt x="42" y="63"/>
                  </a:lnTo>
                  <a:lnTo>
                    <a:pt x="0" y="97"/>
                  </a:lnTo>
                  <a:lnTo>
                    <a:pt x="21" y="124"/>
                  </a:lnTo>
                  <a:lnTo>
                    <a:pt x="130" y="127"/>
                  </a:lnTo>
                  <a:lnTo>
                    <a:pt x="189" y="106"/>
                  </a:lnTo>
                  <a:lnTo>
                    <a:pt x="252" y="61"/>
                  </a:lnTo>
                  <a:lnTo>
                    <a:pt x="252" y="40"/>
                  </a:lnTo>
                  <a:lnTo>
                    <a:pt x="216" y="25"/>
                  </a:lnTo>
                  <a:lnTo>
                    <a:pt x="199"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 name="Freeform 42"/>
            <p:cNvSpPr>
              <a:spLocks/>
            </p:cNvSpPr>
            <p:nvPr/>
          </p:nvSpPr>
          <p:spPr bwMode="auto">
            <a:xfrm>
              <a:off x="916229" y="4468012"/>
              <a:ext cx="280776" cy="37162"/>
            </a:xfrm>
            <a:custGeom>
              <a:avLst/>
              <a:gdLst>
                <a:gd name="T0" fmla="*/ 2147483646 w 204"/>
                <a:gd name="T1" fmla="*/ 2147483646 h 27"/>
                <a:gd name="T2" fmla="*/ 2147483646 w 204"/>
                <a:gd name="T3" fmla="*/ 2147483646 h 27"/>
                <a:gd name="T4" fmla="*/ 2147483646 w 204"/>
                <a:gd name="T5" fmla="*/ 2147483646 h 27"/>
                <a:gd name="T6" fmla="*/ 0 w 20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27">
                  <a:moveTo>
                    <a:pt x="204" y="21"/>
                  </a:moveTo>
                  <a:lnTo>
                    <a:pt x="133" y="12"/>
                  </a:lnTo>
                  <a:lnTo>
                    <a:pt x="78" y="27"/>
                  </a:lnTo>
                  <a:lnTo>
                    <a:pt x="0"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 name="Freeform 43"/>
            <p:cNvSpPr>
              <a:spLocks/>
            </p:cNvSpPr>
            <p:nvPr/>
          </p:nvSpPr>
          <p:spPr bwMode="auto">
            <a:xfrm>
              <a:off x="1940234" y="4825863"/>
              <a:ext cx="79828" cy="141765"/>
            </a:xfrm>
            <a:custGeom>
              <a:avLst/>
              <a:gdLst>
                <a:gd name="T0" fmla="*/ 2147483646 w 58"/>
                <a:gd name="T1" fmla="*/ 0 h 103"/>
                <a:gd name="T2" fmla="*/ 2147483646 w 58"/>
                <a:gd name="T3" fmla="*/ 2147483646 h 103"/>
                <a:gd name="T4" fmla="*/ 2147483646 w 58"/>
                <a:gd name="T5" fmla="*/ 2147483646 h 103"/>
                <a:gd name="T6" fmla="*/ 2147483646 w 58"/>
                <a:gd name="T7" fmla="*/ 2147483646 h 103"/>
                <a:gd name="T8" fmla="*/ 0 w 58"/>
                <a:gd name="T9" fmla="*/ 2147483646 h 103"/>
                <a:gd name="T10" fmla="*/ 2147483646 w 58"/>
                <a:gd name="T11" fmla="*/ 2147483646 h 103"/>
                <a:gd name="T12" fmla="*/ 2147483646 w 58"/>
                <a:gd name="T13" fmla="*/ 2147483646 h 103"/>
                <a:gd name="T14" fmla="*/ 2147483646 w 58"/>
                <a:gd name="T15" fmla="*/ 2147483646 h 103"/>
                <a:gd name="T16" fmla="*/ 2147483646 w 58"/>
                <a:gd name="T17" fmla="*/ 2147483646 h 103"/>
                <a:gd name="T18" fmla="*/ 2147483646 w 58"/>
                <a:gd name="T19" fmla="*/ 2147483646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 h="103">
                  <a:moveTo>
                    <a:pt x="21" y="0"/>
                  </a:moveTo>
                  <a:lnTo>
                    <a:pt x="1" y="36"/>
                  </a:lnTo>
                  <a:lnTo>
                    <a:pt x="19" y="66"/>
                  </a:lnTo>
                  <a:lnTo>
                    <a:pt x="1" y="79"/>
                  </a:lnTo>
                  <a:lnTo>
                    <a:pt x="0" y="103"/>
                  </a:lnTo>
                  <a:lnTo>
                    <a:pt x="30" y="93"/>
                  </a:lnTo>
                  <a:lnTo>
                    <a:pt x="58" y="76"/>
                  </a:lnTo>
                  <a:lnTo>
                    <a:pt x="45" y="55"/>
                  </a:lnTo>
                  <a:lnTo>
                    <a:pt x="52" y="13"/>
                  </a:lnTo>
                  <a:lnTo>
                    <a:pt x="16" y="4"/>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 name="Freeform 44"/>
            <p:cNvSpPr>
              <a:spLocks/>
            </p:cNvSpPr>
            <p:nvPr/>
          </p:nvSpPr>
          <p:spPr bwMode="auto">
            <a:xfrm>
              <a:off x="1743415" y="4893305"/>
              <a:ext cx="130754" cy="103226"/>
            </a:xfrm>
            <a:custGeom>
              <a:avLst/>
              <a:gdLst>
                <a:gd name="T0" fmla="*/ 2147483646 w 95"/>
                <a:gd name="T1" fmla="*/ 2147483646 h 75"/>
                <a:gd name="T2" fmla="*/ 2147483646 w 95"/>
                <a:gd name="T3" fmla="*/ 2147483646 h 75"/>
                <a:gd name="T4" fmla="*/ 0 w 95"/>
                <a:gd name="T5" fmla="*/ 2147483646 h 75"/>
                <a:gd name="T6" fmla="*/ 2147483646 w 95"/>
                <a:gd name="T7" fmla="*/ 2147483646 h 75"/>
                <a:gd name="T8" fmla="*/ 2147483646 w 95"/>
                <a:gd name="T9" fmla="*/ 2147483646 h 75"/>
                <a:gd name="T10" fmla="*/ 2147483646 w 95"/>
                <a:gd name="T11" fmla="*/ 2147483646 h 75"/>
                <a:gd name="T12" fmla="*/ 2147483646 w 95"/>
                <a:gd name="T13" fmla="*/ 2147483646 h 75"/>
                <a:gd name="T14" fmla="*/ 2147483646 w 95"/>
                <a:gd name="T15" fmla="*/ 2147483646 h 75"/>
                <a:gd name="T16" fmla="*/ 2147483646 w 95"/>
                <a:gd name="T17" fmla="*/ 2147483646 h 75"/>
                <a:gd name="T18" fmla="*/ 2147483646 w 95"/>
                <a:gd name="T19" fmla="*/ 2147483646 h 75"/>
                <a:gd name="T20" fmla="*/ 2147483646 w 95"/>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5" h="75">
                  <a:moveTo>
                    <a:pt x="11" y="2"/>
                  </a:moveTo>
                  <a:lnTo>
                    <a:pt x="3" y="24"/>
                  </a:lnTo>
                  <a:lnTo>
                    <a:pt x="0" y="51"/>
                  </a:lnTo>
                  <a:lnTo>
                    <a:pt x="18" y="66"/>
                  </a:lnTo>
                  <a:lnTo>
                    <a:pt x="44" y="75"/>
                  </a:lnTo>
                  <a:lnTo>
                    <a:pt x="71" y="69"/>
                  </a:lnTo>
                  <a:lnTo>
                    <a:pt x="95" y="54"/>
                  </a:lnTo>
                  <a:lnTo>
                    <a:pt x="93" y="27"/>
                  </a:lnTo>
                  <a:lnTo>
                    <a:pt x="74" y="11"/>
                  </a:lnTo>
                  <a:lnTo>
                    <a:pt x="42" y="3"/>
                  </a:lnTo>
                  <a:lnTo>
                    <a:pt x="11"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 name="Freeform 45"/>
            <p:cNvSpPr>
              <a:spLocks/>
            </p:cNvSpPr>
            <p:nvPr/>
          </p:nvSpPr>
          <p:spPr bwMode="auto">
            <a:xfrm>
              <a:off x="4637881" y="729843"/>
              <a:ext cx="355099" cy="657896"/>
            </a:xfrm>
            <a:custGeom>
              <a:avLst/>
              <a:gdLst>
                <a:gd name="T0" fmla="*/ 0 w 258"/>
                <a:gd name="T1" fmla="*/ 0 h 478"/>
                <a:gd name="T2" fmla="*/ 2147483646 w 258"/>
                <a:gd name="T3" fmla="*/ 2147483646 h 478"/>
                <a:gd name="T4" fmla="*/ 2147483646 w 258"/>
                <a:gd name="T5" fmla="*/ 2147483646 h 478"/>
                <a:gd name="T6" fmla="*/ 2147483646 w 258"/>
                <a:gd name="T7" fmla="*/ 2147483646 h 478"/>
                <a:gd name="T8" fmla="*/ 2147483646 w 258"/>
                <a:gd name="T9" fmla="*/ 2147483646 h 478"/>
                <a:gd name="T10" fmla="*/ 2147483646 w 258"/>
                <a:gd name="T11" fmla="*/ 2147483646 h 478"/>
                <a:gd name="T12" fmla="*/ 2147483646 w 258"/>
                <a:gd name="T13" fmla="*/ 2147483646 h 478"/>
                <a:gd name="T14" fmla="*/ 2147483646 w 258"/>
                <a:gd name="T15" fmla="*/ 2147483646 h 478"/>
                <a:gd name="T16" fmla="*/ 2147483646 w 258"/>
                <a:gd name="T17" fmla="*/ 2147483646 h 478"/>
                <a:gd name="T18" fmla="*/ 2147483646 w 258"/>
                <a:gd name="T19" fmla="*/ 2147483646 h 478"/>
                <a:gd name="T20" fmla="*/ 2147483646 w 258"/>
                <a:gd name="T21" fmla="*/ 2147483646 h 478"/>
                <a:gd name="T22" fmla="*/ 2147483646 w 258"/>
                <a:gd name="T23" fmla="*/ 2147483646 h 4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8" h="478">
                  <a:moveTo>
                    <a:pt x="0" y="0"/>
                  </a:moveTo>
                  <a:lnTo>
                    <a:pt x="72" y="70"/>
                  </a:lnTo>
                  <a:lnTo>
                    <a:pt x="96" y="114"/>
                  </a:lnTo>
                  <a:lnTo>
                    <a:pt x="98" y="156"/>
                  </a:lnTo>
                  <a:lnTo>
                    <a:pt x="108" y="208"/>
                  </a:lnTo>
                  <a:lnTo>
                    <a:pt x="140" y="242"/>
                  </a:lnTo>
                  <a:lnTo>
                    <a:pt x="178" y="258"/>
                  </a:lnTo>
                  <a:lnTo>
                    <a:pt x="222" y="278"/>
                  </a:lnTo>
                  <a:lnTo>
                    <a:pt x="242" y="316"/>
                  </a:lnTo>
                  <a:lnTo>
                    <a:pt x="254" y="372"/>
                  </a:lnTo>
                  <a:lnTo>
                    <a:pt x="254" y="408"/>
                  </a:lnTo>
                  <a:lnTo>
                    <a:pt x="258" y="478"/>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 name="Freeform 46"/>
            <p:cNvSpPr>
              <a:spLocks/>
            </p:cNvSpPr>
            <p:nvPr/>
          </p:nvSpPr>
          <p:spPr bwMode="auto">
            <a:xfrm>
              <a:off x="4417665" y="738101"/>
              <a:ext cx="225722" cy="344088"/>
            </a:xfrm>
            <a:custGeom>
              <a:avLst/>
              <a:gdLst>
                <a:gd name="T0" fmla="*/ 0 w 164"/>
                <a:gd name="T1" fmla="*/ 2147483646 h 250"/>
                <a:gd name="T2" fmla="*/ 2147483646 w 164"/>
                <a:gd name="T3" fmla="*/ 2147483646 h 250"/>
                <a:gd name="T4" fmla="*/ 2147483646 w 164"/>
                <a:gd name="T5" fmla="*/ 2147483646 h 250"/>
                <a:gd name="T6" fmla="*/ 2147483646 w 164"/>
                <a:gd name="T7" fmla="*/ 2147483646 h 250"/>
                <a:gd name="T8" fmla="*/ 2147483646 w 164"/>
                <a:gd name="T9" fmla="*/ 0 h 2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4" h="250">
                  <a:moveTo>
                    <a:pt x="0" y="250"/>
                  </a:moveTo>
                  <a:lnTo>
                    <a:pt x="36" y="172"/>
                  </a:lnTo>
                  <a:lnTo>
                    <a:pt x="68" y="112"/>
                  </a:lnTo>
                  <a:lnTo>
                    <a:pt x="118" y="50"/>
                  </a:lnTo>
                  <a:lnTo>
                    <a:pt x="164"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 name="Freeform 47"/>
            <p:cNvSpPr>
              <a:spLocks/>
            </p:cNvSpPr>
            <p:nvPr/>
          </p:nvSpPr>
          <p:spPr bwMode="auto">
            <a:xfrm>
              <a:off x="4747989" y="1013371"/>
              <a:ext cx="38538" cy="253249"/>
            </a:xfrm>
            <a:custGeom>
              <a:avLst/>
              <a:gdLst>
                <a:gd name="T0" fmla="*/ 0 w 28"/>
                <a:gd name="T1" fmla="*/ 2147483646 h 184"/>
                <a:gd name="T2" fmla="*/ 2147483646 w 28"/>
                <a:gd name="T3" fmla="*/ 2147483646 h 184"/>
                <a:gd name="T4" fmla="*/ 2147483646 w 28"/>
                <a:gd name="T5" fmla="*/ 2147483646 h 184"/>
                <a:gd name="T6" fmla="*/ 2147483646 w 28"/>
                <a:gd name="T7" fmla="*/ 2147483646 h 184"/>
                <a:gd name="T8" fmla="*/ 2147483646 w 28"/>
                <a:gd name="T9" fmla="*/ 0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84">
                  <a:moveTo>
                    <a:pt x="0" y="184"/>
                  </a:moveTo>
                  <a:lnTo>
                    <a:pt x="12" y="160"/>
                  </a:lnTo>
                  <a:lnTo>
                    <a:pt x="14" y="118"/>
                  </a:lnTo>
                  <a:lnTo>
                    <a:pt x="2" y="40"/>
                  </a:lnTo>
                  <a:lnTo>
                    <a:pt x="28"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 name="Freeform 48"/>
            <p:cNvSpPr>
              <a:spLocks/>
            </p:cNvSpPr>
            <p:nvPr/>
          </p:nvSpPr>
          <p:spPr bwMode="auto">
            <a:xfrm>
              <a:off x="4984722" y="1239093"/>
              <a:ext cx="101850" cy="68818"/>
            </a:xfrm>
            <a:custGeom>
              <a:avLst/>
              <a:gdLst>
                <a:gd name="T0" fmla="*/ 0 w 74"/>
                <a:gd name="T1" fmla="*/ 0 h 50"/>
                <a:gd name="T2" fmla="*/ 2147483646 w 74"/>
                <a:gd name="T3" fmla="*/ 2147483646 h 50"/>
                <a:gd name="T4" fmla="*/ 0 60000 65536"/>
                <a:gd name="T5" fmla="*/ 0 60000 65536"/>
              </a:gdLst>
              <a:ahLst/>
              <a:cxnLst>
                <a:cxn ang="T4">
                  <a:pos x="T0" y="T1"/>
                </a:cxn>
                <a:cxn ang="T5">
                  <a:pos x="T2" y="T3"/>
                </a:cxn>
              </a:cxnLst>
              <a:rect l="0" t="0" r="r" b="b"/>
              <a:pathLst>
                <a:path w="74" h="50">
                  <a:moveTo>
                    <a:pt x="0" y="0"/>
                  </a:moveTo>
                  <a:lnTo>
                    <a:pt x="74" y="5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 name="Freeform 49"/>
            <p:cNvSpPr>
              <a:spLocks/>
            </p:cNvSpPr>
            <p:nvPr/>
          </p:nvSpPr>
          <p:spPr bwMode="auto">
            <a:xfrm>
              <a:off x="2589871" y="1555654"/>
              <a:ext cx="101850" cy="459701"/>
            </a:xfrm>
            <a:custGeom>
              <a:avLst/>
              <a:gdLst>
                <a:gd name="T0" fmla="*/ 2147483646 w 74"/>
                <a:gd name="T1" fmla="*/ 2147483646 h 334"/>
                <a:gd name="T2" fmla="*/ 2147483646 w 74"/>
                <a:gd name="T3" fmla="*/ 2147483646 h 334"/>
                <a:gd name="T4" fmla="*/ 0 w 74"/>
                <a:gd name="T5" fmla="*/ 2147483646 h 334"/>
                <a:gd name="T6" fmla="*/ 2147483646 w 74"/>
                <a:gd name="T7" fmla="*/ 2147483646 h 334"/>
                <a:gd name="T8" fmla="*/ 2147483646 w 74"/>
                <a:gd name="T9" fmla="*/ 2147483646 h 334"/>
                <a:gd name="T10" fmla="*/ 2147483646 w 74"/>
                <a:gd name="T11" fmla="*/ 0 h 3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4" h="334">
                  <a:moveTo>
                    <a:pt x="32" y="334"/>
                  </a:moveTo>
                  <a:lnTo>
                    <a:pt x="12" y="274"/>
                  </a:lnTo>
                  <a:lnTo>
                    <a:pt x="0" y="222"/>
                  </a:lnTo>
                  <a:lnTo>
                    <a:pt x="36" y="138"/>
                  </a:lnTo>
                  <a:lnTo>
                    <a:pt x="64" y="74"/>
                  </a:lnTo>
                  <a:lnTo>
                    <a:pt x="74"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3" name="Freeform 50"/>
            <p:cNvSpPr>
              <a:spLocks/>
            </p:cNvSpPr>
            <p:nvPr/>
          </p:nvSpPr>
          <p:spPr bwMode="auto">
            <a:xfrm>
              <a:off x="3275294" y="1797891"/>
              <a:ext cx="33032" cy="305550"/>
            </a:xfrm>
            <a:custGeom>
              <a:avLst/>
              <a:gdLst>
                <a:gd name="T0" fmla="*/ 0 w 24"/>
                <a:gd name="T1" fmla="*/ 2147483646 h 222"/>
                <a:gd name="T2" fmla="*/ 2147483646 w 24"/>
                <a:gd name="T3" fmla="*/ 2147483646 h 222"/>
                <a:gd name="T4" fmla="*/ 2147483646 w 24"/>
                <a:gd name="T5" fmla="*/ 2147483646 h 222"/>
                <a:gd name="T6" fmla="*/ 2147483646 w 24"/>
                <a:gd name="T7" fmla="*/ 0 h 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22">
                  <a:moveTo>
                    <a:pt x="0" y="222"/>
                  </a:moveTo>
                  <a:lnTo>
                    <a:pt x="8" y="162"/>
                  </a:lnTo>
                  <a:lnTo>
                    <a:pt x="4" y="86"/>
                  </a:lnTo>
                  <a:lnTo>
                    <a:pt x="24"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4" name="Freeform 51"/>
            <p:cNvSpPr>
              <a:spLocks/>
            </p:cNvSpPr>
            <p:nvPr/>
          </p:nvSpPr>
          <p:spPr bwMode="auto">
            <a:xfrm>
              <a:off x="3049572" y="2219055"/>
              <a:ext cx="145893" cy="495486"/>
            </a:xfrm>
            <a:custGeom>
              <a:avLst/>
              <a:gdLst>
                <a:gd name="T0" fmla="*/ 0 w 106"/>
                <a:gd name="T1" fmla="*/ 2147483646 h 360"/>
                <a:gd name="T2" fmla="*/ 2147483646 w 106"/>
                <a:gd name="T3" fmla="*/ 2147483646 h 360"/>
                <a:gd name="T4" fmla="*/ 2147483646 w 106"/>
                <a:gd name="T5" fmla="*/ 2147483646 h 360"/>
                <a:gd name="T6" fmla="*/ 2147483646 w 106"/>
                <a:gd name="T7" fmla="*/ 2147483646 h 360"/>
                <a:gd name="T8" fmla="*/ 2147483646 w 106"/>
                <a:gd name="T9" fmla="*/ 2147483646 h 360"/>
                <a:gd name="T10" fmla="*/ 2147483646 w 106"/>
                <a:gd name="T11" fmla="*/ 2147483646 h 360"/>
                <a:gd name="T12" fmla="*/ 2147483646 w 106"/>
                <a:gd name="T13" fmla="*/ 2147483646 h 360"/>
                <a:gd name="T14" fmla="*/ 2147483646 w 106"/>
                <a:gd name="T15" fmla="*/ 0 h 3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6" h="360">
                  <a:moveTo>
                    <a:pt x="0" y="360"/>
                  </a:moveTo>
                  <a:lnTo>
                    <a:pt x="18" y="312"/>
                  </a:lnTo>
                  <a:lnTo>
                    <a:pt x="66" y="272"/>
                  </a:lnTo>
                  <a:lnTo>
                    <a:pt x="106" y="210"/>
                  </a:lnTo>
                  <a:lnTo>
                    <a:pt x="102" y="166"/>
                  </a:lnTo>
                  <a:lnTo>
                    <a:pt x="68" y="114"/>
                  </a:lnTo>
                  <a:lnTo>
                    <a:pt x="70" y="70"/>
                  </a:lnTo>
                  <a:lnTo>
                    <a:pt x="76"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 name="Freeform 52"/>
            <p:cNvSpPr>
              <a:spLocks/>
            </p:cNvSpPr>
            <p:nvPr/>
          </p:nvSpPr>
          <p:spPr bwMode="auto">
            <a:xfrm>
              <a:off x="2810087" y="2345679"/>
              <a:ext cx="688175" cy="434927"/>
            </a:xfrm>
            <a:custGeom>
              <a:avLst/>
              <a:gdLst>
                <a:gd name="T0" fmla="*/ 0 w 500"/>
                <a:gd name="T1" fmla="*/ 2147483646 h 316"/>
                <a:gd name="T2" fmla="*/ 2147483646 w 500"/>
                <a:gd name="T3" fmla="*/ 2147483646 h 316"/>
                <a:gd name="T4" fmla="*/ 2147483646 w 500"/>
                <a:gd name="T5" fmla="*/ 2147483646 h 316"/>
                <a:gd name="T6" fmla="*/ 2147483646 w 500"/>
                <a:gd name="T7" fmla="*/ 2147483646 h 316"/>
                <a:gd name="T8" fmla="*/ 2147483646 w 500"/>
                <a:gd name="T9" fmla="*/ 2147483646 h 316"/>
                <a:gd name="T10" fmla="*/ 2147483646 w 500"/>
                <a:gd name="T11" fmla="*/ 2147483646 h 316"/>
                <a:gd name="T12" fmla="*/ 2147483646 w 500"/>
                <a:gd name="T13" fmla="*/ 0 h 3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0" h="316">
                  <a:moveTo>
                    <a:pt x="0" y="316"/>
                  </a:moveTo>
                  <a:lnTo>
                    <a:pt x="104" y="294"/>
                  </a:lnTo>
                  <a:lnTo>
                    <a:pt x="172" y="270"/>
                  </a:lnTo>
                  <a:lnTo>
                    <a:pt x="298" y="230"/>
                  </a:lnTo>
                  <a:lnTo>
                    <a:pt x="354" y="178"/>
                  </a:lnTo>
                  <a:lnTo>
                    <a:pt x="430" y="90"/>
                  </a:lnTo>
                  <a:lnTo>
                    <a:pt x="500" y="0"/>
                  </a:lnTo>
                </a:path>
              </a:pathLst>
            </a:custGeom>
            <a:noFill/>
            <a:ln w="1905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 name="Text Box 53"/>
            <p:cNvSpPr txBox="1">
              <a:spLocks noChangeArrowheads="1"/>
            </p:cNvSpPr>
            <p:nvPr/>
          </p:nvSpPr>
          <p:spPr bwMode="auto">
            <a:xfrm>
              <a:off x="2477010" y="1610708"/>
              <a:ext cx="489981" cy="594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a:t>菊池川</a:t>
              </a:r>
            </a:p>
            <a:p>
              <a:pPr eaLnBrk="1" hangingPunct="1">
                <a:spcBef>
                  <a:spcPct val="50000"/>
                </a:spcBef>
                <a:buFontTx/>
                <a:buNone/>
              </a:pPr>
              <a:endParaRPr lang="en-US" altLang="ja-JP" sz="1000"/>
            </a:p>
          </p:txBody>
        </p:sp>
        <p:sp>
          <p:nvSpPr>
            <p:cNvPr id="57" name="Text Box 54"/>
            <p:cNvSpPr txBox="1">
              <a:spLocks noChangeArrowheads="1"/>
            </p:cNvSpPr>
            <p:nvPr/>
          </p:nvSpPr>
          <p:spPr bwMode="auto">
            <a:xfrm>
              <a:off x="2424709" y="1346448"/>
              <a:ext cx="3963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a:t>関川</a:t>
              </a:r>
            </a:p>
          </p:txBody>
        </p:sp>
        <p:sp>
          <p:nvSpPr>
            <p:cNvPr id="58" name="Text Box 55"/>
            <p:cNvSpPr txBox="1">
              <a:spLocks noChangeArrowheads="1"/>
            </p:cNvSpPr>
            <p:nvPr/>
          </p:nvSpPr>
          <p:spPr bwMode="auto">
            <a:xfrm>
              <a:off x="4538784" y="685800"/>
              <a:ext cx="489981" cy="594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a:t>筑後川</a:t>
              </a:r>
            </a:p>
            <a:p>
              <a:pPr eaLnBrk="1" hangingPunct="1">
                <a:spcBef>
                  <a:spcPct val="50000"/>
                </a:spcBef>
                <a:buFontTx/>
                <a:buNone/>
              </a:pPr>
              <a:endParaRPr lang="en-US" altLang="ja-JP" sz="1000"/>
            </a:p>
          </p:txBody>
        </p:sp>
        <p:sp>
          <p:nvSpPr>
            <p:cNvPr id="59" name="Text Box 56"/>
            <p:cNvSpPr txBox="1">
              <a:spLocks noChangeArrowheads="1"/>
            </p:cNvSpPr>
            <p:nvPr/>
          </p:nvSpPr>
          <p:spPr bwMode="auto">
            <a:xfrm>
              <a:off x="4670914" y="1676773"/>
              <a:ext cx="3963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a:t>黒川</a:t>
              </a:r>
            </a:p>
          </p:txBody>
        </p:sp>
        <p:sp>
          <p:nvSpPr>
            <p:cNvPr id="60" name="Text Box 57"/>
            <p:cNvSpPr txBox="1">
              <a:spLocks noChangeArrowheads="1"/>
            </p:cNvSpPr>
            <p:nvPr/>
          </p:nvSpPr>
          <p:spPr bwMode="auto">
            <a:xfrm>
              <a:off x="4271772" y="2344303"/>
              <a:ext cx="3963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a:t>白川</a:t>
              </a:r>
            </a:p>
          </p:txBody>
        </p:sp>
        <p:sp>
          <p:nvSpPr>
            <p:cNvPr id="61" name="Text Box 58"/>
            <p:cNvSpPr txBox="1">
              <a:spLocks noChangeArrowheads="1"/>
            </p:cNvSpPr>
            <p:nvPr/>
          </p:nvSpPr>
          <p:spPr bwMode="auto">
            <a:xfrm>
              <a:off x="3547811" y="2205291"/>
              <a:ext cx="3963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a:t>白川</a:t>
              </a:r>
            </a:p>
          </p:txBody>
        </p:sp>
        <p:sp>
          <p:nvSpPr>
            <p:cNvPr id="62" name="Text Box 59"/>
            <p:cNvSpPr txBox="1">
              <a:spLocks noChangeArrowheads="1"/>
            </p:cNvSpPr>
            <p:nvPr/>
          </p:nvSpPr>
          <p:spPr bwMode="auto">
            <a:xfrm>
              <a:off x="2688968" y="2535615"/>
              <a:ext cx="5285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a:t>坪井川</a:t>
              </a:r>
            </a:p>
          </p:txBody>
        </p:sp>
        <p:sp>
          <p:nvSpPr>
            <p:cNvPr id="63" name="Text Box 60"/>
            <p:cNvSpPr txBox="1">
              <a:spLocks noChangeArrowheads="1"/>
            </p:cNvSpPr>
            <p:nvPr/>
          </p:nvSpPr>
          <p:spPr bwMode="auto">
            <a:xfrm>
              <a:off x="3085358" y="2733810"/>
              <a:ext cx="3963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a:t>緑川</a:t>
              </a:r>
            </a:p>
          </p:txBody>
        </p:sp>
        <p:sp>
          <p:nvSpPr>
            <p:cNvPr id="64" name="Text Box 61"/>
            <p:cNvSpPr txBox="1">
              <a:spLocks noChangeArrowheads="1"/>
            </p:cNvSpPr>
            <p:nvPr/>
          </p:nvSpPr>
          <p:spPr bwMode="auto">
            <a:xfrm>
              <a:off x="3217487" y="2932005"/>
              <a:ext cx="5285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a:t>御船川</a:t>
              </a:r>
            </a:p>
          </p:txBody>
        </p:sp>
        <p:sp>
          <p:nvSpPr>
            <p:cNvPr id="65" name="Text Box 62"/>
            <p:cNvSpPr txBox="1">
              <a:spLocks noChangeArrowheads="1"/>
            </p:cNvSpPr>
            <p:nvPr/>
          </p:nvSpPr>
          <p:spPr bwMode="auto">
            <a:xfrm>
              <a:off x="1962255" y="3394458"/>
              <a:ext cx="5285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a:t>波多川</a:t>
              </a:r>
            </a:p>
          </p:txBody>
        </p:sp>
        <p:sp>
          <p:nvSpPr>
            <p:cNvPr id="66" name="Text Box 63"/>
            <p:cNvSpPr txBox="1">
              <a:spLocks noChangeArrowheads="1"/>
            </p:cNvSpPr>
            <p:nvPr/>
          </p:nvSpPr>
          <p:spPr bwMode="auto">
            <a:xfrm>
              <a:off x="1893731" y="2535615"/>
              <a:ext cx="492443" cy="462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a:t>有明海</a:t>
              </a:r>
            </a:p>
          </p:txBody>
        </p:sp>
        <p:sp>
          <p:nvSpPr>
            <p:cNvPr id="67" name="Text Box 64"/>
            <p:cNvSpPr txBox="1">
              <a:spLocks noChangeArrowheads="1"/>
            </p:cNvSpPr>
            <p:nvPr/>
          </p:nvSpPr>
          <p:spPr bwMode="auto">
            <a:xfrm>
              <a:off x="2622904" y="3909214"/>
              <a:ext cx="52851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a:t>氷川</a:t>
              </a:r>
            </a:p>
          </p:txBody>
        </p:sp>
        <p:sp>
          <p:nvSpPr>
            <p:cNvPr id="68" name="AutoShape 65"/>
            <p:cNvSpPr>
              <a:spLocks noChangeArrowheads="1"/>
            </p:cNvSpPr>
            <p:nvPr/>
          </p:nvSpPr>
          <p:spPr bwMode="auto">
            <a:xfrm rot="6600000">
              <a:off x="3580844" y="4158334"/>
              <a:ext cx="198195" cy="6606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 name="AutoShape 66"/>
            <p:cNvSpPr>
              <a:spLocks noChangeArrowheads="1"/>
            </p:cNvSpPr>
            <p:nvPr/>
          </p:nvSpPr>
          <p:spPr bwMode="auto">
            <a:xfrm rot="4800000">
              <a:off x="2358644" y="3460523"/>
              <a:ext cx="198195" cy="6606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 name="AutoShape 67"/>
            <p:cNvSpPr>
              <a:spLocks noChangeArrowheads="1"/>
            </p:cNvSpPr>
            <p:nvPr/>
          </p:nvSpPr>
          <p:spPr bwMode="auto">
            <a:xfrm rot="8100000">
              <a:off x="1631931" y="4319366"/>
              <a:ext cx="198195" cy="6606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 name="AutoShape 68"/>
            <p:cNvSpPr>
              <a:spLocks noChangeArrowheads="1"/>
            </p:cNvSpPr>
            <p:nvPr/>
          </p:nvSpPr>
          <p:spPr bwMode="auto">
            <a:xfrm rot="16920000">
              <a:off x="905218" y="4649690"/>
              <a:ext cx="198195" cy="6606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 name="AutoShape 69"/>
            <p:cNvSpPr>
              <a:spLocks noChangeArrowheads="1"/>
            </p:cNvSpPr>
            <p:nvPr/>
          </p:nvSpPr>
          <p:spPr bwMode="auto">
            <a:xfrm rot="4200000">
              <a:off x="707023" y="5310339"/>
              <a:ext cx="198195" cy="6606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19050">
              <a:solidFill>
                <a:srgbClr val="FF0000"/>
              </a:solidFill>
              <a:miter lim="800000"/>
              <a:headEnd/>
              <a:tailEnd/>
            </a:ln>
          </p:spPr>
          <p:txBody>
            <a:bodyPr wrap="none" anchor="ctr"/>
            <a:lstStyle/>
            <a:p>
              <a:endParaRPr lang="ja-JP" altLang="en-US"/>
            </a:p>
          </p:txBody>
        </p:sp>
        <p:sp>
          <p:nvSpPr>
            <p:cNvPr id="73" name="Text Box 71"/>
            <p:cNvSpPr txBox="1">
              <a:spLocks noChangeArrowheads="1"/>
            </p:cNvSpPr>
            <p:nvPr/>
          </p:nvSpPr>
          <p:spPr bwMode="auto">
            <a:xfrm>
              <a:off x="1169477" y="4041343"/>
              <a:ext cx="6606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dirty="0"/>
                <a:t>上津浦川</a:t>
              </a:r>
            </a:p>
          </p:txBody>
        </p:sp>
        <p:sp>
          <p:nvSpPr>
            <p:cNvPr id="74" name="Text Box 72"/>
            <p:cNvSpPr txBox="1">
              <a:spLocks noChangeArrowheads="1"/>
            </p:cNvSpPr>
            <p:nvPr/>
          </p:nvSpPr>
          <p:spPr bwMode="auto">
            <a:xfrm>
              <a:off x="1037347" y="4715755"/>
              <a:ext cx="52851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a:t>亀川</a:t>
              </a:r>
            </a:p>
          </p:txBody>
        </p:sp>
        <p:sp>
          <p:nvSpPr>
            <p:cNvPr id="75" name="Text Box 73"/>
            <p:cNvSpPr txBox="1">
              <a:spLocks noChangeArrowheads="1"/>
            </p:cNvSpPr>
            <p:nvPr/>
          </p:nvSpPr>
          <p:spPr bwMode="auto">
            <a:xfrm>
              <a:off x="523968" y="5410198"/>
              <a:ext cx="5825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dirty="0"/>
                <a:t>路木川</a:t>
              </a:r>
            </a:p>
          </p:txBody>
        </p:sp>
        <p:sp>
          <p:nvSpPr>
            <p:cNvPr id="76" name="AutoShape 74"/>
            <p:cNvSpPr>
              <a:spLocks noChangeArrowheads="1"/>
            </p:cNvSpPr>
            <p:nvPr/>
          </p:nvSpPr>
          <p:spPr bwMode="auto">
            <a:xfrm rot="4800000">
              <a:off x="4080459" y="3471534"/>
              <a:ext cx="198195" cy="6606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7" name="AutoShape 75"/>
            <p:cNvSpPr>
              <a:spLocks noChangeArrowheads="1"/>
            </p:cNvSpPr>
            <p:nvPr/>
          </p:nvSpPr>
          <p:spPr bwMode="auto">
            <a:xfrm rot="3000000">
              <a:off x="4406654" y="5112144"/>
              <a:ext cx="198195" cy="6606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 name="AutoShape 76"/>
            <p:cNvSpPr>
              <a:spLocks noChangeArrowheads="1"/>
            </p:cNvSpPr>
            <p:nvPr/>
          </p:nvSpPr>
          <p:spPr bwMode="auto">
            <a:xfrm>
              <a:off x="3646909" y="4779067"/>
              <a:ext cx="198195" cy="6606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 name="AutoShape 78"/>
            <p:cNvSpPr>
              <a:spLocks noChangeArrowheads="1"/>
            </p:cNvSpPr>
            <p:nvPr/>
          </p:nvSpPr>
          <p:spPr bwMode="auto">
            <a:xfrm rot="4800000">
              <a:off x="4208460" y="2205291"/>
              <a:ext cx="198195" cy="6606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0" name="AutoShape 79"/>
            <p:cNvSpPr>
              <a:spLocks noChangeArrowheads="1"/>
            </p:cNvSpPr>
            <p:nvPr/>
          </p:nvSpPr>
          <p:spPr bwMode="auto">
            <a:xfrm rot="2700000">
              <a:off x="3706091" y="1661633"/>
              <a:ext cx="198195" cy="6606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1" name="AutoShape 80"/>
            <p:cNvSpPr>
              <a:spLocks noChangeArrowheads="1"/>
            </p:cNvSpPr>
            <p:nvPr/>
          </p:nvSpPr>
          <p:spPr bwMode="auto">
            <a:xfrm rot="12300000">
              <a:off x="4406654" y="883995"/>
              <a:ext cx="198195" cy="6606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 name="Text Box 81"/>
            <p:cNvSpPr txBox="1">
              <a:spLocks noChangeArrowheads="1"/>
            </p:cNvSpPr>
            <p:nvPr/>
          </p:nvSpPr>
          <p:spPr bwMode="auto">
            <a:xfrm rot="1200000">
              <a:off x="2953228" y="5150198"/>
              <a:ext cx="5285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a:t>球磨川</a:t>
              </a:r>
            </a:p>
          </p:txBody>
        </p:sp>
        <p:sp>
          <p:nvSpPr>
            <p:cNvPr id="83" name="Text Box 82"/>
            <p:cNvSpPr txBox="1">
              <a:spLocks noChangeArrowheads="1"/>
            </p:cNvSpPr>
            <p:nvPr/>
          </p:nvSpPr>
          <p:spPr bwMode="auto">
            <a:xfrm rot="1200000">
              <a:off x="2292579" y="4952003"/>
              <a:ext cx="5285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a:t>佐敷川</a:t>
              </a:r>
            </a:p>
          </p:txBody>
        </p:sp>
        <p:sp>
          <p:nvSpPr>
            <p:cNvPr id="84" name="Text Box 83"/>
            <p:cNvSpPr txBox="1">
              <a:spLocks noChangeArrowheads="1"/>
            </p:cNvSpPr>
            <p:nvPr/>
          </p:nvSpPr>
          <p:spPr bwMode="auto">
            <a:xfrm rot="1200000">
              <a:off x="2094385" y="5414457"/>
              <a:ext cx="5285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a:t>水俣川</a:t>
              </a:r>
            </a:p>
          </p:txBody>
        </p:sp>
        <p:sp>
          <p:nvSpPr>
            <p:cNvPr id="85" name="Text Box 84"/>
            <p:cNvSpPr txBox="1">
              <a:spLocks noChangeArrowheads="1"/>
            </p:cNvSpPr>
            <p:nvPr/>
          </p:nvSpPr>
          <p:spPr bwMode="auto">
            <a:xfrm>
              <a:off x="3698266" y="4906831"/>
              <a:ext cx="338554" cy="576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dirty="0"/>
                <a:t>川辺川</a:t>
              </a:r>
            </a:p>
          </p:txBody>
        </p:sp>
        <p:sp>
          <p:nvSpPr>
            <p:cNvPr id="86" name="Rectangle 87"/>
            <p:cNvSpPr>
              <a:spLocks noChangeArrowheads="1"/>
            </p:cNvSpPr>
            <p:nvPr/>
          </p:nvSpPr>
          <p:spPr bwMode="auto">
            <a:xfrm>
              <a:off x="3897405" y="4715755"/>
              <a:ext cx="499615" cy="12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800"/>
                <a:t>川辺川ダム</a:t>
              </a:r>
            </a:p>
          </p:txBody>
        </p:sp>
        <p:sp>
          <p:nvSpPr>
            <p:cNvPr id="87" name="Rectangle 89"/>
            <p:cNvSpPr>
              <a:spLocks noChangeArrowheads="1"/>
            </p:cNvSpPr>
            <p:nvPr/>
          </p:nvSpPr>
          <p:spPr bwMode="auto">
            <a:xfrm>
              <a:off x="4271772" y="3530718"/>
              <a:ext cx="436303" cy="125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800"/>
                <a:t>緑川ダム</a:t>
              </a:r>
            </a:p>
          </p:txBody>
        </p:sp>
        <p:sp>
          <p:nvSpPr>
            <p:cNvPr id="88" name="Rectangle 90"/>
            <p:cNvSpPr>
              <a:spLocks noChangeArrowheads="1"/>
            </p:cNvSpPr>
            <p:nvPr/>
          </p:nvSpPr>
          <p:spPr bwMode="auto">
            <a:xfrm>
              <a:off x="4021276" y="1969936"/>
              <a:ext cx="436303" cy="125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800"/>
                <a:t>立野ダム</a:t>
              </a:r>
            </a:p>
          </p:txBody>
        </p:sp>
        <p:sp>
          <p:nvSpPr>
            <p:cNvPr id="89" name="Rectangle 91"/>
            <p:cNvSpPr>
              <a:spLocks noChangeArrowheads="1"/>
            </p:cNvSpPr>
            <p:nvPr/>
          </p:nvSpPr>
          <p:spPr bwMode="auto">
            <a:xfrm>
              <a:off x="3523037" y="1407008"/>
              <a:ext cx="436303" cy="12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800"/>
                <a:t>竜門ダム</a:t>
              </a:r>
            </a:p>
          </p:txBody>
        </p:sp>
        <p:sp>
          <p:nvSpPr>
            <p:cNvPr id="90" name="Rectangle 92"/>
            <p:cNvSpPr>
              <a:spLocks noChangeArrowheads="1"/>
            </p:cNvSpPr>
            <p:nvPr/>
          </p:nvSpPr>
          <p:spPr bwMode="auto">
            <a:xfrm>
              <a:off x="1837007" y="4279452"/>
              <a:ext cx="498239" cy="125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800"/>
                <a:t>上津浦ダム</a:t>
              </a:r>
            </a:p>
          </p:txBody>
        </p:sp>
        <p:sp>
          <p:nvSpPr>
            <p:cNvPr id="91" name="Rectangle 94"/>
            <p:cNvSpPr>
              <a:spLocks noChangeArrowheads="1"/>
            </p:cNvSpPr>
            <p:nvPr/>
          </p:nvSpPr>
          <p:spPr bwMode="auto">
            <a:xfrm>
              <a:off x="3959340" y="845457"/>
              <a:ext cx="436304" cy="12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800"/>
                <a:t>下筌ダム</a:t>
              </a:r>
            </a:p>
          </p:txBody>
        </p:sp>
        <p:sp>
          <p:nvSpPr>
            <p:cNvPr id="92" name="Oval 95"/>
            <p:cNvSpPr>
              <a:spLocks noChangeArrowheads="1"/>
            </p:cNvSpPr>
            <p:nvPr/>
          </p:nvSpPr>
          <p:spPr bwMode="auto">
            <a:xfrm>
              <a:off x="2273311" y="3343534"/>
              <a:ext cx="311055" cy="312431"/>
            </a:xfrm>
            <a:prstGeom prst="ellipse">
              <a:avLst/>
            </a:prstGeom>
            <a:noFill/>
            <a:ln w="1905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endParaRPr lang="ja-JP" altLang="en-US" sz="2400"/>
            </a:p>
          </p:txBody>
        </p:sp>
        <p:sp>
          <p:nvSpPr>
            <p:cNvPr id="93" name="Oval 96"/>
            <p:cNvSpPr>
              <a:spLocks noChangeArrowheads="1"/>
            </p:cNvSpPr>
            <p:nvPr/>
          </p:nvSpPr>
          <p:spPr bwMode="auto">
            <a:xfrm>
              <a:off x="4333707" y="4966251"/>
              <a:ext cx="311055" cy="312432"/>
            </a:xfrm>
            <a:prstGeom prst="ellipse">
              <a:avLst/>
            </a:prstGeom>
            <a:noFill/>
            <a:ln w="1905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endParaRPr lang="ja-JP" altLang="en-US" sz="2400"/>
            </a:p>
          </p:txBody>
        </p:sp>
        <p:sp>
          <p:nvSpPr>
            <p:cNvPr id="94" name="Oval 97"/>
            <p:cNvSpPr>
              <a:spLocks noChangeArrowheads="1"/>
            </p:cNvSpPr>
            <p:nvPr/>
          </p:nvSpPr>
          <p:spPr bwMode="auto">
            <a:xfrm>
              <a:off x="3523037" y="4030332"/>
              <a:ext cx="311055" cy="312432"/>
            </a:xfrm>
            <a:prstGeom prst="ellipse">
              <a:avLst/>
            </a:prstGeom>
            <a:noFill/>
            <a:ln w="1905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endParaRPr lang="ja-JP" altLang="en-US" sz="2400"/>
            </a:p>
          </p:txBody>
        </p:sp>
        <p:sp>
          <p:nvSpPr>
            <p:cNvPr id="95" name="Rectangle 98"/>
            <p:cNvSpPr>
              <a:spLocks noChangeArrowheads="1"/>
            </p:cNvSpPr>
            <p:nvPr/>
          </p:nvSpPr>
          <p:spPr bwMode="auto">
            <a:xfrm>
              <a:off x="687754" y="5106639"/>
              <a:ext cx="434927" cy="12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800"/>
                <a:t>路木ダム</a:t>
              </a:r>
            </a:p>
          </p:txBody>
        </p:sp>
        <p:sp>
          <p:nvSpPr>
            <p:cNvPr id="96" name="Line 126"/>
            <p:cNvSpPr>
              <a:spLocks noChangeShapeType="1"/>
            </p:cNvSpPr>
            <p:nvPr/>
          </p:nvSpPr>
          <p:spPr bwMode="auto">
            <a:xfrm>
              <a:off x="2837614" y="3377942"/>
              <a:ext cx="0" cy="0"/>
            </a:xfrm>
            <a:prstGeom prst="line">
              <a:avLst/>
            </a:prstGeom>
            <a:noFill/>
            <a:ln w="12700" cap="rnd">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7" name="Line 127"/>
            <p:cNvSpPr>
              <a:spLocks noChangeShapeType="1"/>
            </p:cNvSpPr>
            <p:nvPr/>
          </p:nvSpPr>
          <p:spPr bwMode="auto">
            <a:xfrm>
              <a:off x="3333101" y="3397211"/>
              <a:ext cx="0" cy="0"/>
            </a:xfrm>
            <a:prstGeom prst="line">
              <a:avLst/>
            </a:prstGeom>
            <a:noFill/>
            <a:ln w="12700" cap="rnd">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 name="Line 128"/>
            <p:cNvSpPr>
              <a:spLocks noChangeShapeType="1"/>
            </p:cNvSpPr>
            <p:nvPr/>
          </p:nvSpPr>
          <p:spPr bwMode="auto">
            <a:xfrm>
              <a:off x="3333101" y="3397211"/>
              <a:ext cx="0" cy="0"/>
            </a:xfrm>
            <a:prstGeom prst="line">
              <a:avLst/>
            </a:prstGeom>
            <a:noFill/>
            <a:ln w="12700" cap="rnd">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9" name="Line 129"/>
            <p:cNvSpPr>
              <a:spLocks noChangeShapeType="1"/>
            </p:cNvSpPr>
            <p:nvPr/>
          </p:nvSpPr>
          <p:spPr bwMode="auto">
            <a:xfrm>
              <a:off x="3333101" y="3397211"/>
              <a:ext cx="0" cy="0"/>
            </a:xfrm>
            <a:prstGeom prst="line">
              <a:avLst/>
            </a:prstGeom>
            <a:noFill/>
            <a:ln w="12700" cap="rnd">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0" name="Line 130"/>
            <p:cNvSpPr>
              <a:spLocks noChangeShapeType="1"/>
            </p:cNvSpPr>
            <p:nvPr/>
          </p:nvSpPr>
          <p:spPr bwMode="auto">
            <a:xfrm>
              <a:off x="3333101" y="3397211"/>
              <a:ext cx="0" cy="0"/>
            </a:xfrm>
            <a:prstGeom prst="line">
              <a:avLst/>
            </a:prstGeom>
            <a:noFill/>
            <a:ln w="12700" cap="rnd">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1" name="Rectangle 133"/>
            <p:cNvSpPr>
              <a:spLocks noChangeArrowheads="1"/>
            </p:cNvSpPr>
            <p:nvPr/>
          </p:nvSpPr>
          <p:spPr bwMode="auto">
            <a:xfrm>
              <a:off x="2211374" y="3218286"/>
              <a:ext cx="498239" cy="12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800"/>
                <a:t>石打ダム</a:t>
              </a:r>
            </a:p>
          </p:txBody>
        </p:sp>
        <p:sp>
          <p:nvSpPr>
            <p:cNvPr id="102" name="Rectangle 137"/>
            <p:cNvSpPr>
              <a:spLocks noChangeArrowheads="1"/>
            </p:cNvSpPr>
            <p:nvPr/>
          </p:nvSpPr>
          <p:spPr bwMode="auto">
            <a:xfrm>
              <a:off x="554248" y="4561604"/>
              <a:ext cx="436304" cy="12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800"/>
                <a:t>亀川ダム</a:t>
              </a:r>
            </a:p>
          </p:txBody>
        </p:sp>
        <p:sp>
          <p:nvSpPr>
            <p:cNvPr id="103" name="Oval 138"/>
            <p:cNvSpPr>
              <a:spLocks noChangeArrowheads="1"/>
            </p:cNvSpPr>
            <p:nvPr/>
          </p:nvSpPr>
          <p:spPr bwMode="auto">
            <a:xfrm>
              <a:off x="1586511" y="4217516"/>
              <a:ext cx="311055" cy="312432"/>
            </a:xfrm>
            <a:prstGeom prst="ellipse">
              <a:avLst/>
            </a:prstGeom>
            <a:noFill/>
            <a:ln w="1905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endParaRPr lang="ja-JP" altLang="en-US" sz="2400"/>
            </a:p>
          </p:txBody>
        </p:sp>
        <p:sp>
          <p:nvSpPr>
            <p:cNvPr id="104" name="Oval 139"/>
            <p:cNvSpPr>
              <a:spLocks noChangeArrowheads="1"/>
            </p:cNvSpPr>
            <p:nvPr/>
          </p:nvSpPr>
          <p:spPr bwMode="auto">
            <a:xfrm>
              <a:off x="837776" y="4528571"/>
              <a:ext cx="311055" cy="312432"/>
            </a:xfrm>
            <a:prstGeom prst="ellipse">
              <a:avLst/>
            </a:prstGeom>
            <a:noFill/>
            <a:ln w="1905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endParaRPr lang="ja-JP" altLang="en-US" sz="2400"/>
            </a:p>
          </p:txBody>
        </p:sp>
        <p:sp>
          <p:nvSpPr>
            <p:cNvPr id="105" name="Rectangle 140"/>
            <p:cNvSpPr>
              <a:spLocks noChangeArrowheads="1"/>
            </p:cNvSpPr>
            <p:nvPr/>
          </p:nvSpPr>
          <p:spPr bwMode="auto">
            <a:xfrm>
              <a:off x="1157090" y="5189220"/>
              <a:ext cx="877070" cy="308303"/>
            </a:xfrm>
            <a:prstGeom prst="rect">
              <a:avLst/>
            </a:prstGeom>
            <a:solidFill>
              <a:srgbClr val="FF0000">
                <a:alpha val="50000"/>
              </a:srgbClr>
            </a:solidFill>
            <a:ln w="9525">
              <a:solidFill>
                <a:srgbClr val="FF0000"/>
              </a:solidFill>
              <a:miter lim="800000"/>
              <a:headEnd/>
              <a:tailEnd/>
            </a:ln>
            <a:effectLst/>
          </p:spPr>
          <p:txBody>
            <a:bodyPr wrap="none" lIns="0" tIns="0" rIns="0" bIns="0" anchor="ctr"/>
            <a:lstStyle/>
            <a:p>
              <a:pPr eaLnBrk="1" hangingPunct="1">
                <a:defRPr/>
              </a:pPr>
              <a:r>
                <a:rPr lang="en-US" altLang="ja-JP" sz="1200" dirty="0">
                  <a:solidFill>
                    <a:srgbClr val="FF0000"/>
                  </a:solidFill>
                  <a:latin typeface="+mn-ea"/>
                </a:rPr>
                <a:t> </a:t>
              </a:r>
              <a:r>
                <a:rPr lang="ja-JP" altLang="en-US" sz="1200" dirty="0">
                  <a:latin typeface="+mn-ea"/>
                </a:rPr>
                <a:t>③亀川ダム</a:t>
              </a:r>
              <a:endParaRPr lang="en-US" altLang="ja-JP" sz="1200" dirty="0">
                <a:latin typeface="+mn-ea"/>
              </a:endParaRPr>
            </a:p>
            <a:p>
              <a:pPr algn="ctr" eaLnBrk="1" hangingPunct="1">
                <a:defRPr/>
              </a:pPr>
              <a:r>
                <a:rPr lang="en-US" altLang="ja-JP" sz="900" dirty="0">
                  <a:latin typeface="+mn-ea"/>
                </a:rPr>
                <a:t>S58.3</a:t>
              </a:r>
              <a:r>
                <a:rPr lang="ja-JP" altLang="en-US" sz="900" dirty="0">
                  <a:latin typeface="+mn-ea"/>
                </a:rPr>
                <a:t>（築</a:t>
              </a:r>
              <a:r>
                <a:rPr lang="en-US" altLang="ja-JP" sz="900" dirty="0">
                  <a:latin typeface="+mn-ea"/>
                </a:rPr>
                <a:t>40</a:t>
              </a:r>
              <a:r>
                <a:rPr lang="ja-JP" altLang="en-US" sz="900" dirty="0">
                  <a:latin typeface="+mn-ea"/>
                </a:rPr>
                <a:t>年）</a:t>
              </a:r>
            </a:p>
          </p:txBody>
        </p:sp>
        <p:sp>
          <p:nvSpPr>
            <p:cNvPr id="106" name="Line 144"/>
            <p:cNvSpPr>
              <a:spLocks noChangeShapeType="1"/>
            </p:cNvSpPr>
            <p:nvPr/>
          </p:nvSpPr>
          <p:spPr bwMode="auto">
            <a:xfrm>
              <a:off x="1056616" y="4841004"/>
              <a:ext cx="280776" cy="348216"/>
            </a:xfrm>
            <a:prstGeom prst="line">
              <a:avLst/>
            </a:prstGeom>
            <a:noFill/>
            <a:ln w="9525">
              <a:solidFill>
                <a:srgbClr val="FF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7" name="Line 145"/>
            <p:cNvSpPr>
              <a:spLocks noChangeShapeType="1"/>
            </p:cNvSpPr>
            <p:nvPr/>
          </p:nvSpPr>
          <p:spPr bwMode="auto">
            <a:xfrm flipH="1" flipV="1">
              <a:off x="1212144" y="3592653"/>
              <a:ext cx="499616" cy="624863"/>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8" name="Line 146"/>
            <p:cNvSpPr>
              <a:spLocks noChangeShapeType="1"/>
            </p:cNvSpPr>
            <p:nvPr/>
          </p:nvSpPr>
          <p:spPr bwMode="auto">
            <a:xfrm flipH="1" flipV="1">
              <a:off x="1773695" y="2780606"/>
              <a:ext cx="499616" cy="624863"/>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9" name="Line 147"/>
            <p:cNvSpPr>
              <a:spLocks noChangeShapeType="1"/>
            </p:cNvSpPr>
            <p:nvPr/>
          </p:nvSpPr>
          <p:spPr bwMode="auto">
            <a:xfrm>
              <a:off x="4520891" y="5278683"/>
              <a:ext cx="249120" cy="873982"/>
            </a:xfrm>
            <a:prstGeom prst="line">
              <a:avLst/>
            </a:prstGeom>
            <a:noFill/>
            <a:ln w="9525">
              <a:solidFill>
                <a:srgbClr val="FF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 name="Line 148"/>
            <p:cNvSpPr>
              <a:spLocks noChangeShapeType="1"/>
            </p:cNvSpPr>
            <p:nvPr/>
          </p:nvSpPr>
          <p:spPr bwMode="auto">
            <a:xfrm flipV="1">
              <a:off x="3834092" y="3829385"/>
              <a:ext cx="1139619" cy="324819"/>
            </a:xfrm>
            <a:prstGeom prst="line">
              <a:avLst/>
            </a:prstGeom>
            <a:noFill/>
            <a:ln w="9525">
              <a:solidFill>
                <a:srgbClr val="FF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1" name="Oval 139"/>
            <p:cNvSpPr>
              <a:spLocks noChangeArrowheads="1"/>
            </p:cNvSpPr>
            <p:nvPr/>
          </p:nvSpPr>
          <p:spPr bwMode="auto">
            <a:xfrm>
              <a:off x="658851" y="5178209"/>
              <a:ext cx="311055" cy="312432"/>
            </a:xfrm>
            <a:prstGeom prst="ellipse">
              <a:avLst/>
            </a:prstGeom>
            <a:noFill/>
            <a:ln w="1905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endParaRPr lang="ja-JP" altLang="en-US" sz="2400"/>
            </a:p>
          </p:txBody>
        </p:sp>
        <p:sp>
          <p:nvSpPr>
            <p:cNvPr id="112" name="Rectangle 133"/>
            <p:cNvSpPr>
              <a:spLocks noChangeArrowheads="1"/>
            </p:cNvSpPr>
            <p:nvPr/>
          </p:nvSpPr>
          <p:spPr bwMode="auto">
            <a:xfrm>
              <a:off x="3461101" y="3921601"/>
              <a:ext cx="498239" cy="125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800"/>
                <a:t>氷川ダム</a:t>
              </a:r>
            </a:p>
          </p:txBody>
        </p:sp>
        <p:sp>
          <p:nvSpPr>
            <p:cNvPr id="113" name="Line 144"/>
            <p:cNvSpPr>
              <a:spLocks noChangeShapeType="1"/>
            </p:cNvSpPr>
            <p:nvPr/>
          </p:nvSpPr>
          <p:spPr bwMode="auto">
            <a:xfrm>
              <a:off x="952014" y="5458985"/>
              <a:ext cx="260130" cy="348217"/>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4" name="Rectangle 98"/>
            <p:cNvSpPr>
              <a:spLocks noChangeArrowheads="1"/>
            </p:cNvSpPr>
            <p:nvPr/>
          </p:nvSpPr>
          <p:spPr bwMode="auto">
            <a:xfrm>
              <a:off x="4070825" y="4924961"/>
              <a:ext cx="434927" cy="12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800"/>
                <a:t>市房ダム</a:t>
              </a:r>
            </a:p>
          </p:txBody>
        </p:sp>
        <p:sp>
          <p:nvSpPr>
            <p:cNvPr id="115" name="Rectangle 140"/>
            <p:cNvSpPr>
              <a:spLocks noChangeArrowheads="1"/>
            </p:cNvSpPr>
            <p:nvPr/>
          </p:nvSpPr>
          <p:spPr bwMode="auto">
            <a:xfrm>
              <a:off x="1173606" y="5807202"/>
              <a:ext cx="835445" cy="308303"/>
            </a:xfrm>
            <a:prstGeom prst="rect">
              <a:avLst/>
            </a:prstGeom>
            <a:solidFill>
              <a:srgbClr val="FF0000">
                <a:alpha val="50000"/>
              </a:srgbClr>
            </a:solidFill>
            <a:ln w="9525">
              <a:solidFill>
                <a:srgbClr val="FF0000"/>
              </a:solidFill>
              <a:miter lim="800000"/>
              <a:headEnd/>
              <a:tailEnd/>
            </a:ln>
            <a:effectLst/>
          </p:spPr>
          <p:txBody>
            <a:bodyPr wrap="none" lIns="0" tIns="0" rIns="0" bIns="0" anchor="ctr"/>
            <a:lstStyle/>
            <a:p>
              <a:pPr eaLnBrk="1" hangingPunct="1">
                <a:defRPr/>
              </a:pPr>
              <a:r>
                <a:rPr lang="ja-JP" altLang="en-US" sz="1200" dirty="0">
                  <a:latin typeface="+mn-ea"/>
                </a:rPr>
                <a:t> ⑥路木ダム</a:t>
              </a:r>
              <a:endParaRPr lang="en-US" altLang="ja-JP" sz="1200" dirty="0">
                <a:latin typeface="+mn-ea"/>
              </a:endParaRPr>
            </a:p>
            <a:p>
              <a:pPr algn="ctr" eaLnBrk="1" hangingPunct="1">
                <a:defRPr/>
              </a:pPr>
              <a:r>
                <a:rPr lang="en-US" altLang="ja-JP" sz="900" dirty="0">
                  <a:latin typeface="+mn-ea"/>
                </a:rPr>
                <a:t>H26.3</a:t>
              </a:r>
              <a:r>
                <a:rPr lang="ja-JP" altLang="en-US" sz="900" dirty="0">
                  <a:latin typeface="+mn-ea"/>
                </a:rPr>
                <a:t>（築</a:t>
              </a:r>
              <a:r>
                <a:rPr lang="en-US" altLang="ja-JP" sz="900" dirty="0">
                  <a:latin typeface="+mn-ea"/>
                </a:rPr>
                <a:t>9</a:t>
              </a:r>
              <a:r>
                <a:rPr lang="ja-JP" altLang="en-US" sz="900" dirty="0">
                  <a:latin typeface="+mn-ea"/>
                </a:rPr>
                <a:t>年）</a:t>
              </a:r>
            </a:p>
          </p:txBody>
        </p:sp>
        <p:sp>
          <p:nvSpPr>
            <p:cNvPr id="116" name="Rectangle 140"/>
            <p:cNvSpPr>
              <a:spLocks noChangeArrowheads="1"/>
            </p:cNvSpPr>
            <p:nvPr/>
          </p:nvSpPr>
          <p:spPr bwMode="auto">
            <a:xfrm>
              <a:off x="4588333" y="6152665"/>
              <a:ext cx="1026758" cy="306927"/>
            </a:xfrm>
            <a:prstGeom prst="rect">
              <a:avLst/>
            </a:prstGeom>
            <a:solidFill>
              <a:srgbClr val="FF0000">
                <a:alpha val="50000"/>
              </a:srgbClr>
            </a:solidFill>
            <a:ln w="9525">
              <a:solidFill>
                <a:srgbClr val="FF0000"/>
              </a:solidFill>
              <a:miter lim="800000"/>
              <a:headEnd/>
              <a:tailEnd/>
            </a:ln>
            <a:effectLst/>
          </p:spPr>
          <p:txBody>
            <a:bodyPr wrap="none" lIns="0" tIns="0" rIns="0" bIns="0" anchor="ctr"/>
            <a:lstStyle/>
            <a:p>
              <a:pPr eaLnBrk="1" hangingPunct="1">
                <a:defRPr/>
              </a:pPr>
              <a:r>
                <a:rPr lang="ja-JP" altLang="en-US" sz="1200" dirty="0">
                  <a:solidFill>
                    <a:srgbClr val="FF0000"/>
                  </a:solidFill>
                  <a:latin typeface="+mn-ea"/>
                </a:rPr>
                <a:t>　</a:t>
              </a:r>
              <a:r>
                <a:rPr lang="ja-JP" altLang="en-US" sz="1200" dirty="0">
                  <a:latin typeface="+mn-ea"/>
                </a:rPr>
                <a:t>①市房ダム</a:t>
              </a:r>
              <a:endParaRPr lang="en-US" altLang="ja-JP" sz="1200" dirty="0">
                <a:latin typeface="+mn-ea"/>
              </a:endParaRPr>
            </a:p>
            <a:p>
              <a:pPr algn="ctr" eaLnBrk="1" hangingPunct="1">
                <a:defRPr/>
              </a:pPr>
              <a:r>
                <a:rPr lang="en-US" altLang="ja-JP" sz="900" dirty="0">
                  <a:latin typeface="+mn-ea"/>
                </a:rPr>
                <a:t>S35.3</a:t>
              </a:r>
              <a:r>
                <a:rPr lang="ja-JP" altLang="en-US" sz="900" dirty="0">
                  <a:latin typeface="+mn-ea"/>
                </a:rPr>
                <a:t>（築</a:t>
              </a:r>
              <a:r>
                <a:rPr lang="en-US" altLang="ja-JP" sz="900" dirty="0">
                  <a:latin typeface="+mn-ea"/>
                </a:rPr>
                <a:t>63</a:t>
              </a:r>
              <a:r>
                <a:rPr lang="ja-JP" altLang="en-US" sz="900" dirty="0">
                  <a:latin typeface="+mn-ea"/>
                </a:rPr>
                <a:t>年）</a:t>
              </a:r>
            </a:p>
          </p:txBody>
        </p:sp>
        <p:sp>
          <p:nvSpPr>
            <p:cNvPr id="119" name="Rectangle 140"/>
            <p:cNvSpPr>
              <a:spLocks noChangeArrowheads="1"/>
            </p:cNvSpPr>
            <p:nvPr/>
          </p:nvSpPr>
          <p:spPr bwMode="auto">
            <a:xfrm>
              <a:off x="415236" y="3280222"/>
              <a:ext cx="952625" cy="308303"/>
            </a:xfrm>
            <a:prstGeom prst="rect">
              <a:avLst/>
            </a:prstGeom>
            <a:solidFill>
              <a:srgbClr val="FF0000">
                <a:alpha val="50000"/>
              </a:srgbClr>
            </a:solidFill>
            <a:ln w="9525">
              <a:solidFill>
                <a:srgbClr val="FF0000"/>
              </a:solidFill>
              <a:miter lim="800000"/>
              <a:headEnd/>
              <a:tailEnd/>
            </a:ln>
            <a:effectLst/>
          </p:spPr>
          <p:txBody>
            <a:bodyPr wrap="none" lIns="0" tIns="0" rIns="0" bIns="0" anchor="ctr"/>
            <a:lstStyle/>
            <a:p>
              <a:pPr eaLnBrk="1" hangingPunct="1">
                <a:defRPr/>
              </a:pPr>
              <a:r>
                <a:rPr lang="ja-JP" altLang="en-US" sz="1200" dirty="0">
                  <a:latin typeface="+mn-ea"/>
                </a:rPr>
                <a:t> ⑤上津浦ダム</a:t>
              </a:r>
              <a:endParaRPr lang="en-US" altLang="ja-JP" sz="1200" dirty="0">
                <a:latin typeface="+mn-ea"/>
              </a:endParaRPr>
            </a:p>
            <a:p>
              <a:pPr algn="ctr" eaLnBrk="1" hangingPunct="1">
                <a:defRPr/>
              </a:pPr>
              <a:r>
                <a:rPr lang="en-US" altLang="ja-JP" sz="900" dirty="0">
                  <a:latin typeface="+mn-ea"/>
                </a:rPr>
                <a:t>H16.5</a:t>
              </a:r>
              <a:r>
                <a:rPr lang="ja-JP" altLang="en-US" sz="900" dirty="0">
                  <a:latin typeface="+mn-ea"/>
                </a:rPr>
                <a:t>（築</a:t>
              </a:r>
              <a:r>
                <a:rPr lang="en-US" altLang="ja-JP" sz="900" dirty="0">
                  <a:latin typeface="+mn-ea"/>
                </a:rPr>
                <a:t>19</a:t>
              </a:r>
              <a:r>
                <a:rPr lang="ja-JP" altLang="en-US" sz="900" dirty="0">
                  <a:latin typeface="+mn-ea"/>
                </a:rPr>
                <a:t>年）</a:t>
              </a:r>
            </a:p>
          </p:txBody>
        </p:sp>
        <p:sp>
          <p:nvSpPr>
            <p:cNvPr id="120" name="Rectangle 140"/>
            <p:cNvSpPr>
              <a:spLocks noChangeArrowheads="1"/>
            </p:cNvSpPr>
            <p:nvPr/>
          </p:nvSpPr>
          <p:spPr bwMode="auto">
            <a:xfrm>
              <a:off x="956142" y="2469551"/>
              <a:ext cx="894628" cy="306927"/>
            </a:xfrm>
            <a:prstGeom prst="rect">
              <a:avLst/>
            </a:prstGeom>
            <a:solidFill>
              <a:srgbClr val="FF0000">
                <a:alpha val="50000"/>
              </a:srgbClr>
            </a:solidFill>
            <a:ln w="9525">
              <a:solidFill>
                <a:srgbClr val="FF0000"/>
              </a:solidFill>
              <a:miter lim="800000"/>
              <a:headEnd/>
              <a:tailEnd/>
            </a:ln>
            <a:effectLst/>
          </p:spPr>
          <p:txBody>
            <a:bodyPr wrap="none" lIns="0" tIns="0" rIns="0" bIns="0" anchor="ctr"/>
            <a:lstStyle/>
            <a:p>
              <a:pPr eaLnBrk="1" hangingPunct="1">
                <a:defRPr/>
              </a:pPr>
              <a:r>
                <a:rPr lang="ja-JP" altLang="en-US" sz="1200" dirty="0">
                  <a:latin typeface="+mn-ea"/>
                </a:rPr>
                <a:t>④石打ダム</a:t>
              </a:r>
              <a:endParaRPr lang="en-US" altLang="ja-JP" sz="1200" dirty="0">
                <a:latin typeface="+mn-ea"/>
              </a:endParaRPr>
            </a:p>
            <a:p>
              <a:pPr algn="ctr" eaLnBrk="1" hangingPunct="1">
                <a:defRPr/>
              </a:pPr>
              <a:r>
                <a:rPr lang="en-US" altLang="ja-JP" sz="900" dirty="0">
                  <a:latin typeface="+mn-ea"/>
                </a:rPr>
                <a:t>H5.3</a:t>
              </a:r>
              <a:r>
                <a:rPr lang="ja-JP" altLang="en-US" sz="900" dirty="0">
                  <a:latin typeface="+mn-ea"/>
                </a:rPr>
                <a:t>（築</a:t>
              </a:r>
              <a:r>
                <a:rPr lang="en-US" altLang="ja-JP" sz="900" dirty="0">
                  <a:latin typeface="+mn-ea"/>
                </a:rPr>
                <a:t>30</a:t>
              </a:r>
              <a:r>
                <a:rPr lang="ja-JP" altLang="en-US" sz="900" dirty="0">
                  <a:latin typeface="+mn-ea"/>
                </a:rPr>
                <a:t>年）</a:t>
              </a:r>
            </a:p>
          </p:txBody>
        </p:sp>
        <p:sp>
          <p:nvSpPr>
            <p:cNvPr id="121" name="Rectangle 140"/>
            <p:cNvSpPr>
              <a:spLocks noChangeArrowheads="1"/>
            </p:cNvSpPr>
            <p:nvPr/>
          </p:nvSpPr>
          <p:spPr bwMode="auto">
            <a:xfrm>
              <a:off x="4973711" y="3702761"/>
              <a:ext cx="931789" cy="306927"/>
            </a:xfrm>
            <a:prstGeom prst="rect">
              <a:avLst/>
            </a:prstGeom>
            <a:solidFill>
              <a:srgbClr val="FF0000">
                <a:alpha val="50000"/>
              </a:srgbClr>
            </a:solidFill>
            <a:ln w="9525">
              <a:solidFill>
                <a:srgbClr val="FF0000"/>
              </a:solidFill>
              <a:miter lim="800000"/>
              <a:headEnd/>
              <a:tailEnd/>
            </a:ln>
            <a:effectLst/>
          </p:spPr>
          <p:txBody>
            <a:bodyPr wrap="none" lIns="0" tIns="0" rIns="0" bIns="0" anchor="ctr"/>
            <a:lstStyle/>
            <a:p>
              <a:pPr eaLnBrk="1" hangingPunct="1">
                <a:defRPr/>
              </a:pPr>
              <a:r>
                <a:rPr lang="ja-JP" altLang="en-US" sz="1200" dirty="0">
                  <a:solidFill>
                    <a:srgbClr val="FF0000"/>
                  </a:solidFill>
                  <a:latin typeface="+mn-ea"/>
                </a:rPr>
                <a:t> </a:t>
              </a:r>
              <a:r>
                <a:rPr lang="ja-JP" altLang="en-US" sz="1200" dirty="0">
                  <a:latin typeface="+mn-ea"/>
                </a:rPr>
                <a:t>②氷川ダム</a:t>
              </a:r>
              <a:endParaRPr lang="en-US" altLang="ja-JP" sz="1200" dirty="0">
                <a:latin typeface="+mn-ea"/>
              </a:endParaRPr>
            </a:p>
            <a:p>
              <a:pPr algn="ctr" eaLnBrk="1" hangingPunct="1">
                <a:defRPr/>
              </a:pPr>
              <a:r>
                <a:rPr lang="en-US" altLang="ja-JP" sz="900" dirty="0">
                  <a:latin typeface="+mn-ea"/>
                </a:rPr>
                <a:t>S48.6</a:t>
              </a:r>
              <a:r>
                <a:rPr lang="ja-JP" altLang="en-US" sz="900" dirty="0">
                  <a:latin typeface="+mn-ea"/>
                </a:rPr>
                <a:t>（築</a:t>
              </a:r>
              <a:r>
                <a:rPr lang="en-US" altLang="ja-JP" sz="900" dirty="0">
                  <a:latin typeface="+mn-ea"/>
                </a:rPr>
                <a:t>50</a:t>
              </a:r>
              <a:r>
                <a:rPr lang="ja-JP" altLang="en-US" sz="900" dirty="0">
                  <a:latin typeface="+mn-ea"/>
                </a:rPr>
                <a:t>年）</a:t>
              </a:r>
            </a:p>
          </p:txBody>
        </p:sp>
      </p:grpSp>
      <p:pic>
        <p:nvPicPr>
          <p:cNvPr id="131" name="図 1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1106" y="2566677"/>
            <a:ext cx="1744716" cy="1195799"/>
          </a:xfrm>
          <a:prstGeom prst="rect">
            <a:avLst/>
          </a:prstGeom>
        </p:spPr>
      </p:pic>
      <p:pic>
        <p:nvPicPr>
          <p:cNvPr id="132" name="図 1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7806" y="4899728"/>
            <a:ext cx="1821132" cy="1259475"/>
          </a:xfrm>
          <a:prstGeom prst="rect">
            <a:avLst/>
          </a:prstGeom>
          <a:noFill/>
          <a:extLst>
            <a:ext uri="{909E8E84-426E-40DD-AFC4-6F175D3DCCD1}">
              <a14:hiddenFill xmlns:a14="http://schemas.microsoft.com/office/drawing/2010/main">
                <a:solidFill>
                  <a:srgbClr val="FFFFFF"/>
                </a:solidFill>
              </a14:hiddenFill>
            </a:ext>
          </a:extLst>
        </p:spPr>
      </p:pic>
      <p:pic>
        <p:nvPicPr>
          <p:cNvPr id="133" name="図 132"/>
          <p:cNvPicPr>
            <a:picLocks noChangeAspect="1"/>
          </p:cNvPicPr>
          <p:nvPr/>
        </p:nvPicPr>
        <p:blipFill rotWithShape="1">
          <a:blip r:embed="rId4" cstate="print">
            <a:extLst>
              <a:ext uri="{28A0092B-C50C-407E-A947-70E740481C1C}">
                <a14:useLocalDpi xmlns:a14="http://schemas.microsoft.com/office/drawing/2010/main" val="0"/>
              </a:ext>
            </a:extLst>
          </a:blip>
          <a:srcRect l="18500" t="26413" r="22438" b="-1337"/>
          <a:stretch/>
        </p:blipFill>
        <p:spPr>
          <a:xfrm>
            <a:off x="1753892" y="4160611"/>
            <a:ext cx="1572616" cy="1150774"/>
          </a:xfrm>
          <a:prstGeom prst="rect">
            <a:avLst/>
          </a:prstGeom>
        </p:spPr>
      </p:pic>
      <p:pic>
        <p:nvPicPr>
          <p:cNvPr id="134" name="図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3812" y="2897752"/>
            <a:ext cx="1697146" cy="968171"/>
          </a:xfrm>
          <a:prstGeom prst="rect">
            <a:avLst/>
          </a:prstGeom>
        </p:spPr>
      </p:pic>
      <p:pic>
        <p:nvPicPr>
          <p:cNvPr id="135" name="図 1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8148" y="1240858"/>
            <a:ext cx="1628822" cy="1221617"/>
          </a:xfrm>
          <a:prstGeom prst="rect">
            <a:avLst/>
          </a:prstGeom>
        </p:spPr>
      </p:pic>
      <p:pic>
        <p:nvPicPr>
          <p:cNvPr id="136" name="図 1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3060" y="5831880"/>
            <a:ext cx="1735237" cy="987846"/>
          </a:xfrm>
          <a:prstGeom prst="rect">
            <a:avLst/>
          </a:prstGeom>
        </p:spPr>
      </p:pic>
      <p:sp>
        <p:nvSpPr>
          <p:cNvPr id="126" name="Text Box 5"/>
          <p:cNvSpPr txBox="1">
            <a:spLocks noChangeArrowheads="1"/>
          </p:cNvSpPr>
          <p:nvPr/>
        </p:nvSpPr>
        <p:spPr bwMode="auto">
          <a:xfrm>
            <a:off x="1524000" y="489795"/>
            <a:ext cx="9144000" cy="307777"/>
          </a:xfrm>
          <a:prstGeom prst="rect">
            <a:avLst/>
          </a:prstGeom>
          <a:solidFill>
            <a:srgbClr val="FFFF99"/>
          </a:solidFill>
          <a:ln w="9525">
            <a:solidFill>
              <a:srgbClr val="000000"/>
            </a:solidFill>
            <a:miter lim="800000"/>
            <a:headEnd/>
            <a:tailEnd/>
          </a:ln>
        </p:spPr>
        <p:txBody>
          <a:bodyPr wrap="square">
            <a:spAutoFit/>
          </a:bodyPr>
          <a:lstStyle>
            <a:lvl1pPr marL="268288" indent="-26828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indent="0">
              <a:buNone/>
            </a:pPr>
            <a:r>
              <a:rPr lang="ja-JP" altLang="en-US" sz="1400" dirty="0"/>
              <a:t>〇　令和５年度から氷川ダムにおいて、ドローンによる堆砂測量を実施。令和６年度以降他ダムにも適用を拡大させる。</a:t>
            </a:r>
          </a:p>
        </p:txBody>
      </p:sp>
      <p:sp>
        <p:nvSpPr>
          <p:cNvPr id="3" name="スライド番号プレースホルダー 2"/>
          <p:cNvSpPr>
            <a:spLocks noGrp="1"/>
          </p:cNvSpPr>
          <p:nvPr>
            <p:ph type="sldNum" sz="quarter" idx="12"/>
          </p:nvPr>
        </p:nvSpPr>
        <p:spPr/>
        <p:txBody>
          <a:bodyPr/>
          <a:lstStyle/>
          <a:p>
            <a:fld id="{83D0CBB3-D5EF-45D7-8A55-35B804FE7D2E}" type="slidenum">
              <a:rPr kumimoji="1" lang="ja-JP" altLang="en-US" smtClean="0"/>
              <a:t>22</a:t>
            </a:fld>
            <a:endParaRPr kumimoji="1" lang="ja-JP" altLang="en-US"/>
          </a:p>
        </p:txBody>
      </p:sp>
    </p:spTree>
    <p:extLst>
      <p:ext uri="{BB962C8B-B14F-4D97-AF65-F5344CB8AC3E}">
        <p14:creationId xmlns:p14="http://schemas.microsoft.com/office/powerpoint/2010/main" val="3997094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楕円 38"/>
          <p:cNvSpPr/>
          <p:nvPr/>
        </p:nvSpPr>
        <p:spPr>
          <a:xfrm rot="20766778">
            <a:off x="6809335" y="4706555"/>
            <a:ext cx="2705174" cy="1741456"/>
          </a:xfrm>
          <a:prstGeom prst="ellipse">
            <a:avLst/>
          </a:prstGeom>
          <a:solidFill>
            <a:srgbClr val="FB89E3">
              <a:alpha val="30000"/>
            </a:srgb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楕円 37"/>
          <p:cNvSpPr/>
          <p:nvPr/>
        </p:nvSpPr>
        <p:spPr>
          <a:xfrm rot="20766778">
            <a:off x="2034500" y="4706555"/>
            <a:ext cx="2705174" cy="1741456"/>
          </a:xfrm>
          <a:prstGeom prst="ellipse">
            <a:avLst/>
          </a:prstGeom>
          <a:solidFill>
            <a:schemeClr val="accent2">
              <a:lumMod val="60000"/>
              <a:lumOff val="40000"/>
              <a:alpha val="4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楕円 36"/>
          <p:cNvSpPr/>
          <p:nvPr/>
        </p:nvSpPr>
        <p:spPr>
          <a:xfrm rot="20766778">
            <a:off x="6810267" y="2689097"/>
            <a:ext cx="2705174" cy="1741456"/>
          </a:xfrm>
          <a:prstGeom prst="ellipse">
            <a:avLst/>
          </a:prstGeom>
          <a:solidFill>
            <a:srgbClr val="92D050">
              <a:alpha val="40000"/>
            </a:srgb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正方形/長方形 25"/>
          <p:cNvSpPr/>
          <p:nvPr/>
        </p:nvSpPr>
        <p:spPr>
          <a:xfrm>
            <a:off x="1622444" y="2236730"/>
            <a:ext cx="8987589" cy="4504638"/>
          </a:xfrm>
          <a:prstGeom prst="rect">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252000" rtlCol="0" anchor="t"/>
          <a:lstStyle/>
          <a:p>
            <a:pPr marL="177800" indent="-177800"/>
            <a:endParaRPr lang="ja-JP" altLang="en-US" sz="1200" dirty="0">
              <a:solidFill>
                <a:schemeClr val="tx1"/>
              </a:solidFill>
              <a:latin typeface="BIZ UD明朝 Medium" panose="02020500000000000000" pitchFamily="17" charset="-128"/>
              <a:ea typeface="BIZ UD明朝 Medium" panose="02020500000000000000" pitchFamily="17" charset="-128"/>
            </a:endParaRPr>
          </a:p>
        </p:txBody>
      </p:sp>
      <p:sp>
        <p:nvSpPr>
          <p:cNvPr id="4" name="正方形/長方形 3"/>
          <p:cNvSpPr/>
          <p:nvPr/>
        </p:nvSpPr>
        <p:spPr>
          <a:xfrm>
            <a:off x="1524000" y="-19316"/>
            <a:ext cx="9144000" cy="49529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ctr"/>
          <a:lstStyle/>
          <a:p>
            <a:r>
              <a:rPr lang="ja-JP" altLang="en-US" b="1" dirty="0">
                <a:solidFill>
                  <a:schemeClr val="tx1"/>
                </a:solidFill>
                <a:latin typeface="BIZ UD明朝 Medium" panose="02020500000000000000" pitchFamily="17" charset="-128"/>
                <a:ea typeface="BIZ UD明朝 Medium" panose="02020500000000000000" pitchFamily="17" charset="-128"/>
              </a:rPr>
              <a:t>ドローンを活用した河川巡視・点検</a:t>
            </a:r>
          </a:p>
        </p:txBody>
      </p:sp>
      <p:sp>
        <p:nvSpPr>
          <p:cNvPr id="7" name="正方形/長方形 6"/>
          <p:cNvSpPr/>
          <p:nvPr/>
        </p:nvSpPr>
        <p:spPr>
          <a:xfrm>
            <a:off x="1629098" y="742918"/>
            <a:ext cx="8980934" cy="1216779"/>
          </a:xfrm>
          <a:prstGeom prst="rect">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252000" rtlCol="0" anchor="t"/>
          <a:lstStyle/>
          <a:p>
            <a:pPr marL="177800" indent="-177800"/>
            <a:endParaRPr lang="ja-JP" altLang="en-US" sz="1200" dirty="0">
              <a:solidFill>
                <a:schemeClr val="tx1"/>
              </a:solidFill>
              <a:latin typeface="BIZ UD明朝 Medium" panose="02020500000000000000" pitchFamily="17" charset="-128"/>
              <a:ea typeface="BIZ UD明朝 Medium" panose="02020500000000000000" pitchFamily="17" charset="-128"/>
            </a:endParaRPr>
          </a:p>
        </p:txBody>
      </p:sp>
      <p:sp>
        <p:nvSpPr>
          <p:cNvPr id="8" name="角丸四角形 7"/>
          <p:cNvSpPr/>
          <p:nvPr/>
        </p:nvSpPr>
        <p:spPr>
          <a:xfrm>
            <a:off x="1694005" y="569264"/>
            <a:ext cx="1304098" cy="385052"/>
          </a:xfrm>
          <a:prstGeom prst="round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BIZ UDゴシック" panose="020B0400000000000000" pitchFamily="49" charset="-128"/>
                <a:ea typeface="BIZ UDゴシック" panose="020B0400000000000000" pitchFamily="49" charset="-128"/>
              </a:rPr>
              <a:t>趣旨・目的</a:t>
            </a:r>
          </a:p>
        </p:txBody>
      </p:sp>
      <p:sp>
        <p:nvSpPr>
          <p:cNvPr id="16" name="テキスト ボックス 15">
            <a:extLst>
              <a:ext uri="{FF2B5EF4-FFF2-40B4-BE49-F238E27FC236}">
                <a16:creationId xmlns:a16="http://schemas.microsoft.com/office/drawing/2014/main" id="{7DAEF5E2-3F94-A69C-27D8-42B765CCA71D}"/>
              </a:ext>
            </a:extLst>
          </p:cNvPr>
          <p:cNvSpPr txBox="1"/>
          <p:nvPr/>
        </p:nvSpPr>
        <p:spPr>
          <a:xfrm>
            <a:off x="1622444" y="979915"/>
            <a:ext cx="8856983" cy="954107"/>
          </a:xfrm>
          <a:prstGeom prst="rect">
            <a:avLst/>
          </a:prstGeom>
          <a:noFill/>
        </p:spPr>
        <p:txBody>
          <a:bodyPr wrap="square">
            <a:spAutoFit/>
          </a:bodyPr>
          <a:lstStyle/>
          <a:p>
            <a:r>
              <a:rPr lang="ja-JP" altLang="en-US" sz="1400" b="1" dirty="0">
                <a:latin typeface="BIZ UD明朝 Medium" panose="02020500000000000000" pitchFamily="17" charset="-128"/>
                <a:ea typeface="BIZ UD明朝 Medium" panose="02020500000000000000" pitchFamily="17" charset="-128"/>
              </a:rPr>
              <a:t>・熊本県における河川巡視・点検は、車上又は徒歩を主とした目視により行われている。</a:t>
            </a:r>
            <a:endParaRPr lang="en-US" altLang="ja-JP" sz="1400" b="1" dirty="0">
              <a:latin typeface="BIZ UD明朝 Medium" panose="02020500000000000000" pitchFamily="17" charset="-128"/>
              <a:ea typeface="BIZ UD明朝 Medium" panose="02020500000000000000" pitchFamily="17" charset="-128"/>
            </a:endParaRPr>
          </a:p>
          <a:p>
            <a:r>
              <a:rPr lang="ja-JP" altLang="en-US" sz="1400" b="1" dirty="0">
                <a:latin typeface="BIZ UD明朝 Medium" panose="02020500000000000000" pitchFamily="17" charset="-128"/>
                <a:ea typeface="BIZ UD明朝 Medium" panose="02020500000000000000" pitchFamily="17" charset="-128"/>
              </a:rPr>
              <a:t>・広大な河川を目視で見て回るのは、時間や労力がかかるほか、進入自体が難しい場合や河川水位などの</a:t>
            </a:r>
            <a:endParaRPr lang="en-US" altLang="ja-JP" sz="1400" b="1" dirty="0">
              <a:latin typeface="BIZ UD明朝 Medium" panose="02020500000000000000" pitchFamily="17" charset="-128"/>
              <a:ea typeface="BIZ UD明朝 Medium" panose="02020500000000000000" pitchFamily="17" charset="-128"/>
            </a:endParaRPr>
          </a:p>
          <a:p>
            <a:r>
              <a:rPr lang="ja-JP" altLang="en-US" sz="1400" b="1" dirty="0">
                <a:latin typeface="BIZ UD明朝 Medium" panose="02020500000000000000" pitchFamily="17" charset="-128"/>
                <a:ea typeface="BIZ UD明朝 Medium" panose="02020500000000000000" pitchFamily="17" charset="-128"/>
              </a:rPr>
              <a:t>　状況次第では、目視が難しい現場もある。</a:t>
            </a:r>
            <a:endParaRPr lang="en-US" altLang="ja-JP" sz="1400" b="1" dirty="0">
              <a:latin typeface="BIZ UD明朝 Medium" panose="02020500000000000000" pitchFamily="17" charset="-128"/>
              <a:ea typeface="BIZ UD明朝 Medium" panose="02020500000000000000" pitchFamily="17" charset="-128"/>
            </a:endParaRPr>
          </a:p>
          <a:p>
            <a:r>
              <a:rPr lang="ja-JP" altLang="en-US" sz="1400" b="1" dirty="0">
                <a:latin typeface="BIZ UD明朝 Medium" panose="02020500000000000000" pitchFamily="17" charset="-128"/>
                <a:ea typeface="BIZ UD明朝 Medium" panose="02020500000000000000" pitchFamily="17" charset="-128"/>
              </a:rPr>
              <a:t>・</a:t>
            </a:r>
            <a:r>
              <a:rPr lang="ja-JP" altLang="en-US" sz="1400" b="1" u="sng" dirty="0">
                <a:solidFill>
                  <a:schemeClr val="accent3"/>
                </a:solidFill>
                <a:latin typeface="BIZ UDゴシック" panose="020B0400000000000000" pitchFamily="49" charset="-128"/>
                <a:ea typeface="BIZ UDゴシック" panose="020B0400000000000000" pitchFamily="49" charset="-128"/>
              </a:rPr>
              <a:t>ドローンを活用することで、河川管理の効率化・高度化を図る。</a:t>
            </a:r>
          </a:p>
        </p:txBody>
      </p:sp>
      <p:sp>
        <p:nvSpPr>
          <p:cNvPr id="24" name="角丸四角形 23"/>
          <p:cNvSpPr/>
          <p:nvPr/>
        </p:nvSpPr>
        <p:spPr>
          <a:xfrm>
            <a:off x="1694005" y="2044204"/>
            <a:ext cx="1520122" cy="399293"/>
          </a:xfrm>
          <a:prstGeom prst="round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BIZ UDゴシック" panose="020B0400000000000000" pitchFamily="49" charset="-128"/>
                <a:ea typeface="BIZ UDゴシック" panose="020B0400000000000000" pitchFamily="49" charset="-128"/>
              </a:rPr>
              <a:t>期待される効果</a:t>
            </a:r>
          </a:p>
        </p:txBody>
      </p:sp>
      <p:sp>
        <p:nvSpPr>
          <p:cNvPr id="23" name="楕円 22"/>
          <p:cNvSpPr/>
          <p:nvPr/>
        </p:nvSpPr>
        <p:spPr>
          <a:xfrm rot="20766778">
            <a:off x="2035432" y="2614594"/>
            <a:ext cx="2705174" cy="1741456"/>
          </a:xfrm>
          <a:prstGeom prst="ellipse">
            <a:avLst/>
          </a:prstGeom>
          <a:solidFill>
            <a:srgbClr val="FF9933">
              <a:alpha val="40000"/>
            </a:srgb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テキスト ボックス 26">
            <a:extLst>
              <a:ext uri="{FF2B5EF4-FFF2-40B4-BE49-F238E27FC236}">
                <a16:creationId xmlns:a16="http://schemas.microsoft.com/office/drawing/2014/main" id="{7DAEF5E2-3F94-A69C-27D8-42B765CCA71D}"/>
              </a:ext>
            </a:extLst>
          </p:cNvPr>
          <p:cNvSpPr txBox="1"/>
          <p:nvPr/>
        </p:nvSpPr>
        <p:spPr>
          <a:xfrm>
            <a:off x="1652447" y="2785591"/>
            <a:ext cx="4396465" cy="1200329"/>
          </a:xfrm>
          <a:prstGeom prst="rect">
            <a:avLst/>
          </a:prstGeom>
          <a:noFill/>
        </p:spPr>
        <p:txBody>
          <a:bodyPr wrap="square">
            <a:spAutoFit/>
          </a:bodyPr>
          <a:lstStyle/>
          <a:p>
            <a:r>
              <a:rPr lang="en-US" altLang="ja-JP" sz="2300" b="1" u="sng" dirty="0">
                <a:solidFill>
                  <a:schemeClr val="accent3"/>
                </a:solidFill>
                <a:latin typeface="BIZ UDゴシック" panose="020B0400000000000000" pitchFamily="49" charset="-128"/>
                <a:ea typeface="BIZ UDゴシック" panose="020B0400000000000000" pitchFamily="49" charset="-128"/>
              </a:rPr>
              <a:t>1.</a:t>
            </a:r>
            <a:r>
              <a:rPr lang="ja-JP" altLang="en-US" sz="2300" b="1" u="sng" dirty="0">
                <a:solidFill>
                  <a:schemeClr val="accent3"/>
                </a:solidFill>
                <a:latin typeface="BIZ UDゴシック" panose="020B0400000000000000" pitchFamily="49" charset="-128"/>
                <a:ea typeface="BIZ UDゴシック" panose="020B0400000000000000" pitchFamily="49" charset="-128"/>
              </a:rPr>
              <a:t>航空写真・動画の撮影</a:t>
            </a:r>
            <a:endParaRPr lang="en-US" altLang="ja-JP" sz="2300" b="1" u="sng" dirty="0">
              <a:solidFill>
                <a:schemeClr val="accent3"/>
              </a:solidFill>
              <a:latin typeface="BIZ UDゴシック" panose="020B0400000000000000" pitchFamily="49" charset="-128"/>
              <a:ea typeface="BIZ UDゴシック" panose="020B0400000000000000" pitchFamily="49" charset="-128"/>
            </a:endParaRPr>
          </a:p>
          <a:p>
            <a:r>
              <a:rPr lang="ja-JP" altLang="en-US" sz="1600" b="1" dirty="0">
                <a:latin typeface="BIZ UD明朝 Medium" panose="02020500000000000000" pitchFamily="17" charset="-128"/>
                <a:ea typeface="BIZ UD明朝 Medium" panose="02020500000000000000" pitchFamily="17" charset="-128"/>
              </a:rPr>
              <a:t>・河川状況を広域的に、かつ迅速に把握</a:t>
            </a:r>
            <a:endParaRPr lang="en-US" altLang="ja-JP" sz="1600" b="1" dirty="0">
              <a:latin typeface="BIZ UD明朝 Medium" panose="02020500000000000000" pitchFamily="17" charset="-128"/>
              <a:ea typeface="BIZ UD明朝 Medium" panose="02020500000000000000" pitchFamily="17" charset="-128"/>
            </a:endParaRPr>
          </a:p>
          <a:p>
            <a:r>
              <a:rPr lang="ja-JP" altLang="en-US" sz="1600" b="1" dirty="0">
                <a:latin typeface="BIZ UD明朝 Medium" panose="02020500000000000000" pitchFamily="17" charset="-128"/>
                <a:ea typeface="BIZ UD明朝 Medium" panose="02020500000000000000" pitchFamily="17" charset="-128"/>
              </a:rPr>
              <a:t>・進入が難しい現場も巡視可能</a:t>
            </a:r>
            <a:endParaRPr lang="en-US" altLang="ja-JP" sz="1600" b="1" dirty="0">
              <a:latin typeface="BIZ UD明朝 Medium" panose="02020500000000000000" pitchFamily="17" charset="-128"/>
              <a:ea typeface="BIZ UD明朝 Medium" panose="02020500000000000000" pitchFamily="17" charset="-128"/>
            </a:endParaRPr>
          </a:p>
          <a:p>
            <a:r>
              <a:rPr lang="ja-JP" altLang="en-US" sz="1600" b="1" dirty="0">
                <a:latin typeface="BIZ UD明朝 Medium" panose="02020500000000000000" pitchFamily="17" charset="-128"/>
                <a:ea typeface="BIZ UD明朝 Medium" panose="02020500000000000000" pitchFamily="17" charset="-128"/>
              </a:rPr>
              <a:t>・静止画ではわかりづらい水勢や流向を把握</a:t>
            </a:r>
          </a:p>
        </p:txBody>
      </p:sp>
      <p:sp>
        <p:nvSpPr>
          <p:cNvPr id="31" name="テキスト ボックス 30">
            <a:extLst>
              <a:ext uri="{FF2B5EF4-FFF2-40B4-BE49-F238E27FC236}">
                <a16:creationId xmlns:a16="http://schemas.microsoft.com/office/drawing/2014/main" id="{7DAEF5E2-3F94-A69C-27D8-42B765CCA71D}"/>
              </a:ext>
            </a:extLst>
          </p:cNvPr>
          <p:cNvSpPr txBox="1"/>
          <p:nvPr/>
        </p:nvSpPr>
        <p:spPr>
          <a:xfrm>
            <a:off x="6154992" y="2785592"/>
            <a:ext cx="4396465" cy="1200329"/>
          </a:xfrm>
          <a:prstGeom prst="rect">
            <a:avLst/>
          </a:prstGeom>
          <a:noFill/>
        </p:spPr>
        <p:txBody>
          <a:bodyPr wrap="square">
            <a:spAutoFit/>
          </a:bodyPr>
          <a:lstStyle/>
          <a:p>
            <a:r>
              <a:rPr lang="en-US" altLang="ja-JP" sz="2400" b="1" u="sng" dirty="0">
                <a:solidFill>
                  <a:schemeClr val="accent3"/>
                </a:solidFill>
                <a:latin typeface="BIZ UDゴシック" panose="020B0400000000000000" pitchFamily="49" charset="-128"/>
                <a:ea typeface="BIZ UDゴシック" panose="020B0400000000000000" pitchFamily="49" charset="-128"/>
              </a:rPr>
              <a:t>2.</a:t>
            </a:r>
            <a:r>
              <a:rPr lang="ja-JP" altLang="en-US" sz="2400" b="1" u="sng" dirty="0">
                <a:solidFill>
                  <a:schemeClr val="accent3"/>
                </a:solidFill>
                <a:latin typeface="BIZ UDゴシック" panose="020B0400000000000000" pitchFamily="49" charset="-128"/>
                <a:ea typeface="BIZ UDゴシック" panose="020B0400000000000000" pitchFamily="49" charset="-128"/>
              </a:rPr>
              <a:t>飛行ルートの設定</a:t>
            </a:r>
            <a:endParaRPr lang="en-US" altLang="ja-JP" sz="2400" b="1" u="sng" dirty="0">
              <a:solidFill>
                <a:schemeClr val="accent3"/>
              </a:solidFill>
              <a:latin typeface="BIZ UDゴシック" panose="020B0400000000000000" pitchFamily="49" charset="-128"/>
              <a:ea typeface="BIZ UDゴシック" panose="020B0400000000000000" pitchFamily="49" charset="-128"/>
            </a:endParaRPr>
          </a:p>
          <a:p>
            <a:r>
              <a:rPr lang="ja-JP" altLang="en-US" sz="1600" b="1" dirty="0">
                <a:latin typeface="BIZ UD明朝 Medium" panose="02020500000000000000" pitchFamily="17" charset="-128"/>
                <a:ea typeface="BIZ UD明朝 Medium" panose="02020500000000000000" pitchFamily="17" charset="-128"/>
              </a:rPr>
              <a:t>・予めルートや高度を設定し、同一ルートを</a:t>
            </a:r>
            <a:endParaRPr lang="en-US" altLang="ja-JP" sz="1600" b="1" dirty="0">
              <a:latin typeface="BIZ UD明朝 Medium" panose="02020500000000000000" pitchFamily="17" charset="-128"/>
              <a:ea typeface="BIZ UD明朝 Medium" panose="02020500000000000000" pitchFamily="17" charset="-128"/>
            </a:endParaRPr>
          </a:p>
          <a:p>
            <a:r>
              <a:rPr lang="ja-JP" altLang="en-US" sz="1600" b="1" dirty="0">
                <a:latin typeface="BIZ UD明朝 Medium" panose="02020500000000000000" pitchFamily="17" charset="-128"/>
                <a:ea typeface="BIZ UD明朝 Medium" panose="02020500000000000000" pitchFamily="17" charset="-128"/>
              </a:rPr>
              <a:t>　フライトさせることで、定点観測が可能</a:t>
            </a:r>
            <a:endParaRPr lang="en-US" altLang="ja-JP" sz="1600" b="1" dirty="0">
              <a:latin typeface="BIZ UD明朝 Medium" panose="02020500000000000000" pitchFamily="17" charset="-128"/>
              <a:ea typeface="BIZ UD明朝 Medium" panose="02020500000000000000" pitchFamily="17" charset="-128"/>
            </a:endParaRPr>
          </a:p>
          <a:p>
            <a:r>
              <a:rPr lang="ja-JP" altLang="en-US" sz="1600" b="1" dirty="0">
                <a:latin typeface="BIZ UD明朝 Medium" panose="02020500000000000000" pitchFamily="17" charset="-128"/>
                <a:ea typeface="BIZ UD明朝 Medium" panose="02020500000000000000" pitchFamily="17" charset="-128"/>
              </a:rPr>
              <a:t>・連続した空撮動画から切れ目なく巡視可能</a:t>
            </a:r>
            <a:endParaRPr lang="en-US" altLang="ja-JP" sz="1600" b="1" dirty="0">
              <a:latin typeface="BIZ UD明朝 Medium" panose="02020500000000000000" pitchFamily="17" charset="-128"/>
              <a:ea typeface="BIZ UD明朝 Medium" panose="02020500000000000000" pitchFamily="17" charset="-128"/>
            </a:endParaRPr>
          </a:p>
        </p:txBody>
      </p:sp>
      <p:sp>
        <p:nvSpPr>
          <p:cNvPr id="33" name="テキスト ボックス 32">
            <a:extLst>
              <a:ext uri="{FF2B5EF4-FFF2-40B4-BE49-F238E27FC236}">
                <a16:creationId xmlns:a16="http://schemas.microsoft.com/office/drawing/2014/main" id="{7DAEF5E2-3F94-A69C-27D8-42B765CCA71D}"/>
              </a:ext>
            </a:extLst>
          </p:cNvPr>
          <p:cNvSpPr txBox="1"/>
          <p:nvPr/>
        </p:nvSpPr>
        <p:spPr>
          <a:xfrm>
            <a:off x="1699536" y="4820062"/>
            <a:ext cx="4396465" cy="1446550"/>
          </a:xfrm>
          <a:prstGeom prst="rect">
            <a:avLst/>
          </a:prstGeom>
          <a:noFill/>
        </p:spPr>
        <p:txBody>
          <a:bodyPr wrap="square">
            <a:spAutoFit/>
          </a:bodyPr>
          <a:lstStyle/>
          <a:p>
            <a:r>
              <a:rPr lang="en-US" altLang="ja-JP" sz="2400" b="1" u="sng" dirty="0">
                <a:solidFill>
                  <a:schemeClr val="accent3"/>
                </a:solidFill>
                <a:latin typeface="BIZ UDゴシック" panose="020B0400000000000000" pitchFamily="49" charset="-128"/>
                <a:ea typeface="BIZ UDゴシック" panose="020B0400000000000000" pitchFamily="49" charset="-128"/>
              </a:rPr>
              <a:t>3.</a:t>
            </a:r>
            <a:r>
              <a:rPr lang="ja-JP" altLang="en-US" sz="2400" b="1" u="sng" dirty="0">
                <a:solidFill>
                  <a:schemeClr val="accent3"/>
                </a:solidFill>
                <a:latin typeface="BIZ UDゴシック" panose="020B0400000000000000" pitchFamily="49" charset="-128"/>
                <a:ea typeface="BIZ UDゴシック" panose="020B0400000000000000" pitchFamily="49" charset="-128"/>
              </a:rPr>
              <a:t>撮影データの蓄積</a:t>
            </a:r>
            <a:endParaRPr lang="en-US" altLang="ja-JP" sz="2400" b="1" u="sng" dirty="0">
              <a:solidFill>
                <a:schemeClr val="accent3"/>
              </a:solidFill>
              <a:latin typeface="BIZ UDゴシック" panose="020B0400000000000000" pitchFamily="49" charset="-128"/>
              <a:ea typeface="BIZ UDゴシック" panose="020B0400000000000000" pitchFamily="49" charset="-128"/>
            </a:endParaRPr>
          </a:p>
          <a:p>
            <a:r>
              <a:rPr lang="ja-JP" altLang="en-US" sz="1600" b="1" dirty="0">
                <a:latin typeface="BIZ UD明朝 Medium" panose="02020500000000000000" pitchFamily="17" charset="-128"/>
                <a:ea typeface="BIZ UD明朝 Medium" panose="02020500000000000000" pitchFamily="17" charset="-128"/>
              </a:rPr>
              <a:t>・撮影データを蓄積することで、災害発生時</a:t>
            </a:r>
            <a:endParaRPr lang="en-US" altLang="ja-JP" sz="1600" b="1" dirty="0">
              <a:latin typeface="BIZ UD明朝 Medium" panose="02020500000000000000" pitchFamily="17" charset="-128"/>
              <a:ea typeface="BIZ UD明朝 Medium" panose="02020500000000000000" pitchFamily="17" charset="-128"/>
            </a:endParaRPr>
          </a:p>
          <a:p>
            <a:r>
              <a:rPr lang="ja-JP" altLang="en-US" sz="1600" b="1" dirty="0">
                <a:latin typeface="BIZ UD明朝 Medium" panose="02020500000000000000" pitchFamily="17" charset="-128"/>
                <a:ea typeface="BIZ UD明朝 Medium" panose="02020500000000000000" pitchFamily="17" charset="-128"/>
              </a:rPr>
              <a:t>　に被災前後の比較が容易</a:t>
            </a:r>
            <a:endParaRPr lang="en-US" altLang="ja-JP" sz="1600" b="1" dirty="0">
              <a:latin typeface="BIZ UD明朝 Medium" panose="02020500000000000000" pitchFamily="17" charset="-128"/>
              <a:ea typeface="BIZ UD明朝 Medium" panose="02020500000000000000" pitchFamily="17" charset="-128"/>
            </a:endParaRPr>
          </a:p>
          <a:p>
            <a:r>
              <a:rPr lang="ja-JP" altLang="en-US" sz="1600" b="1" dirty="0">
                <a:latin typeface="BIZ UD明朝 Medium" panose="02020500000000000000" pitchFamily="17" charset="-128"/>
                <a:ea typeface="BIZ UD明朝 Medium" panose="02020500000000000000" pitchFamily="17" charset="-128"/>
              </a:rPr>
              <a:t>・被災前の状況が容易に把握できることで、</a:t>
            </a:r>
            <a:endParaRPr lang="en-US" altLang="ja-JP" sz="1600" b="1" dirty="0">
              <a:latin typeface="BIZ UD明朝 Medium" panose="02020500000000000000" pitchFamily="17" charset="-128"/>
              <a:ea typeface="BIZ UD明朝 Medium" panose="02020500000000000000" pitchFamily="17" charset="-128"/>
            </a:endParaRPr>
          </a:p>
          <a:p>
            <a:r>
              <a:rPr lang="ja-JP" altLang="en-US" sz="1600" b="1" dirty="0">
                <a:latin typeface="BIZ UD明朝 Medium" panose="02020500000000000000" pitchFamily="17" charset="-128"/>
                <a:ea typeface="BIZ UD明朝 Medium" panose="02020500000000000000" pitchFamily="17" charset="-128"/>
              </a:rPr>
              <a:t>　災害査定資料作成の作業軽減</a:t>
            </a:r>
          </a:p>
        </p:txBody>
      </p:sp>
      <p:sp>
        <p:nvSpPr>
          <p:cNvPr id="35" name="テキスト ボックス 34">
            <a:extLst>
              <a:ext uri="{FF2B5EF4-FFF2-40B4-BE49-F238E27FC236}">
                <a16:creationId xmlns:a16="http://schemas.microsoft.com/office/drawing/2014/main" id="{7DAEF5E2-3F94-A69C-27D8-42B765CCA71D}"/>
              </a:ext>
            </a:extLst>
          </p:cNvPr>
          <p:cNvSpPr txBox="1"/>
          <p:nvPr/>
        </p:nvSpPr>
        <p:spPr>
          <a:xfrm>
            <a:off x="6154784" y="4814241"/>
            <a:ext cx="4455248" cy="1446550"/>
          </a:xfrm>
          <a:prstGeom prst="rect">
            <a:avLst/>
          </a:prstGeom>
          <a:noFill/>
        </p:spPr>
        <p:txBody>
          <a:bodyPr wrap="square">
            <a:spAutoFit/>
          </a:bodyPr>
          <a:lstStyle/>
          <a:p>
            <a:r>
              <a:rPr lang="en-US" altLang="ja-JP" sz="2400" b="1" u="sng" dirty="0">
                <a:solidFill>
                  <a:schemeClr val="accent3"/>
                </a:solidFill>
                <a:latin typeface="BIZ UDゴシック" panose="020B0400000000000000" pitchFamily="49" charset="-128"/>
                <a:ea typeface="BIZ UDゴシック" panose="020B0400000000000000" pitchFamily="49" charset="-128"/>
              </a:rPr>
              <a:t>4</a:t>
            </a:r>
            <a:r>
              <a:rPr lang="en-US" altLang="ja-JP" sz="2300" b="1" u="sng" dirty="0">
                <a:solidFill>
                  <a:schemeClr val="accent3"/>
                </a:solidFill>
                <a:latin typeface="BIZ UDゴシック" panose="020B0400000000000000" pitchFamily="49" charset="-128"/>
                <a:ea typeface="BIZ UDゴシック" panose="020B0400000000000000" pitchFamily="49" charset="-128"/>
              </a:rPr>
              <a:t>.</a:t>
            </a:r>
            <a:r>
              <a:rPr lang="ja-JP" altLang="en-US" sz="2300" b="1" u="sng" dirty="0">
                <a:solidFill>
                  <a:schemeClr val="accent3"/>
                </a:solidFill>
                <a:latin typeface="BIZ UDゴシック" panose="020B0400000000000000" pitchFamily="49" charset="-128"/>
                <a:ea typeface="BIZ UDゴシック" panose="020B0400000000000000" pitchFamily="49" charset="-128"/>
              </a:rPr>
              <a:t>短時間</a:t>
            </a:r>
            <a:r>
              <a:rPr lang="ja-JP" altLang="en-US" sz="900" b="1" u="sng" dirty="0">
                <a:solidFill>
                  <a:schemeClr val="accent3"/>
                </a:solidFill>
                <a:latin typeface="BIZ UDゴシック" panose="020B0400000000000000" pitchFamily="49" charset="-128"/>
                <a:ea typeface="BIZ UDゴシック" panose="020B0400000000000000" pitchFamily="49" charset="-128"/>
              </a:rPr>
              <a:t> </a:t>
            </a:r>
            <a:r>
              <a:rPr lang="ja-JP" altLang="en-US" sz="2000" b="1" u="sng" dirty="0">
                <a:solidFill>
                  <a:schemeClr val="accent3"/>
                </a:solidFill>
                <a:latin typeface="BIZ UDゴシック" panose="020B0400000000000000" pitchFamily="49" charset="-128"/>
                <a:ea typeface="BIZ UDゴシック" panose="020B0400000000000000" pitchFamily="49" charset="-128"/>
              </a:rPr>
              <a:t>＆</a:t>
            </a:r>
            <a:r>
              <a:rPr lang="ja-JP" altLang="en-US" sz="900" b="1" u="sng" dirty="0">
                <a:solidFill>
                  <a:schemeClr val="accent3"/>
                </a:solidFill>
                <a:latin typeface="BIZ UDゴシック" panose="020B0400000000000000" pitchFamily="49" charset="-128"/>
                <a:ea typeface="BIZ UDゴシック" panose="020B0400000000000000" pitchFamily="49" charset="-128"/>
              </a:rPr>
              <a:t> </a:t>
            </a:r>
            <a:r>
              <a:rPr lang="ja-JP" altLang="en-US" sz="2300" b="1" u="sng" dirty="0">
                <a:solidFill>
                  <a:schemeClr val="accent3"/>
                </a:solidFill>
                <a:latin typeface="BIZ UDゴシック" panose="020B0400000000000000" pitchFamily="49" charset="-128"/>
                <a:ea typeface="BIZ UDゴシック" panose="020B0400000000000000" pitchFamily="49" charset="-128"/>
              </a:rPr>
              <a:t>少人数</a:t>
            </a:r>
            <a:r>
              <a:rPr lang="ja-JP" altLang="en-US" sz="900" b="1" u="sng" dirty="0">
                <a:solidFill>
                  <a:schemeClr val="accent3"/>
                </a:solidFill>
                <a:latin typeface="BIZ UDゴシック" panose="020B0400000000000000" pitchFamily="49" charset="-128"/>
                <a:ea typeface="BIZ UDゴシック" panose="020B0400000000000000" pitchFamily="49" charset="-128"/>
              </a:rPr>
              <a:t> </a:t>
            </a:r>
            <a:r>
              <a:rPr lang="ja-JP" altLang="en-US" sz="2000" b="1" u="sng" dirty="0">
                <a:solidFill>
                  <a:schemeClr val="accent3"/>
                </a:solidFill>
                <a:latin typeface="BIZ UDゴシック" panose="020B0400000000000000" pitchFamily="49" charset="-128"/>
                <a:ea typeface="BIZ UDゴシック" panose="020B0400000000000000" pitchFamily="49" charset="-128"/>
              </a:rPr>
              <a:t>＆</a:t>
            </a:r>
            <a:r>
              <a:rPr lang="ja-JP" altLang="en-US" sz="900" b="1" u="sng" dirty="0">
                <a:solidFill>
                  <a:schemeClr val="accent3"/>
                </a:solidFill>
                <a:latin typeface="BIZ UDゴシック" panose="020B0400000000000000" pitchFamily="49" charset="-128"/>
                <a:ea typeface="BIZ UDゴシック" panose="020B0400000000000000" pitchFamily="49" charset="-128"/>
              </a:rPr>
              <a:t> </a:t>
            </a:r>
            <a:r>
              <a:rPr lang="ja-JP" altLang="en-US" sz="2300" b="1" u="sng" dirty="0">
                <a:solidFill>
                  <a:schemeClr val="accent3"/>
                </a:solidFill>
                <a:latin typeface="BIZ UDゴシック" panose="020B0400000000000000" pitchFamily="49" charset="-128"/>
                <a:ea typeface="BIZ UDゴシック" panose="020B0400000000000000" pitchFamily="49" charset="-128"/>
              </a:rPr>
              <a:t>安全な点検</a:t>
            </a:r>
            <a:endParaRPr lang="en-US" altLang="ja-JP" sz="2300" b="1" u="sng" dirty="0">
              <a:solidFill>
                <a:schemeClr val="accent3"/>
              </a:solidFill>
              <a:latin typeface="BIZ UDゴシック" panose="020B0400000000000000" pitchFamily="49" charset="-128"/>
              <a:ea typeface="BIZ UDゴシック" panose="020B0400000000000000" pitchFamily="49" charset="-128"/>
            </a:endParaRPr>
          </a:p>
          <a:p>
            <a:r>
              <a:rPr lang="ja-JP" altLang="en-US" sz="1600" b="1" dirty="0">
                <a:latin typeface="BIZ UD明朝 Medium" panose="02020500000000000000" pitchFamily="17" charset="-128"/>
                <a:ea typeface="BIZ UD明朝 Medium" panose="02020500000000000000" pitchFamily="17" charset="-128"/>
              </a:rPr>
              <a:t>・ドローン飛行により車上又は徒歩による目</a:t>
            </a:r>
            <a:endParaRPr lang="en-US" altLang="ja-JP" sz="1600" b="1" dirty="0">
              <a:latin typeface="BIZ UD明朝 Medium" panose="02020500000000000000" pitchFamily="17" charset="-128"/>
              <a:ea typeface="BIZ UD明朝 Medium" panose="02020500000000000000" pitchFamily="17" charset="-128"/>
            </a:endParaRPr>
          </a:p>
          <a:p>
            <a:r>
              <a:rPr lang="ja-JP" altLang="en-US" sz="1600" b="1" dirty="0">
                <a:latin typeface="BIZ UD明朝 Medium" panose="02020500000000000000" pitchFamily="17" charset="-128"/>
                <a:ea typeface="BIZ UD明朝 Medium" panose="02020500000000000000" pitchFamily="17" charset="-128"/>
              </a:rPr>
              <a:t>　視よりも巡視・点検業務が効率化</a:t>
            </a:r>
            <a:endParaRPr lang="en-US" altLang="ja-JP" sz="1600" b="1" dirty="0">
              <a:latin typeface="BIZ UD明朝 Medium" panose="02020500000000000000" pitchFamily="17" charset="-128"/>
              <a:ea typeface="BIZ UD明朝 Medium" panose="02020500000000000000" pitchFamily="17" charset="-128"/>
            </a:endParaRPr>
          </a:p>
          <a:p>
            <a:r>
              <a:rPr lang="ja-JP" altLang="en-US" sz="1600" b="1" dirty="0">
                <a:latin typeface="BIZ UD明朝 Medium" panose="02020500000000000000" pitchFamily="17" charset="-128"/>
                <a:ea typeface="BIZ UD明朝 Medium" panose="02020500000000000000" pitchFamily="17" charset="-128"/>
              </a:rPr>
              <a:t>・レーザードローンを活用することで、安全</a:t>
            </a:r>
            <a:endParaRPr lang="en-US" altLang="ja-JP" sz="1600" b="1" dirty="0">
              <a:latin typeface="BIZ UD明朝 Medium" panose="02020500000000000000" pitchFamily="17" charset="-128"/>
              <a:ea typeface="BIZ UD明朝 Medium" panose="02020500000000000000" pitchFamily="17" charset="-128"/>
            </a:endParaRPr>
          </a:p>
          <a:p>
            <a:r>
              <a:rPr lang="ja-JP" altLang="en-US" sz="1600" b="1" dirty="0">
                <a:latin typeface="BIZ UD明朝 Medium" panose="02020500000000000000" pitchFamily="17" charset="-128"/>
                <a:ea typeface="BIZ UD明朝 Medium" panose="02020500000000000000" pitchFamily="17" charset="-128"/>
              </a:rPr>
              <a:t>　に水中の構造物の状態を把握</a:t>
            </a:r>
            <a:endParaRPr lang="en-US" altLang="ja-JP" sz="1600" b="1" dirty="0">
              <a:latin typeface="BIZ UD明朝 Medium" panose="02020500000000000000" pitchFamily="17" charset="-128"/>
              <a:ea typeface="BIZ UD明朝 Medium" panose="02020500000000000000" pitchFamily="17" charset="-128"/>
            </a:endParaRPr>
          </a:p>
        </p:txBody>
      </p:sp>
      <p:pic>
        <p:nvPicPr>
          <p:cNvPr id="2" name="図 1"/>
          <p:cNvPicPr>
            <a:picLocks noChangeAspect="1"/>
          </p:cNvPicPr>
          <p:nvPr/>
        </p:nvPicPr>
        <p:blipFill>
          <a:blip r:embed="rId2"/>
          <a:stretch>
            <a:fillRect/>
          </a:stretch>
        </p:blipFill>
        <p:spPr>
          <a:xfrm>
            <a:off x="9372762" y="2320653"/>
            <a:ext cx="1165816" cy="685500"/>
          </a:xfrm>
          <a:prstGeom prst="rect">
            <a:avLst/>
          </a:prstGeom>
        </p:spPr>
      </p:pic>
      <p:sp>
        <p:nvSpPr>
          <p:cNvPr id="3" name="スライド番号プレースホルダー 2"/>
          <p:cNvSpPr>
            <a:spLocks noGrp="1"/>
          </p:cNvSpPr>
          <p:nvPr>
            <p:ph type="sldNum" sz="quarter" idx="12"/>
          </p:nvPr>
        </p:nvSpPr>
        <p:spPr/>
        <p:txBody>
          <a:bodyPr/>
          <a:lstStyle/>
          <a:p>
            <a:fld id="{83D0CBB3-D5EF-45D7-8A55-35B804FE7D2E}" type="slidenum">
              <a:rPr kumimoji="1" lang="ja-JP" altLang="en-US" smtClean="0"/>
              <a:t>23</a:t>
            </a:fld>
            <a:endParaRPr kumimoji="1" lang="ja-JP" altLang="en-US"/>
          </a:p>
        </p:txBody>
      </p:sp>
    </p:spTree>
    <p:extLst>
      <p:ext uri="{BB962C8B-B14F-4D97-AF65-F5344CB8AC3E}">
        <p14:creationId xmlns:p14="http://schemas.microsoft.com/office/powerpoint/2010/main" val="486594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622442" y="1646337"/>
            <a:ext cx="8856984" cy="5138556"/>
          </a:xfrm>
          <a:prstGeom prst="rect">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252000" rtlCol="0" anchor="t"/>
          <a:lstStyle/>
          <a:p>
            <a:pPr marL="177800" indent="-177800"/>
            <a:endParaRPr lang="ja-JP" altLang="en-US" sz="1200" dirty="0">
              <a:solidFill>
                <a:schemeClr val="tx1"/>
              </a:solidFill>
              <a:latin typeface="BIZ UD明朝 Medium" panose="02020500000000000000" pitchFamily="17" charset="-128"/>
              <a:ea typeface="BIZ UD明朝 Medium" panose="02020500000000000000" pitchFamily="17" charset="-128"/>
            </a:endParaRPr>
          </a:p>
        </p:txBody>
      </p:sp>
      <p:sp>
        <p:nvSpPr>
          <p:cNvPr id="18" name="正方形/長方形 17"/>
          <p:cNvSpPr/>
          <p:nvPr/>
        </p:nvSpPr>
        <p:spPr>
          <a:xfrm>
            <a:off x="1655078" y="719238"/>
            <a:ext cx="8856984" cy="669858"/>
          </a:xfrm>
          <a:prstGeom prst="rect">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252000" rtlCol="0" anchor="t"/>
          <a:lstStyle/>
          <a:p>
            <a:pPr marL="177800" indent="-177800"/>
            <a:endParaRPr lang="ja-JP" altLang="en-US" sz="1200" dirty="0">
              <a:solidFill>
                <a:schemeClr val="tx1"/>
              </a:solidFill>
              <a:latin typeface="BIZ UD明朝 Medium" panose="02020500000000000000" pitchFamily="17" charset="-128"/>
              <a:ea typeface="BIZ UD明朝 Medium" panose="02020500000000000000" pitchFamily="17" charset="-128"/>
            </a:endParaRPr>
          </a:p>
        </p:txBody>
      </p:sp>
      <p:sp>
        <p:nvSpPr>
          <p:cNvPr id="4" name="正方形/長方形 3"/>
          <p:cNvSpPr/>
          <p:nvPr/>
        </p:nvSpPr>
        <p:spPr>
          <a:xfrm>
            <a:off x="1524000" y="-19316"/>
            <a:ext cx="9144000" cy="49529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ctr"/>
          <a:lstStyle/>
          <a:p>
            <a:r>
              <a:rPr lang="ja-JP" altLang="en-US" b="1" dirty="0">
                <a:solidFill>
                  <a:schemeClr val="tx1"/>
                </a:solidFill>
                <a:latin typeface="BIZ UD明朝 Medium" panose="02020500000000000000" pitchFamily="17" charset="-128"/>
                <a:ea typeface="BIZ UD明朝 Medium" panose="02020500000000000000" pitchFamily="17" charset="-128"/>
              </a:rPr>
              <a:t>ドローンを活用した河川巡視・点検</a:t>
            </a:r>
          </a:p>
        </p:txBody>
      </p:sp>
      <p:sp>
        <p:nvSpPr>
          <p:cNvPr id="17" name="角丸四角形 16"/>
          <p:cNvSpPr/>
          <p:nvPr/>
        </p:nvSpPr>
        <p:spPr>
          <a:xfrm>
            <a:off x="1729492" y="519592"/>
            <a:ext cx="1520122" cy="399293"/>
          </a:xfrm>
          <a:prstGeom prst="round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chemeClr val="tx1"/>
                </a:solidFill>
                <a:latin typeface="BIZ UDゴシック" panose="020B0400000000000000" pitchFamily="49" charset="-128"/>
                <a:ea typeface="BIZ UDゴシック" panose="020B0400000000000000" pitchFamily="49" charset="-128"/>
              </a:rPr>
              <a:t>R5</a:t>
            </a:r>
            <a:r>
              <a:rPr lang="ja-JP" altLang="en-US" sz="1400" b="1" dirty="0">
                <a:solidFill>
                  <a:schemeClr val="tx1"/>
                </a:solidFill>
                <a:latin typeface="BIZ UDゴシック" panose="020B0400000000000000" pitchFamily="49" charset="-128"/>
                <a:ea typeface="BIZ UDゴシック" panose="020B0400000000000000" pitchFamily="49" charset="-128"/>
              </a:rPr>
              <a:t>年度の取組み</a:t>
            </a:r>
          </a:p>
        </p:txBody>
      </p:sp>
      <p:sp>
        <p:nvSpPr>
          <p:cNvPr id="19" name="テキスト ボックス 18">
            <a:extLst>
              <a:ext uri="{FF2B5EF4-FFF2-40B4-BE49-F238E27FC236}">
                <a16:creationId xmlns:a16="http://schemas.microsoft.com/office/drawing/2014/main" id="{7DAEF5E2-3F94-A69C-27D8-42B765CCA71D}"/>
              </a:ext>
            </a:extLst>
          </p:cNvPr>
          <p:cNvSpPr txBox="1"/>
          <p:nvPr/>
        </p:nvSpPr>
        <p:spPr>
          <a:xfrm>
            <a:off x="1648424" y="956235"/>
            <a:ext cx="8856983" cy="307777"/>
          </a:xfrm>
          <a:prstGeom prst="rect">
            <a:avLst/>
          </a:prstGeom>
          <a:noFill/>
        </p:spPr>
        <p:txBody>
          <a:bodyPr wrap="square">
            <a:spAutoFit/>
          </a:bodyPr>
          <a:lstStyle/>
          <a:p>
            <a:r>
              <a:rPr lang="ja-JP" altLang="en-US" sz="1400" b="1" dirty="0">
                <a:latin typeface="BIZ UD明朝 Medium" panose="02020500000000000000" pitchFamily="17" charset="-128"/>
                <a:ea typeface="BIZ UD明朝 Medium" panose="02020500000000000000" pitchFamily="17" charset="-128"/>
              </a:rPr>
              <a:t>・県管理河川のドローンによる巡視を試行</a:t>
            </a:r>
            <a:endParaRPr lang="ja-JP" altLang="en-US" sz="1400" b="1" u="sng" dirty="0">
              <a:latin typeface="BIZ UD明朝 Medium" panose="02020500000000000000" pitchFamily="17" charset="-128"/>
              <a:ea typeface="BIZ UD明朝 Medium" panose="02020500000000000000" pitchFamily="17" charset="-128"/>
            </a:endParaRPr>
          </a:p>
        </p:txBody>
      </p:sp>
      <p:pic>
        <p:nvPicPr>
          <p:cNvPr id="12" name="図 11"/>
          <p:cNvPicPr>
            <a:picLocks noChangeAspect="1"/>
          </p:cNvPicPr>
          <p:nvPr/>
        </p:nvPicPr>
        <p:blipFill rotWithShape="1">
          <a:blip r:embed="rId2"/>
          <a:srcRect t="10668" r="17871"/>
          <a:stretch/>
        </p:blipFill>
        <p:spPr>
          <a:xfrm>
            <a:off x="1761901" y="1961911"/>
            <a:ext cx="7632848" cy="4761370"/>
          </a:xfrm>
          <a:prstGeom prst="rect">
            <a:avLst/>
          </a:prstGeom>
          <a:ln>
            <a:noFill/>
          </a:ln>
        </p:spPr>
      </p:pic>
      <p:sp>
        <p:nvSpPr>
          <p:cNvPr id="16" name="テキスト ボックス 15">
            <a:extLst>
              <a:ext uri="{FF2B5EF4-FFF2-40B4-BE49-F238E27FC236}">
                <a16:creationId xmlns:a16="http://schemas.microsoft.com/office/drawing/2014/main" id="{7DAEF5E2-3F94-A69C-27D8-42B765CCA71D}"/>
              </a:ext>
            </a:extLst>
          </p:cNvPr>
          <p:cNvSpPr txBox="1"/>
          <p:nvPr/>
        </p:nvSpPr>
        <p:spPr>
          <a:xfrm>
            <a:off x="7380318" y="1758475"/>
            <a:ext cx="2972315" cy="1323439"/>
          </a:xfrm>
          <a:prstGeom prst="rect">
            <a:avLst/>
          </a:prstGeom>
          <a:noFill/>
        </p:spPr>
        <p:txBody>
          <a:bodyPr wrap="square">
            <a:spAutoFit/>
          </a:bodyPr>
          <a:lstStyle/>
          <a:p>
            <a:r>
              <a:rPr lang="ja-JP" altLang="en-US" sz="1600" dirty="0">
                <a:solidFill>
                  <a:srgbClr val="FF0000"/>
                </a:solidFill>
                <a:effectLst>
                  <a:glow rad="76200">
                    <a:schemeClr val="bg1"/>
                  </a:glow>
                </a:effectLst>
                <a:latin typeface="BIZ UD明朝 Medium" panose="02020500000000000000" pitchFamily="17" charset="-128"/>
                <a:ea typeface="BIZ UD明朝 Medium" panose="02020500000000000000" pitchFamily="17" charset="-128"/>
              </a:rPr>
              <a:t>・航空写真により河川状況を</a:t>
            </a:r>
            <a:endParaRPr lang="en-US" altLang="ja-JP" sz="1600" dirty="0">
              <a:solidFill>
                <a:srgbClr val="FF0000"/>
              </a:solidFill>
              <a:effectLst>
                <a:glow rad="76200">
                  <a:schemeClr val="bg1"/>
                </a:glow>
              </a:effectLst>
              <a:latin typeface="BIZ UD明朝 Medium" panose="02020500000000000000" pitchFamily="17" charset="-128"/>
              <a:ea typeface="BIZ UD明朝 Medium" panose="02020500000000000000" pitchFamily="17" charset="-128"/>
            </a:endParaRPr>
          </a:p>
          <a:p>
            <a:r>
              <a:rPr lang="ja-JP" altLang="en-US" sz="1600" dirty="0">
                <a:solidFill>
                  <a:srgbClr val="FF0000"/>
                </a:solidFill>
                <a:effectLst>
                  <a:glow rad="76200">
                    <a:schemeClr val="bg1"/>
                  </a:glow>
                </a:effectLst>
                <a:latin typeface="BIZ UD明朝 Medium" panose="02020500000000000000" pitchFamily="17" charset="-128"/>
                <a:ea typeface="BIZ UD明朝 Medium" panose="02020500000000000000" pitchFamily="17" charset="-128"/>
              </a:rPr>
              <a:t>　広域的に把握</a:t>
            </a:r>
            <a:endParaRPr lang="en-US" altLang="ja-JP" sz="1600" dirty="0">
              <a:solidFill>
                <a:srgbClr val="FF0000"/>
              </a:solidFill>
              <a:effectLst>
                <a:glow rad="76200">
                  <a:schemeClr val="bg1"/>
                </a:glow>
              </a:effectLst>
              <a:latin typeface="BIZ UD明朝 Medium" panose="02020500000000000000" pitchFamily="17" charset="-128"/>
              <a:ea typeface="BIZ UD明朝 Medium" panose="02020500000000000000" pitchFamily="17" charset="-128"/>
            </a:endParaRPr>
          </a:p>
          <a:p>
            <a:endParaRPr lang="en-US" altLang="ja-JP" sz="1600" dirty="0">
              <a:solidFill>
                <a:srgbClr val="FF0000"/>
              </a:solidFill>
              <a:effectLst>
                <a:glow rad="76200">
                  <a:schemeClr val="bg1"/>
                </a:glow>
              </a:effectLst>
              <a:latin typeface="BIZ UD明朝 Medium" panose="02020500000000000000" pitchFamily="17" charset="-128"/>
              <a:ea typeface="BIZ UD明朝 Medium" panose="02020500000000000000" pitchFamily="17" charset="-128"/>
            </a:endParaRPr>
          </a:p>
          <a:p>
            <a:r>
              <a:rPr lang="ja-JP" altLang="en-US" sz="1600" dirty="0">
                <a:solidFill>
                  <a:srgbClr val="FF0000"/>
                </a:solidFill>
                <a:effectLst>
                  <a:glow rad="76200">
                    <a:schemeClr val="bg1"/>
                  </a:glow>
                </a:effectLst>
                <a:latin typeface="BIZ UD明朝 Medium" panose="02020500000000000000" pitchFamily="17" charset="-128"/>
                <a:ea typeface="BIZ UD明朝 Medium" panose="02020500000000000000" pitchFamily="17" charset="-128"/>
              </a:rPr>
              <a:t>・データ蓄積により災害発生</a:t>
            </a:r>
            <a:endParaRPr lang="en-US" altLang="ja-JP" sz="1600" dirty="0">
              <a:solidFill>
                <a:srgbClr val="FF0000"/>
              </a:solidFill>
              <a:effectLst>
                <a:glow rad="76200">
                  <a:schemeClr val="bg1"/>
                </a:glow>
              </a:effectLst>
              <a:latin typeface="BIZ UD明朝 Medium" panose="02020500000000000000" pitchFamily="17" charset="-128"/>
              <a:ea typeface="BIZ UD明朝 Medium" panose="02020500000000000000" pitchFamily="17" charset="-128"/>
            </a:endParaRPr>
          </a:p>
          <a:p>
            <a:r>
              <a:rPr lang="ja-JP" altLang="en-US" sz="1600" dirty="0">
                <a:solidFill>
                  <a:srgbClr val="FF0000"/>
                </a:solidFill>
                <a:effectLst>
                  <a:glow rad="76200">
                    <a:schemeClr val="bg1"/>
                  </a:glow>
                </a:effectLst>
                <a:latin typeface="BIZ UD明朝 Medium" panose="02020500000000000000" pitchFamily="17" charset="-128"/>
                <a:ea typeface="BIZ UD明朝 Medium" panose="02020500000000000000" pitchFamily="17" charset="-128"/>
              </a:rPr>
              <a:t>　時に被災前後の比較が容易</a:t>
            </a:r>
          </a:p>
        </p:txBody>
      </p:sp>
      <p:sp>
        <p:nvSpPr>
          <p:cNvPr id="2" name="スライド番号プレースホルダー 1"/>
          <p:cNvSpPr>
            <a:spLocks noGrp="1"/>
          </p:cNvSpPr>
          <p:nvPr>
            <p:ph type="sldNum" sz="quarter" idx="12"/>
          </p:nvPr>
        </p:nvSpPr>
        <p:spPr/>
        <p:txBody>
          <a:bodyPr/>
          <a:lstStyle/>
          <a:p>
            <a:fld id="{83D0CBB3-D5EF-45D7-8A55-35B804FE7D2E}" type="slidenum">
              <a:rPr kumimoji="1" lang="ja-JP" altLang="en-US" smtClean="0"/>
              <a:t>24</a:t>
            </a:fld>
            <a:endParaRPr kumimoji="1" lang="ja-JP" altLang="en-US"/>
          </a:p>
        </p:txBody>
      </p:sp>
    </p:spTree>
    <p:extLst>
      <p:ext uri="{BB962C8B-B14F-4D97-AF65-F5344CB8AC3E}">
        <p14:creationId xmlns:p14="http://schemas.microsoft.com/office/powerpoint/2010/main" val="2268218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24000" y="-19316"/>
            <a:ext cx="9144000" cy="49529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ctr"/>
          <a:lstStyle/>
          <a:p>
            <a:r>
              <a:rPr lang="ja-JP" altLang="en-US" b="1" dirty="0">
                <a:solidFill>
                  <a:schemeClr val="tx1"/>
                </a:solidFill>
                <a:latin typeface="BIZ UD明朝 Medium" panose="02020500000000000000" pitchFamily="17" charset="-128"/>
                <a:ea typeface="BIZ UD明朝 Medium" panose="02020500000000000000" pitchFamily="17" charset="-128"/>
              </a:rPr>
              <a:t>ドローンを活用した河川巡視・点検</a:t>
            </a:r>
          </a:p>
        </p:txBody>
      </p:sp>
      <p:sp>
        <p:nvSpPr>
          <p:cNvPr id="12" name="正方形/長方形 11"/>
          <p:cNvSpPr/>
          <p:nvPr/>
        </p:nvSpPr>
        <p:spPr>
          <a:xfrm>
            <a:off x="1658289" y="976430"/>
            <a:ext cx="8856984" cy="4794626"/>
          </a:xfrm>
          <a:prstGeom prst="rect">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252000" rtlCol="0" anchor="t"/>
          <a:lstStyle/>
          <a:p>
            <a:pPr marL="177800" indent="-177800"/>
            <a:endParaRPr lang="ja-JP" altLang="en-US" sz="1200" dirty="0">
              <a:solidFill>
                <a:schemeClr val="tx1"/>
              </a:solidFill>
              <a:latin typeface="BIZ UD明朝 Medium" panose="02020500000000000000" pitchFamily="17" charset="-128"/>
              <a:ea typeface="BIZ UD明朝 Medium" panose="02020500000000000000" pitchFamily="17" charset="-128"/>
            </a:endParaRPr>
          </a:p>
        </p:txBody>
      </p:sp>
      <p:pic>
        <p:nvPicPr>
          <p:cNvPr id="14" name="図 13"/>
          <p:cNvPicPr>
            <a:picLocks noChangeAspect="1"/>
          </p:cNvPicPr>
          <p:nvPr/>
        </p:nvPicPr>
        <p:blipFill rotWithShape="1">
          <a:blip r:embed="rId2"/>
          <a:srcRect r="18731"/>
          <a:stretch/>
        </p:blipFill>
        <p:spPr>
          <a:xfrm>
            <a:off x="1797760" y="2060886"/>
            <a:ext cx="5153257" cy="3645025"/>
          </a:xfrm>
          <a:prstGeom prst="rect">
            <a:avLst/>
          </a:prstGeom>
          <a:ln>
            <a:noFill/>
          </a:ln>
        </p:spPr>
      </p:pic>
      <p:pic>
        <p:nvPicPr>
          <p:cNvPr id="15" name="図 14"/>
          <p:cNvPicPr>
            <a:picLocks noChangeAspect="1"/>
          </p:cNvPicPr>
          <p:nvPr/>
        </p:nvPicPr>
        <p:blipFill rotWithShape="1">
          <a:blip r:embed="rId3"/>
          <a:srcRect r="18054"/>
          <a:stretch/>
        </p:blipFill>
        <p:spPr>
          <a:xfrm>
            <a:off x="5330658" y="1064866"/>
            <a:ext cx="5031194" cy="3548271"/>
          </a:xfrm>
          <a:prstGeom prst="rect">
            <a:avLst/>
          </a:prstGeom>
          <a:ln>
            <a:solidFill>
              <a:srgbClr val="FF0000"/>
            </a:solidFill>
          </a:ln>
        </p:spPr>
      </p:pic>
      <p:sp>
        <p:nvSpPr>
          <p:cNvPr id="16" name="角丸四角形 15"/>
          <p:cNvSpPr/>
          <p:nvPr/>
        </p:nvSpPr>
        <p:spPr>
          <a:xfrm>
            <a:off x="2854036" y="2775033"/>
            <a:ext cx="432048" cy="2913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フリーフォーム 4"/>
          <p:cNvSpPr/>
          <p:nvPr/>
        </p:nvSpPr>
        <p:spPr>
          <a:xfrm>
            <a:off x="3143673" y="1095895"/>
            <a:ext cx="2176473" cy="3477490"/>
          </a:xfrm>
          <a:custGeom>
            <a:avLst/>
            <a:gdLst>
              <a:gd name="connsiteX0" fmla="*/ 2466109 w 2466109"/>
              <a:gd name="connsiteY0" fmla="*/ 0 h 3477490"/>
              <a:gd name="connsiteX1" fmla="*/ 0 w 2466109"/>
              <a:gd name="connsiteY1" fmla="*/ 1717963 h 3477490"/>
              <a:gd name="connsiteX2" fmla="*/ 207819 w 2466109"/>
              <a:gd name="connsiteY2" fmla="*/ 1717963 h 3477490"/>
              <a:gd name="connsiteX3" fmla="*/ 221673 w 2466109"/>
              <a:gd name="connsiteY3" fmla="*/ 1981200 h 3477490"/>
              <a:gd name="connsiteX4" fmla="*/ 55419 w 2466109"/>
              <a:gd name="connsiteY4" fmla="*/ 1981200 h 3477490"/>
              <a:gd name="connsiteX5" fmla="*/ 2452255 w 2466109"/>
              <a:gd name="connsiteY5" fmla="*/ 3477490 h 3477490"/>
              <a:gd name="connsiteX6" fmla="*/ 2466109 w 2466109"/>
              <a:gd name="connsiteY6" fmla="*/ 0 h 347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6109" h="3477490">
                <a:moveTo>
                  <a:pt x="2466109" y="0"/>
                </a:moveTo>
                <a:lnTo>
                  <a:pt x="0" y="1717963"/>
                </a:lnTo>
                <a:lnTo>
                  <a:pt x="207819" y="1717963"/>
                </a:lnTo>
                <a:lnTo>
                  <a:pt x="221673" y="1981200"/>
                </a:lnTo>
                <a:lnTo>
                  <a:pt x="55419" y="1981200"/>
                </a:lnTo>
                <a:lnTo>
                  <a:pt x="2452255" y="3477490"/>
                </a:lnTo>
                <a:lnTo>
                  <a:pt x="2466109" y="0"/>
                </a:lnTo>
                <a:close/>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テキスト ボックス 23">
            <a:extLst>
              <a:ext uri="{FF2B5EF4-FFF2-40B4-BE49-F238E27FC236}">
                <a16:creationId xmlns:a16="http://schemas.microsoft.com/office/drawing/2014/main" id="{7DAEF5E2-3F94-A69C-27D8-42B765CCA71D}"/>
              </a:ext>
            </a:extLst>
          </p:cNvPr>
          <p:cNvSpPr txBox="1"/>
          <p:nvPr/>
        </p:nvSpPr>
        <p:spPr>
          <a:xfrm>
            <a:off x="7171420" y="4693838"/>
            <a:ext cx="2970029" cy="1077218"/>
          </a:xfrm>
          <a:prstGeom prst="rect">
            <a:avLst/>
          </a:prstGeom>
          <a:noFill/>
        </p:spPr>
        <p:txBody>
          <a:bodyPr wrap="square">
            <a:spAutoFit/>
          </a:bodyPr>
          <a:lstStyle/>
          <a:p>
            <a:r>
              <a:rPr lang="ja-JP" altLang="en-US" sz="1600" dirty="0">
                <a:solidFill>
                  <a:srgbClr val="FF0000"/>
                </a:solidFill>
                <a:effectLst>
                  <a:glow rad="76200">
                    <a:schemeClr val="bg1"/>
                  </a:glow>
                </a:effectLst>
                <a:latin typeface="BIZ UD明朝 Medium" panose="02020500000000000000" pitchFamily="17" charset="-128"/>
                <a:ea typeface="BIZ UD明朝 Medium" panose="02020500000000000000" pitchFamily="17" charset="-128"/>
              </a:rPr>
              <a:t>・地上からでは撮影しづらい</a:t>
            </a:r>
            <a:endParaRPr lang="en-US" altLang="ja-JP" sz="1600" dirty="0">
              <a:solidFill>
                <a:srgbClr val="FF0000"/>
              </a:solidFill>
              <a:effectLst>
                <a:glow rad="76200">
                  <a:schemeClr val="bg1"/>
                </a:glow>
              </a:effectLst>
              <a:latin typeface="BIZ UD明朝 Medium" panose="02020500000000000000" pitchFamily="17" charset="-128"/>
              <a:ea typeface="BIZ UD明朝 Medium" panose="02020500000000000000" pitchFamily="17" charset="-128"/>
            </a:endParaRPr>
          </a:p>
          <a:p>
            <a:r>
              <a:rPr lang="ja-JP" altLang="en-US" sz="1600" dirty="0">
                <a:solidFill>
                  <a:srgbClr val="FF0000"/>
                </a:solidFill>
                <a:effectLst>
                  <a:glow rad="76200">
                    <a:schemeClr val="bg1"/>
                  </a:glow>
                </a:effectLst>
                <a:latin typeface="BIZ UD明朝 Medium" panose="02020500000000000000" pitchFamily="17" charset="-128"/>
                <a:ea typeface="BIZ UD明朝 Medium" panose="02020500000000000000" pitchFamily="17" charset="-128"/>
              </a:rPr>
              <a:t>　海岸の写真撮影も容易</a:t>
            </a:r>
            <a:endParaRPr lang="en-US" altLang="ja-JP" sz="1600" dirty="0">
              <a:solidFill>
                <a:srgbClr val="FF0000"/>
              </a:solidFill>
              <a:effectLst>
                <a:glow rad="76200">
                  <a:schemeClr val="bg1"/>
                </a:glow>
              </a:effectLst>
              <a:latin typeface="BIZ UD明朝 Medium" panose="02020500000000000000" pitchFamily="17" charset="-128"/>
              <a:ea typeface="BIZ UD明朝 Medium" panose="02020500000000000000" pitchFamily="17" charset="-128"/>
            </a:endParaRPr>
          </a:p>
          <a:p>
            <a:endParaRPr lang="en-US" altLang="ja-JP" sz="1600" dirty="0">
              <a:solidFill>
                <a:srgbClr val="FF0000"/>
              </a:solidFill>
              <a:effectLst>
                <a:glow rad="76200">
                  <a:schemeClr val="bg1"/>
                </a:glow>
              </a:effectLst>
              <a:latin typeface="BIZ UD明朝 Medium" panose="02020500000000000000" pitchFamily="17" charset="-128"/>
              <a:ea typeface="BIZ UD明朝 Medium" panose="02020500000000000000" pitchFamily="17" charset="-128"/>
            </a:endParaRPr>
          </a:p>
          <a:p>
            <a:r>
              <a:rPr lang="ja-JP" altLang="en-US" sz="1600" dirty="0">
                <a:solidFill>
                  <a:srgbClr val="FF0000"/>
                </a:solidFill>
                <a:effectLst>
                  <a:glow rad="76200">
                    <a:schemeClr val="bg1"/>
                  </a:glow>
                </a:effectLst>
                <a:latin typeface="BIZ UD明朝 Medium" panose="02020500000000000000" pitchFamily="17" charset="-128"/>
                <a:ea typeface="BIZ UD明朝 Medium" panose="02020500000000000000" pitchFamily="17" charset="-128"/>
              </a:rPr>
              <a:t>・安全で効率的な巡視が可能</a:t>
            </a:r>
            <a:endParaRPr lang="en-US" altLang="ja-JP" sz="1600" dirty="0">
              <a:solidFill>
                <a:srgbClr val="FF0000"/>
              </a:solidFill>
              <a:effectLst>
                <a:glow rad="76200">
                  <a:schemeClr val="bg1"/>
                </a:glow>
              </a:effectLst>
              <a:latin typeface="BIZ UD明朝 Medium" panose="02020500000000000000" pitchFamily="17" charset="-128"/>
              <a:ea typeface="BIZ UD明朝 Medium" panose="02020500000000000000" pitchFamily="17" charset="-128"/>
            </a:endParaRPr>
          </a:p>
        </p:txBody>
      </p:sp>
      <p:sp>
        <p:nvSpPr>
          <p:cNvPr id="2" name="スライド番号プレースホルダー 1"/>
          <p:cNvSpPr>
            <a:spLocks noGrp="1"/>
          </p:cNvSpPr>
          <p:nvPr>
            <p:ph type="sldNum" sz="quarter" idx="12"/>
          </p:nvPr>
        </p:nvSpPr>
        <p:spPr/>
        <p:txBody>
          <a:bodyPr/>
          <a:lstStyle/>
          <a:p>
            <a:fld id="{83D0CBB3-D5EF-45D7-8A55-35B804FE7D2E}" type="slidenum">
              <a:rPr kumimoji="1" lang="ja-JP" altLang="en-US" smtClean="0"/>
              <a:t>25</a:t>
            </a:fld>
            <a:endParaRPr kumimoji="1" lang="ja-JP" altLang="en-US"/>
          </a:p>
        </p:txBody>
      </p:sp>
    </p:spTree>
    <p:extLst>
      <p:ext uri="{BB962C8B-B14F-4D97-AF65-F5344CB8AC3E}">
        <p14:creationId xmlns:p14="http://schemas.microsoft.com/office/powerpoint/2010/main" val="2705682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51075"/>
            <a:ext cx="11665670" cy="2359025"/>
          </a:xfrm>
        </p:spPr>
        <p:txBody>
          <a:bodyPr>
            <a:normAutofit/>
          </a:bodyPr>
          <a:lstStyle/>
          <a:p>
            <a:r>
              <a:rPr lang="ja-JP" altLang="en-US" dirty="0"/>
              <a:t>３．道路情報収集活用のためのシステム構築</a:t>
            </a:r>
            <a:endParaRPr lang="en-US" altLang="ja-JP" dirty="0"/>
          </a:p>
        </p:txBody>
      </p:sp>
      <p:sp>
        <p:nvSpPr>
          <p:cNvPr id="3" name="スライド番号プレースホルダー 2"/>
          <p:cNvSpPr>
            <a:spLocks noGrp="1"/>
          </p:cNvSpPr>
          <p:nvPr>
            <p:ph type="sldNum" sz="quarter" idx="12"/>
          </p:nvPr>
        </p:nvSpPr>
        <p:spPr/>
        <p:txBody>
          <a:bodyPr/>
          <a:lstStyle/>
          <a:p>
            <a:fld id="{83D0CBB3-D5EF-45D7-8A55-35B804FE7D2E}" type="slidenum">
              <a:rPr kumimoji="1" lang="ja-JP" altLang="en-US" smtClean="0"/>
              <a:t>26</a:t>
            </a:fld>
            <a:endParaRPr kumimoji="1" lang="ja-JP" altLang="en-US"/>
          </a:p>
        </p:txBody>
      </p:sp>
    </p:spTree>
    <p:extLst>
      <p:ext uri="{BB962C8B-B14F-4D97-AF65-F5344CB8AC3E}">
        <p14:creationId xmlns:p14="http://schemas.microsoft.com/office/powerpoint/2010/main" val="573122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7734653" y="892860"/>
            <a:ext cx="3038727" cy="1516076"/>
          </a:xfrm>
          <a:prstGeom prst="rect">
            <a:avLst/>
          </a:prstGeom>
        </p:spPr>
      </p:pic>
      <p:pic>
        <p:nvPicPr>
          <p:cNvPr id="3" name="図 2"/>
          <p:cNvPicPr>
            <a:picLocks noChangeAspect="1"/>
          </p:cNvPicPr>
          <p:nvPr/>
        </p:nvPicPr>
        <p:blipFill>
          <a:blip r:embed="rId3"/>
          <a:stretch>
            <a:fillRect/>
          </a:stretch>
        </p:blipFill>
        <p:spPr>
          <a:xfrm>
            <a:off x="8057551" y="2436659"/>
            <a:ext cx="2715829" cy="1342378"/>
          </a:xfrm>
          <a:prstGeom prst="rect">
            <a:avLst/>
          </a:prstGeom>
        </p:spPr>
      </p:pic>
      <p:pic>
        <p:nvPicPr>
          <p:cNvPr id="4" name="図 3"/>
          <p:cNvPicPr>
            <a:picLocks noChangeAspect="1"/>
          </p:cNvPicPr>
          <p:nvPr/>
        </p:nvPicPr>
        <p:blipFill>
          <a:blip r:embed="rId4"/>
          <a:stretch>
            <a:fillRect/>
          </a:stretch>
        </p:blipFill>
        <p:spPr>
          <a:xfrm>
            <a:off x="4805480" y="970411"/>
            <a:ext cx="2746679" cy="3082082"/>
          </a:xfrm>
          <a:prstGeom prst="rect">
            <a:avLst/>
          </a:prstGeom>
        </p:spPr>
      </p:pic>
      <p:sp>
        <p:nvSpPr>
          <p:cNvPr id="5" name="正方形/長方形 6"/>
          <p:cNvSpPr/>
          <p:nvPr/>
        </p:nvSpPr>
        <p:spPr>
          <a:xfrm>
            <a:off x="1131619" y="4279156"/>
            <a:ext cx="9448019" cy="1842418"/>
          </a:xfrm>
          <a:prstGeom prst="rect">
            <a:avLst/>
          </a:prstGeom>
          <a:solidFill>
            <a:schemeClr val="accent1">
              <a:lumMod val="20000"/>
              <a:lumOff val="8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t">
            <a:spAutoFit/>
          </a:bodyPr>
          <a:lstStyle/>
          <a:p>
            <a:pPr marL="285750" indent="-285750">
              <a:lnSpc>
                <a:spcPts val="1800"/>
              </a:lnSpc>
              <a:spcBef>
                <a:spcPts val="1200"/>
              </a:spcBef>
              <a:buFont typeface="Wingdings" panose="05000000000000000000" pitchFamily="2" charset="2"/>
              <a:buChar char="l"/>
            </a:pPr>
            <a:r>
              <a:rPr lang="ja-JP" altLang="en-US" sz="1600" u="sng"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道路管理における各種情報をデータベース化</a:t>
            </a:r>
            <a:r>
              <a:rPr lang="ja-JP" altLang="en-US" sz="1600"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することにより冠水や落石が多発する場所など、</a:t>
            </a:r>
            <a:r>
              <a:rPr lang="ja-JP" altLang="en-US" sz="1600" u="sng"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道路特性が確認でき、特性に応じた監視体制を取ることが可能</a:t>
            </a:r>
            <a:r>
              <a:rPr lang="ja-JP" altLang="en-US" sz="1600"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となるため、</a:t>
            </a:r>
            <a:r>
              <a:rPr lang="ja-JP" altLang="en-US" sz="1600" u="sng"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維持管理の効率化が図られる</a:t>
            </a:r>
            <a:r>
              <a:rPr lang="ja-JP" altLang="en-US" sz="1600"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。また、</a:t>
            </a:r>
            <a:r>
              <a:rPr lang="ja-JP" altLang="en-US" sz="1600" u="sng"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蓄積されたデータを</a:t>
            </a:r>
            <a:r>
              <a:rPr lang="en-US" altLang="ja-JP" sz="1600" u="sng"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GIS</a:t>
            </a:r>
            <a:r>
              <a:rPr lang="ja-JP" altLang="en-US" sz="1600" u="sng"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の活用で「見える化」</a:t>
            </a:r>
            <a:r>
              <a:rPr lang="ja-JP" altLang="en-US" sz="1600"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することにより、</a:t>
            </a:r>
            <a:r>
              <a:rPr lang="ja-JP" altLang="en-US" sz="1600" u="sng"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各種事業の検討にも活用が期待出来る</a:t>
            </a:r>
            <a:r>
              <a:rPr lang="ja-JP" altLang="en-US" sz="1600"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とともに、写真に位置情報を持たせているため、他業務で作成した防災点検情報などと重ね合わせる等、</a:t>
            </a:r>
            <a:r>
              <a:rPr lang="ja-JP" altLang="en-US" sz="1600" u="sng"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新たな視点での情報評価が可能であり、有効性の高い</a:t>
            </a:r>
            <a:r>
              <a:rPr lang="ja-JP" altLang="en-US" sz="1600"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取組み。</a:t>
            </a:r>
          </a:p>
          <a:p>
            <a:pPr marL="285750" indent="-285750">
              <a:lnSpc>
                <a:spcPts val="1800"/>
              </a:lnSpc>
              <a:spcBef>
                <a:spcPts val="1200"/>
              </a:spcBef>
              <a:buFont typeface="Wingdings" panose="05000000000000000000" pitchFamily="2" charset="2"/>
              <a:buChar char="l"/>
            </a:pPr>
            <a:r>
              <a:rPr lang="ja-JP" altLang="en-US" sz="1600"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道路パトロール後の日報作成作業が短縮（約</a:t>
            </a:r>
            <a:r>
              <a:rPr lang="en-US" altLang="ja-JP" sz="1600"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分程度）されるとともに、汎用ソフトのプログラム化により構築されているため、</a:t>
            </a:r>
            <a:r>
              <a:rPr lang="ja-JP" altLang="en-US" sz="1600" u="sng"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道路以外の業務でも応用して利用する可能性があり、波及効果が期待</a:t>
            </a:r>
            <a:r>
              <a:rPr lang="ja-JP" altLang="en-US" sz="1600"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できる取組み。</a:t>
            </a:r>
            <a:endParaRPr lang="en-US" altLang="ja-JP" sz="1600" dirty="0">
              <a:solidFill>
                <a:srgbClr val="4087C8"/>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11"/>
          <p:cNvSpPr/>
          <p:nvPr/>
        </p:nvSpPr>
        <p:spPr>
          <a:xfrm>
            <a:off x="1113348" y="1533831"/>
            <a:ext cx="3644481" cy="2479616"/>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90000" rIns="36000" numCol="1" rtlCol="0" anchor="t"/>
          <a:lstStyle/>
          <a:p>
            <a:r>
              <a:rPr lang="en-US" altLang="ja-JP" sz="1400" b="1" dirty="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400" b="1" dirty="0">
                <a:solidFill>
                  <a:schemeClr val="tx1">
                    <a:lumMod val="65000"/>
                    <a:lumOff val="35000"/>
                  </a:schemeClr>
                </a:solidFill>
                <a:latin typeface="Meiryo UI" panose="020B0604030504040204" pitchFamily="50" charset="-128"/>
                <a:ea typeface="Meiryo UI" panose="020B0604030504040204" pitchFamily="50" charset="-128"/>
              </a:rPr>
              <a:t>取組概要</a:t>
            </a:r>
            <a:r>
              <a:rPr lang="en-US" altLang="ja-JP" sz="1400" b="1" dirty="0">
                <a:solidFill>
                  <a:schemeClr val="tx1">
                    <a:lumMod val="65000"/>
                    <a:lumOff val="35000"/>
                  </a:schemeClr>
                </a:solidFill>
                <a:latin typeface="Meiryo UI" panose="020B0604030504040204" pitchFamily="50" charset="-128"/>
                <a:ea typeface="Meiryo UI" panose="020B0604030504040204" pitchFamily="50" charset="-128"/>
              </a:rPr>
              <a:t>】</a:t>
            </a:r>
            <a:endParaRPr lang="en-US" altLang="ja-JP" sz="14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a:p>
            <a:pPr marL="85725" lvl="1"/>
            <a:r>
              <a:rPr lang="ja-JP" altLang="en-US" sz="14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道路パトロールや各種調査委託により収集された道路情報を、課内に設置したサーバーに集積し各種アプリケーションの活用により業務の効率化を図るものである。</a:t>
            </a:r>
          </a:p>
          <a:p>
            <a:pPr marL="85725" lvl="1"/>
            <a:r>
              <a:rPr lang="ja-JP" altLang="en-US" sz="14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作業用</a:t>
            </a:r>
            <a:r>
              <a:rPr lang="en-US" altLang="ja-JP" sz="14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Excel</a:t>
            </a:r>
            <a:r>
              <a:rPr lang="ja-JP" altLang="en-US" sz="14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ファイルをプログラム化により極力自動化し、日報作成業務を効率化した。また、現場での作業記録はデジカメ撮影のみとした事で、現場作業時間を確保するとともに、作業情報をデータベース化して、時期や路線毎に発生状況のグラフ化など「見える化」を図った。</a:t>
            </a:r>
          </a:p>
        </p:txBody>
      </p:sp>
      <p:graphicFrame>
        <p:nvGraphicFramePr>
          <p:cNvPr id="9" name="表 12"/>
          <p:cNvGraphicFramePr>
            <a:graphicFrameLocks noGrp="1"/>
          </p:cNvGraphicFramePr>
          <p:nvPr>
            <p:extLst>
              <p:ext uri="{D42A27DB-BD31-4B8C-83A1-F6EECF244321}">
                <p14:modId xmlns:p14="http://schemas.microsoft.com/office/powerpoint/2010/main" val="320948471"/>
              </p:ext>
            </p:extLst>
          </p:nvPr>
        </p:nvGraphicFramePr>
        <p:xfrm>
          <a:off x="1112914" y="701079"/>
          <a:ext cx="3644916" cy="748080"/>
        </p:xfrm>
        <a:graphic>
          <a:graphicData uri="http://schemas.openxmlformats.org/drawingml/2006/table">
            <a:tbl>
              <a:tblPr firstCol="1">
                <a:tableStyleId>{7DF18680-E054-41AD-8BC1-D1AEF772440D}</a:tableStyleId>
              </a:tblPr>
              <a:tblGrid>
                <a:gridCol w="1758725">
                  <a:extLst>
                    <a:ext uri="{9D8B030D-6E8A-4147-A177-3AD203B41FA5}">
                      <a16:colId xmlns:a16="http://schemas.microsoft.com/office/drawing/2014/main" val="20000"/>
                    </a:ext>
                  </a:extLst>
                </a:gridCol>
                <a:gridCol w="1886191">
                  <a:extLst>
                    <a:ext uri="{9D8B030D-6E8A-4147-A177-3AD203B41FA5}">
                      <a16:colId xmlns:a16="http://schemas.microsoft.com/office/drawing/2014/main" val="20001"/>
                    </a:ext>
                  </a:extLst>
                </a:gridCol>
              </a:tblGrid>
              <a:tr h="168019">
                <a:tc>
                  <a:txBody>
                    <a:bodyPr/>
                    <a:lstStyle/>
                    <a:p>
                      <a:pPr algn="dist"/>
                      <a:r>
                        <a:rPr kumimoji="1" lang="zh-TW" altLang="en-US" sz="1400" dirty="0">
                          <a:latin typeface="Meiryo UI" panose="020B0604030504040204" pitchFamily="50" charset="-128"/>
                          <a:ea typeface="Meiryo UI" panose="020B0604030504040204" pitchFamily="50" charset="-128"/>
                          <a:cs typeface="Meiryo UI" panose="020B0604030504040204" pitchFamily="50" charset="-128"/>
                        </a:rPr>
                        <a:t>推薦</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整備局等</a:t>
                      </a:r>
                    </a:p>
                  </a:txBody>
                  <a:tcPr marL="72000" marR="72000" marT="18000" marB="18000">
                    <a:solidFill>
                      <a:schemeClr val="bg1">
                        <a:lumMod val="50000"/>
                      </a:schemeClr>
                    </a:solidFill>
                  </a:tcPr>
                </a:tc>
                <a:tc>
                  <a:txBody>
                    <a:bodyPr/>
                    <a:lstStyle/>
                    <a:p>
                      <a:r>
                        <a:rPr kumimoji="1" lang="ja-JP" altLang="en-US" sz="14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九州</a:t>
                      </a:r>
                      <a:r>
                        <a:rPr kumimoji="1" lang="zh-TW" altLang="en-US" sz="14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地方整備局</a:t>
                      </a:r>
                    </a:p>
                  </a:txBody>
                  <a:tcPr marL="72000" marR="72000" marT="18000" marB="18000">
                    <a:solidFill>
                      <a:schemeClr val="bg1">
                        <a:lumMod val="95000"/>
                      </a:schemeClr>
                    </a:solidFill>
                  </a:tcPr>
                </a:tc>
                <a:extLst>
                  <a:ext uri="{0D108BD9-81ED-4DB2-BD59-A6C34878D82A}">
                    <a16:rowId xmlns:a16="http://schemas.microsoft.com/office/drawing/2014/main" val="10000"/>
                  </a:ext>
                </a:extLst>
              </a:tr>
              <a:tr h="168019">
                <a:tc>
                  <a:txBody>
                    <a:bodyPr/>
                    <a:lstStyle/>
                    <a:p>
                      <a:pPr algn="dist"/>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地方公共団体名</a:t>
                      </a:r>
                    </a:p>
                  </a:txBody>
                  <a:tcPr marL="72000" marR="72000" marT="18000" marB="18000" anchor="ctr">
                    <a:solidFill>
                      <a:schemeClr val="bg1">
                        <a:lumMod val="50000"/>
                      </a:schemeClr>
                    </a:solidFill>
                  </a:tcPr>
                </a:tc>
                <a:tc>
                  <a:txBody>
                    <a:bodyPr/>
                    <a:lstStyle/>
                    <a:p>
                      <a:r>
                        <a:rPr kumimoji="1" lang="ja-JP" altLang="en-US" sz="14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熊本県</a:t>
                      </a:r>
                    </a:p>
                  </a:txBody>
                  <a:tcPr marL="72000" marR="72000" marT="18000" marB="18000">
                    <a:solidFill>
                      <a:schemeClr val="bg1">
                        <a:lumMod val="95000"/>
                      </a:schemeClr>
                    </a:solidFill>
                  </a:tcPr>
                </a:tc>
                <a:extLst>
                  <a:ext uri="{0D108BD9-81ED-4DB2-BD59-A6C34878D82A}">
                    <a16:rowId xmlns:a16="http://schemas.microsoft.com/office/drawing/2014/main" val="10001"/>
                  </a:ext>
                </a:extLst>
              </a:tr>
              <a:tr h="168019">
                <a:tc>
                  <a:txBody>
                    <a:bodyPr/>
                    <a:lstStyle/>
                    <a:p>
                      <a:pPr algn="dist"/>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取組主体</a:t>
                      </a:r>
                    </a:p>
                  </a:txBody>
                  <a:tcPr marL="72000" marR="72000" marT="18000" marB="18000">
                    <a:solidFill>
                      <a:schemeClr val="bg1">
                        <a:lumMod val="50000"/>
                      </a:schemeClr>
                    </a:solidFill>
                  </a:tcPr>
                </a:tc>
                <a:tc>
                  <a:txBody>
                    <a:bodyPr/>
                    <a:lstStyle/>
                    <a:p>
                      <a:r>
                        <a:rPr kumimoji="1" lang="ja-JP" altLang="en-US" sz="14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熊本県</a:t>
                      </a:r>
                    </a:p>
                  </a:txBody>
                  <a:tcPr marL="72000" marR="72000" marT="18000" marB="18000">
                    <a:solidFill>
                      <a:schemeClr val="bg1">
                        <a:lumMod val="95000"/>
                      </a:schemeClr>
                    </a:solidFill>
                  </a:tcPr>
                </a:tc>
                <a:extLst>
                  <a:ext uri="{0D108BD9-81ED-4DB2-BD59-A6C34878D82A}">
                    <a16:rowId xmlns:a16="http://schemas.microsoft.com/office/drawing/2014/main" val="10002"/>
                  </a:ext>
                </a:extLst>
              </a:tr>
            </a:tbl>
          </a:graphicData>
        </a:graphic>
      </p:graphicFrame>
      <p:sp>
        <p:nvSpPr>
          <p:cNvPr id="10" name="テキスト ボックス 9">
            <a:extLst>
              <a:ext uri="{FF2B5EF4-FFF2-40B4-BE49-F238E27FC236}">
                <a16:creationId xmlns:a16="http://schemas.microsoft.com/office/drawing/2014/main" id="{4DC42B6B-5DA9-41E3-BCD9-CA10F0994D64}"/>
              </a:ext>
            </a:extLst>
          </p:cNvPr>
          <p:cNvSpPr txBox="1"/>
          <p:nvPr/>
        </p:nvSpPr>
        <p:spPr>
          <a:xfrm>
            <a:off x="4805480" y="665345"/>
            <a:ext cx="2081101" cy="261610"/>
          </a:xfrm>
          <a:prstGeom prst="rect">
            <a:avLst/>
          </a:prstGeom>
          <a:noFill/>
        </p:spPr>
        <p:txBody>
          <a:bodyPr wrap="square" rtlCol="0">
            <a:spAutoFit/>
          </a:bodyPr>
          <a:lstStyle/>
          <a:p>
            <a:r>
              <a:rPr lang="en-US" altLang="ja-JP" sz="1100" dirty="0">
                <a:latin typeface="Meiryo UI" panose="020B0604030504040204" pitchFamily="50" charset="-128"/>
                <a:ea typeface="Meiryo UI" panose="020B0604030504040204" pitchFamily="50" charset="-128"/>
              </a:rPr>
              <a:t>GIS</a:t>
            </a:r>
            <a:r>
              <a:rPr lang="ja-JP" altLang="en-US" sz="1100" dirty="0">
                <a:latin typeface="Meiryo UI" panose="020B0604030504040204" pitchFamily="50" charset="-128"/>
                <a:ea typeface="Meiryo UI" panose="020B0604030504040204" pitchFamily="50" charset="-128"/>
              </a:rPr>
              <a:t>ソフトを用いた業務の効率化</a:t>
            </a:r>
            <a:endParaRPr kumimoji="1" lang="ja-JP" altLang="en-US" sz="1100" dirty="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860AE3A5-4B9E-4EDA-9AA0-94EEE9B60900}"/>
              </a:ext>
            </a:extLst>
          </p:cNvPr>
          <p:cNvSpPr txBox="1"/>
          <p:nvPr/>
        </p:nvSpPr>
        <p:spPr>
          <a:xfrm>
            <a:off x="7599810" y="917103"/>
            <a:ext cx="1171940" cy="257306"/>
          </a:xfrm>
          <a:prstGeom prst="rect">
            <a:avLst/>
          </a:prstGeom>
          <a:solidFill>
            <a:schemeClr val="bg1"/>
          </a:solidFill>
          <a:ln>
            <a:solidFill>
              <a:schemeClr val="tx1"/>
            </a:solidFill>
          </a:ln>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①舗装補修状況</a:t>
            </a:r>
          </a:p>
        </p:txBody>
      </p:sp>
      <p:sp>
        <p:nvSpPr>
          <p:cNvPr id="12" name="正方形/長方形 11"/>
          <p:cNvSpPr/>
          <p:nvPr/>
        </p:nvSpPr>
        <p:spPr>
          <a:xfrm>
            <a:off x="7562951" y="646701"/>
            <a:ext cx="1776448" cy="261610"/>
          </a:xfrm>
          <a:prstGeom prst="rect">
            <a:avLst/>
          </a:prstGeom>
        </p:spPr>
        <p:txBody>
          <a:bodyPr wrap="none">
            <a:spAutoFit/>
          </a:bodyPr>
          <a:lstStyle/>
          <a:p>
            <a:r>
              <a:rPr lang="ja-JP" altLang="en-US" sz="1100" dirty="0">
                <a:latin typeface="Meiryo UI" panose="020B0604030504040204" pitchFamily="50" charset="-128"/>
                <a:ea typeface="Meiryo UI" panose="020B0604030504040204" pitchFamily="50" charset="-128"/>
              </a:rPr>
              <a:t>パトロール情報の「見える化」</a:t>
            </a:r>
          </a:p>
        </p:txBody>
      </p:sp>
      <p:sp>
        <p:nvSpPr>
          <p:cNvPr id="13" name="テキスト ボックス 12">
            <a:extLst>
              <a:ext uri="{FF2B5EF4-FFF2-40B4-BE49-F238E27FC236}">
                <a16:creationId xmlns:a16="http://schemas.microsoft.com/office/drawing/2014/main" id="{81CEF195-CF45-4814-A0A6-4739EB087A83}"/>
              </a:ext>
            </a:extLst>
          </p:cNvPr>
          <p:cNvSpPr txBox="1"/>
          <p:nvPr/>
        </p:nvSpPr>
        <p:spPr>
          <a:xfrm>
            <a:off x="7615641" y="2453656"/>
            <a:ext cx="1159566" cy="253916"/>
          </a:xfrm>
          <a:prstGeom prst="rect">
            <a:avLst/>
          </a:prstGeom>
          <a:solidFill>
            <a:schemeClr val="bg1"/>
          </a:solidFill>
          <a:ln>
            <a:solidFill>
              <a:schemeClr val="tx1"/>
            </a:solidFill>
          </a:ln>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②冠水発生個所</a:t>
            </a:r>
          </a:p>
        </p:txBody>
      </p:sp>
      <p:sp>
        <p:nvSpPr>
          <p:cNvPr id="14" name="テキスト ボックス 13">
            <a:extLst>
              <a:ext uri="{FF2B5EF4-FFF2-40B4-BE49-F238E27FC236}">
                <a16:creationId xmlns:a16="http://schemas.microsoft.com/office/drawing/2014/main" id="{81CEF195-CF45-4814-A0A6-4739EB087A83}"/>
              </a:ext>
            </a:extLst>
          </p:cNvPr>
          <p:cNvSpPr txBox="1"/>
          <p:nvPr/>
        </p:nvSpPr>
        <p:spPr>
          <a:xfrm>
            <a:off x="7617858" y="3793233"/>
            <a:ext cx="2307784" cy="253916"/>
          </a:xfrm>
          <a:prstGeom prst="rect">
            <a:avLst/>
          </a:prstGeom>
          <a:solidFill>
            <a:schemeClr val="bg1"/>
          </a:solidFill>
          <a:ln>
            <a:noFill/>
          </a:ln>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・・・他（落石処理件数の月別推移）</a:t>
            </a:r>
          </a:p>
        </p:txBody>
      </p:sp>
      <p:sp>
        <p:nvSpPr>
          <p:cNvPr id="16" name="テキスト ボックス 15">
            <a:extLst>
              <a:ext uri="{FF2B5EF4-FFF2-40B4-BE49-F238E27FC236}">
                <a16:creationId xmlns:a16="http://schemas.microsoft.com/office/drawing/2014/main" id="{7D67AB3F-DA39-475C-849A-AD324B9A32D3}"/>
              </a:ext>
            </a:extLst>
          </p:cNvPr>
          <p:cNvSpPr txBox="1"/>
          <p:nvPr/>
        </p:nvSpPr>
        <p:spPr>
          <a:xfrm>
            <a:off x="1524000" y="0"/>
            <a:ext cx="9144000" cy="415498"/>
          </a:xfrm>
          <a:prstGeom prst="rect">
            <a:avLst/>
          </a:prstGeom>
          <a:solidFill>
            <a:srgbClr val="0000FF"/>
          </a:solidFill>
        </p:spPr>
        <p:txBody>
          <a:bodyPr wrap="square">
            <a:spAutoFit/>
          </a:bodyPr>
          <a:lstStyle/>
          <a:p>
            <a:pPr lvl="0" algn="ctr"/>
            <a:r>
              <a:rPr lang="ja-JP" altLang="en-US" sz="2100" dirty="0">
                <a:solidFill>
                  <a:prstClr val="white"/>
                </a:solidFill>
                <a:latin typeface="HGPｺﾞｼｯｸE" panose="020B0900000000000000" pitchFamily="50" charset="-128"/>
                <a:ea typeface="HGPｺﾞｼｯｸE" panose="020B0900000000000000" pitchFamily="50" charset="-128"/>
              </a:rPr>
              <a:t>道路情報収集活用のためのシステム構築</a:t>
            </a:r>
          </a:p>
        </p:txBody>
      </p:sp>
      <p:sp>
        <p:nvSpPr>
          <p:cNvPr id="6" name="スライド番号プレースホルダー 5"/>
          <p:cNvSpPr>
            <a:spLocks noGrp="1"/>
          </p:cNvSpPr>
          <p:nvPr>
            <p:ph type="sldNum" sz="quarter" idx="12"/>
          </p:nvPr>
        </p:nvSpPr>
        <p:spPr/>
        <p:txBody>
          <a:bodyPr/>
          <a:lstStyle/>
          <a:p>
            <a:fld id="{83D0CBB3-D5EF-45D7-8A55-35B804FE7D2E}" type="slidenum">
              <a:rPr kumimoji="1" lang="ja-JP" altLang="en-US" smtClean="0"/>
              <a:t>27</a:t>
            </a:fld>
            <a:endParaRPr kumimoji="1" lang="ja-JP" altLang="en-US"/>
          </a:p>
        </p:txBody>
      </p:sp>
    </p:spTree>
    <p:extLst>
      <p:ext uri="{BB962C8B-B14F-4D97-AF65-F5344CB8AC3E}">
        <p14:creationId xmlns:p14="http://schemas.microsoft.com/office/powerpoint/2010/main" val="3068659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51075"/>
            <a:ext cx="11665670" cy="2359025"/>
          </a:xfrm>
        </p:spPr>
        <p:txBody>
          <a:bodyPr>
            <a:normAutofit/>
          </a:bodyPr>
          <a:lstStyle/>
          <a:p>
            <a:r>
              <a:rPr lang="ja-JP" altLang="en-US" dirty="0"/>
              <a:t>４．遊水地における</a:t>
            </a:r>
            <a:r>
              <a:rPr lang="en-US" altLang="ja-JP" dirty="0"/>
              <a:t>CIM</a:t>
            </a:r>
            <a:r>
              <a:rPr lang="ja-JP" altLang="en-US" dirty="0"/>
              <a:t>活用</a:t>
            </a:r>
            <a:endParaRPr lang="en-US" altLang="ja-JP" dirty="0"/>
          </a:p>
        </p:txBody>
      </p:sp>
      <p:sp>
        <p:nvSpPr>
          <p:cNvPr id="3" name="スライド番号プレースホルダー 2"/>
          <p:cNvSpPr>
            <a:spLocks noGrp="1"/>
          </p:cNvSpPr>
          <p:nvPr>
            <p:ph type="sldNum" sz="quarter" idx="12"/>
          </p:nvPr>
        </p:nvSpPr>
        <p:spPr/>
        <p:txBody>
          <a:bodyPr/>
          <a:lstStyle/>
          <a:p>
            <a:fld id="{83D0CBB3-D5EF-45D7-8A55-35B804FE7D2E}" type="slidenum">
              <a:rPr kumimoji="1" lang="ja-JP" altLang="en-US" smtClean="0"/>
              <a:t>28</a:t>
            </a:fld>
            <a:endParaRPr kumimoji="1" lang="ja-JP" altLang="en-US"/>
          </a:p>
        </p:txBody>
      </p:sp>
    </p:spTree>
    <p:extLst>
      <p:ext uri="{BB962C8B-B14F-4D97-AF65-F5344CB8AC3E}">
        <p14:creationId xmlns:p14="http://schemas.microsoft.com/office/powerpoint/2010/main" val="925211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角丸四角形 41"/>
          <p:cNvSpPr/>
          <p:nvPr/>
        </p:nvSpPr>
        <p:spPr>
          <a:xfrm>
            <a:off x="1550041" y="1794988"/>
            <a:ext cx="9051663" cy="5054424"/>
          </a:xfrm>
          <a:prstGeom prst="roundRect">
            <a:avLst>
              <a:gd name="adj" fmla="val 3099"/>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角丸四角形 19"/>
          <p:cNvSpPr/>
          <p:nvPr/>
        </p:nvSpPr>
        <p:spPr>
          <a:xfrm>
            <a:off x="1683657" y="813620"/>
            <a:ext cx="6843486" cy="891803"/>
          </a:xfrm>
          <a:prstGeom prst="roundRect">
            <a:avLst>
              <a:gd name="adj" fmla="val 790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正方形/長方形 3"/>
          <p:cNvSpPr/>
          <p:nvPr/>
        </p:nvSpPr>
        <p:spPr>
          <a:xfrm>
            <a:off x="1524000" y="1"/>
            <a:ext cx="9144000" cy="36285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BIZ UDゴシック" panose="020B0400000000000000" pitchFamily="49" charset="-128"/>
                <a:ea typeface="BIZ UDゴシック" panose="020B0400000000000000" pitchFamily="49" charset="-128"/>
              </a:rPr>
              <a:t>熊本県における</a:t>
            </a:r>
            <a:r>
              <a:rPr lang="en-US" altLang="ja-JP" dirty="0">
                <a:latin typeface="BIZ UDゴシック" panose="020B0400000000000000" pitchFamily="49" charset="-128"/>
                <a:ea typeface="BIZ UDゴシック" panose="020B0400000000000000" pitchFamily="49" charset="-128"/>
              </a:rPr>
              <a:t>CIM</a:t>
            </a:r>
            <a:r>
              <a:rPr lang="ja-JP" altLang="en-US" dirty="0">
                <a:latin typeface="BIZ UDゴシック" panose="020B0400000000000000" pitchFamily="49" charset="-128"/>
                <a:ea typeface="BIZ UDゴシック" panose="020B0400000000000000" pitchFamily="49" charset="-128"/>
              </a:rPr>
              <a:t>活用の事例</a:t>
            </a:r>
          </a:p>
        </p:txBody>
      </p:sp>
      <p:grpSp>
        <p:nvGrpSpPr>
          <p:cNvPr id="11" name="グループ化 10"/>
          <p:cNvGrpSpPr/>
          <p:nvPr/>
        </p:nvGrpSpPr>
        <p:grpSpPr>
          <a:xfrm>
            <a:off x="8653982" y="435118"/>
            <a:ext cx="1910201" cy="1226797"/>
            <a:chOff x="5434165" y="513594"/>
            <a:chExt cx="3598798" cy="2546547"/>
          </a:xfrm>
        </p:grpSpPr>
        <p:pic>
          <p:nvPicPr>
            <p:cNvPr id="5" name="図 4"/>
            <p:cNvPicPr>
              <a:picLocks noChangeAspect="1"/>
            </p:cNvPicPr>
            <p:nvPr/>
          </p:nvPicPr>
          <p:blipFill rotWithShape="1">
            <a:blip r:embed="rId2"/>
            <a:srcRect l="18107" t="7038" r="44523" b="9629"/>
            <a:stretch/>
          </p:blipFill>
          <p:spPr>
            <a:xfrm>
              <a:off x="5558340" y="513594"/>
              <a:ext cx="3474623" cy="2546547"/>
            </a:xfrm>
            <a:prstGeom prst="rect">
              <a:avLst/>
            </a:prstGeom>
          </p:spPr>
        </p:pic>
        <p:sp>
          <p:nvSpPr>
            <p:cNvPr id="6" name="線吹き出し 2 5"/>
            <p:cNvSpPr/>
            <p:nvPr/>
          </p:nvSpPr>
          <p:spPr>
            <a:xfrm>
              <a:off x="5434165" y="1136521"/>
              <a:ext cx="916263" cy="308414"/>
            </a:xfrm>
            <a:prstGeom prst="callout2">
              <a:avLst>
                <a:gd name="adj1" fmla="val 64759"/>
                <a:gd name="adj2" fmla="val 85446"/>
                <a:gd name="adj3" fmla="val 72121"/>
                <a:gd name="adj4" fmla="val 127951"/>
                <a:gd name="adj5" fmla="val 143786"/>
                <a:gd name="adj6" fmla="val 141116"/>
              </a:avLst>
            </a:prstGeom>
            <a:noFill/>
            <a:ln>
              <a:solidFill>
                <a:srgbClr val="FF0000"/>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b="1" dirty="0">
                  <a:solidFill>
                    <a:srgbClr val="FF0000"/>
                  </a:solidFill>
                  <a:latin typeface="BIZ UDゴシック" panose="020B0400000000000000" pitchFamily="49" charset="-128"/>
                  <a:ea typeface="BIZ UDゴシック" panose="020B0400000000000000" pitchFamily="49" charset="-128"/>
                </a:rPr>
                <a:t>旧河道</a:t>
              </a:r>
            </a:p>
          </p:txBody>
        </p:sp>
        <p:sp>
          <p:nvSpPr>
            <p:cNvPr id="7" name="線吹き出し 2 6"/>
            <p:cNvSpPr/>
            <p:nvPr/>
          </p:nvSpPr>
          <p:spPr>
            <a:xfrm>
              <a:off x="7214525" y="1213932"/>
              <a:ext cx="792088" cy="288032"/>
            </a:xfrm>
            <a:prstGeom prst="callout2">
              <a:avLst>
                <a:gd name="adj1" fmla="val 58825"/>
                <a:gd name="adj2" fmla="val 87604"/>
                <a:gd name="adj3" fmla="val 72121"/>
                <a:gd name="adj4" fmla="val 127951"/>
                <a:gd name="adj5" fmla="val 143786"/>
                <a:gd name="adj6" fmla="val 141116"/>
              </a:avLst>
            </a:prstGeom>
            <a:noFill/>
            <a:ln>
              <a:solidFill>
                <a:schemeClr val="bg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b="1" dirty="0">
                  <a:solidFill>
                    <a:schemeClr val="bg1"/>
                  </a:solidFill>
                  <a:latin typeface="BIZ UDゴシック" panose="020B0400000000000000" pitchFamily="49" charset="-128"/>
                  <a:ea typeface="BIZ UDゴシック" panose="020B0400000000000000" pitchFamily="49" charset="-128"/>
                </a:rPr>
                <a:t>本川</a:t>
              </a:r>
            </a:p>
          </p:txBody>
        </p:sp>
        <p:cxnSp>
          <p:nvCxnSpPr>
            <p:cNvPr id="8" name="直線矢印コネクタ 7"/>
            <p:cNvCxnSpPr/>
            <p:nvPr/>
          </p:nvCxnSpPr>
          <p:spPr>
            <a:xfrm flipH="1">
              <a:off x="7252560" y="2504673"/>
              <a:ext cx="432048" cy="21602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rot="19862544">
              <a:off x="7634382" y="2072399"/>
              <a:ext cx="811602" cy="383324"/>
            </a:xfrm>
            <a:prstGeom prst="rect">
              <a:avLst/>
            </a:prstGeom>
            <a:noFill/>
          </p:spPr>
          <p:txBody>
            <a:bodyPr wrap="square" rtlCol="0">
              <a:spAutoFit/>
            </a:bodyPr>
            <a:lstStyle/>
            <a:p>
              <a:pPr algn="ctr"/>
              <a:r>
                <a:rPr lang="ja-JP" altLang="en-US" sz="600" dirty="0">
                  <a:solidFill>
                    <a:schemeClr val="bg1"/>
                  </a:solidFill>
                  <a:latin typeface="BIZ UDゴシック" panose="020B0400000000000000" pitchFamily="49" charset="-128"/>
                  <a:ea typeface="BIZ UDゴシック" panose="020B0400000000000000" pitchFamily="49" charset="-128"/>
                </a:rPr>
                <a:t>黒川</a:t>
              </a:r>
            </a:p>
          </p:txBody>
        </p:sp>
      </p:grpSp>
      <p:sp>
        <p:nvSpPr>
          <p:cNvPr id="12" name="テキスト ボックス 11"/>
          <p:cNvSpPr txBox="1"/>
          <p:nvPr/>
        </p:nvSpPr>
        <p:spPr>
          <a:xfrm>
            <a:off x="1449426" y="381045"/>
            <a:ext cx="7311949" cy="369332"/>
          </a:xfrm>
          <a:prstGeom prst="rect">
            <a:avLst/>
          </a:prstGeom>
          <a:noFill/>
        </p:spPr>
        <p:txBody>
          <a:bodyPr wrap="square" rtlCol="0">
            <a:spAutoFit/>
          </a:bodyPr>
          <a:lstStyle/>
          <a:p>
            <a:r>
              <a:rPr lang="ja-JP" altLang="en-US" dirty="0">
                <a:latin typeface="BIZ UDゴシック" panose="020B0400000000000000" pitchFamily="49" charset="-128"/>
                <a:ea typeface="BIZ UDゴシック" panose="020B0400000000000000" pitchFamily="49" charset="-128"/>
              </a:rPr>
              <a:t>阿蘇地域振興局における河川事業において、</a:t>
            </a:r>
            <a:r>
              <a:rPr lang="en-US" altLang="ja-JP" dirty="0">
                <a:latin typeface="BIZ UDゴシック" panose="020B0400000000000000" pitchFamily="49" charset="-128"/>
                <a:ea typeface="BIZ UDゴシック" panose="020B0400000000000000" pitchFamily="49" charset="-128"/>
              </a:rPr>
              <a:t>CIM</a:t>
            </a:r>
            <a:r>
              <a:rPr lang="ja-JP" altLang="en-US" dirty="0">
                <a:latin typeface="BIZ UDゴシック" panose="020B0400000000000000" pitchFamily="49" charset="-128"/>
                <a:ea typeface="BIZ UDゴシック" panose="020B0400000000000000" pitchFamily="49" charset="-128"/>
              </a:rPr>
              <a:t>を活用した河川整備</a:t>
            </a:r>
          </a:p>
        </p:txBody>
      </p:sp>
      <p:sp>
        <p:nvSpPr>
          <p:cNvPr id="13" name="テキスト ボックス 12"/>
          <p:cNvSpPr txBox="1"/>
          <p:nvPr/>
        </p:nvSpPr>
        <p:spPr>
          <a:xfrm>
            <a:off x="1683657" y="852385"/>
            <a:ext cx="6778172" cy="830997"/>
          </a:xfrm>
          <a:prstGeom prst="rect">
            <a:avLst/>
          </a:prstGeom>
          <a:noFill/>
        </p:spPr>
        <p:txBody>
          <a:bodyPr wrap="square" rtlCol="0">
            <a:spAutoFit/>
          </a:bodyPr>
          <a:lstStyle/>
          <a:p>
            <a:r>
              <a:rPr lang="ja-JP" altLang="en-US" sz="1200" dirty="0">
                <a:latin typeface="BIZ UDゴシック" panose="020B0400000000000000" pitchFamily="49" charset="-128"/>
                <a:ea typeface="BIZ UDゴシック" panose="020B0400000000000000" pitchFamily="49" charset="-128"/>
              </a:rPr>
              <a:t>事業概要</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事業名　：黒川大規模特定河川事業</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事業内容：白川水系河川整備計画（</a:t>
            </a:r>
            <a:r>
              <a:rPr lang="en-US" altLang="ja-JP" sz="1200" dirty="0">
                <a:latin typeface="BIZ UDゴシック" panose="020B0400000000000000" pitchFamily="49" charset="-128"/>
                <a:ea typeface="BIZ UDゴシック" panose="020B0400000000000000" pitchFamily="49" charset="-128"/>
              </a:rPr>
              <a:t>R2.1</a:t>
            </a:r>
            <a:r>
              <a:rPr lang="ja-JP" altLang="en-US" sz="1200" dirty="0">
                <a:latin typeface="BIZ UDゴシック" panose="020B0400000000000000" pitchFamily="49" charset="-128"/>
                <a:ea typeface="BIZ UDゴシック" panose="020B0400000000000000" pitchFamily="49" charset="-128"/>
              </a:rPr>
              <a:t>変更）に基づき、黒川において６つ目の遊水地（跡ケ</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瀬遊水地）の整備を行う。</a:t>
            </a:r>
          </a:p>
        </p:txBody>
      </p:sp>
      <p:sp>
        <p:nvSpPr>
          <p:cNvPr id="19" name="テキスト ボックス 18"/>
          <p:cNvSpPr txBox="1"/>
          <p:nvPr/>
        </p:nvSpPr>
        <p:spPr>
          <a:xfrm>
            <a:off x="8688954" y="1617507"/>
            <a:ext cx="1923901" cy="215444"/>
          </a:xfrm>
          <a:prstGeom prst="rect">
            <a:avLst/>
          </a:prstGeom>
          <a:noFill/>
        </p:spPr>
        <p:txBody>
          <a:bodyPr wrap="square" rtlCol="0">
            <a:spAutoFit/>
          </a:bodyPr>
          <a:lstStyle/>
          <a:p>
            <a:pPr algn="ctr"/>
            <a:r>
              <a:rPr lang="ja-JP" altLang="en-US" sz="800" dirty="0">
                <a:latin typeface="BIZ UDPゴシック" panose="020B0400000000000000" pitchFamily="50" charset="-128"/>
                <a:ea typeface="BIZ UDPゴシック" panose="020B0400000000000000" pitchFamily="50" charset="-128"/>
              </a:rPr>
              <a:t>跡ヶ瀬遊水地整備候補地　　</a:t>
            </a:r>
            <a:endParaRPr lang="en-US" altLang="ja-JP" sz="800" dirty="0">
              <a:latin typeface="BIZ UDPゴシック" panose="020B0400000000000000" pitchFamily="50" charset="-128"/>
              <a:ea typeface="BIZ UDPゴシック" panose="020B0400000000000000" pitchFamily="50" charset="-128"/>
            </a:endParaRPr>
          </a:p>
        </p:txBody>
      </p:sp>
      <p:sp>
        <p:nvSpPr>
          <p:cNvPr id="21" name="テキスト ボックス 20"/>
          <p:cNvSpPr txBox="1"/>
          <p:nvPr/>
        </p:nvSpPr>
        <p:spPr>
          <a:xfrm>
            <a:off x="1616338" y="1803576"/>
            <a:ext cx="4857031" cy="523220"/>
          </a:xfrm>
          <a:prstGeom prst="rect">
            <a:avLst/>
          </a:prstGeom>
          <a:noFill/>
        </p:spPr>
        <p:txBody>
          <a:bodyPr wrap="square" rtlCol="0">
            <a:spAutoFit/>
          </a:bodyPr>
          <a:lstStyle/>
          <a:p>
            <a:r>
              <a:rPr lang="ja-JP" altLang="en-US" sz="1400" b="1" u="sng" dirty="0">
                <a:latin typeface="BIZ UDゴシック" panose="020B0400000000000000" pitchFamily="49" charset="-128"/>
                <a:ea typeface="BIZ UDゴシック" panose="020B0400000000000000" pitchFamily="49" charset="-128"/>
              </a:rPr>
              <a:t>①</a:t>
            </a:r>
            <a:r>
              <a:rPr lang="en-US" altLang="ja-JP" sz="1400" b="1" u="sng" dirty="0">
                <a:latin typeface="BIZ UDゴシック" panose="020B0400000000000000" pitchFamily="49" charset="-128"/>
                <a:ea typeface="BIZ UDゴシック" panose="020B0400000000000000" pitchFamily="49" charset="-128"/>
              </a:rPr>
              <a:t>CIM</a:t>
            </a:r>
            <a:r>
              <a:rPr lang="ja-JP" altLang="en-US" sz="1400" b="1" u="sng" dirty="0">
                <a:latin typeface="BIZ UDゴシック" panose="020B0400000000000000" pitchFamily="49" charset="-128"/>
                <a:ea typeface="BIZ UDゴシック" panose="020B0400000000000000" pitchFamily="49" charset="-128"/>
              </a:rPr>
              <a:t>活用の目的</a:t>
            </a:r>
            <a:endParaRPr lang="en-US" altLang="ja-JP" sz="1400" b="1" u="sng" dirty="0">
              <a:latin typeface="BIZ UDゴシック" panose="020B0400000000000000" pitchFamily="49" charset="-128"/>
              <a:ea typeface="BIZ UDゴシック" panose="020B0400000000000000" pitchFamily="49" charset="-128"/>
            </a:endParaRPr>
          </a:p>
          <a:p>
            <a:r>
              <a:rPr lang="ja-JP" altLang="en-US" sz="1400" b="1" u="sng" dirty="0">
                <a:latin typeface="BIZ UDゴシック" panose="020B0400000000000000" pitchFamily="49" charset="-128"/>
                <a:ea typeface="BIZ UDゴシック" panose="020B0400000000000000" pitchFamily="49" charset="-128"/>
              </a:rPr>
              <a:t>　遊水地整備に伴い、広範囲の用地買収が必要であること</a:t>
            </a:r>
          </a:p>
        </p:txBody>
      </p:sp>
      <p:sp>
        <p:nvSpPr>
          <p:cNvPr id="22" name="テキスト ボックス 21"/>
          <p:cNvSpPr txBox="1"/>
          <p:nvPr/>
        </p:nvSpPr>
        <p:spPr>
          <a:xfrm>
            <a:off x="1616338" y="2970272"/>
            <a:ext cx="3812007" cy="584775"/>
          </a:xfrm>
          <a:prstGeom prst="rect">
            <a:avLst/>
          </a:prstGeom>
          <a:noFill/>
        </p:spPr>
        <p:txBody>
          <a:bodyPr wrap="square" rtlCol="0">
            <a:spAutoFit/>
          </a:bodyPr>
          <a:lstStyle/>
          <a:p>
            <a:r>
              <a:rPr lang="ja-JP" altLang="en-US" sz="1600" b="1" u="sng" dirty="0">
                <a:latin typeface="BIZ UDゴシック" panose="020B0400000000000000" pitchFamily="49" charset="-128"/>
                <a:ea typeface="BIZ UDゴシック" panose="020B0400000000000000" pitchFamily="49" charset="-128"/>
              </a:rPr>
              <a:t>②</a:t>
            </a:r>
            <a:r>
              <a:rPr lang="en-US" altLang="ja-JP" sz="1600" b="1" u="sng" dirty="0">
                <a:latin typeface="BIZ UDゴシック" panose="020B0400000000000000" pitchFamily="49" charset="-128"/>
                <a:ea typeface="BIZ UDゴシック" panose="020B0400000000000000" pitchFamily="49" charset="-128"/>
              </a:rPr>
              <a:t>CIM</a:t>
            </a:r>
            <a:r>
              <a:rPr lang="ja-JP" altLang="en-US" sz="1600" b="1" u="sng" dirty="0">
                <a:latin typeface="BIZ UDゴシック" panose="020B0400000000000000" pitchFamily="49" charset="-128"/>
                <a:ea typeface="BIZ UDゴシック" panose="020B0400000000000000" pitchFamily="49" charset="-128"/>
              </a:rPr>
              <a:t>活用の目的</a:t>
            </a:r>
            <a:endParaRPr lang="en-US" altLang="ja-JP" sz="1600" b="1" u="sng" dirty="0">
              <a:latin typeface="BIZ UDゴシック" panose="020B0400000000000000" pitchFamily="49" charset="-128"/>
              <a:ea typeface="BIZ UDゴシック" panose="020B0400000000000000" pitchFamily="49" charset="-128"/>
            </a:endParaRPr>
          </a:p>
          <a:p>
            <a:r>
              <a:rPr lang="ja-JP" altLang="en-US" sz="1600" b="1" u="sng" dirty="0">
                <a:latin typeface="BIZ UDゴシック" panose="020B0400000000000000" pitchFamily="49" charset="-128"/>
                <a:ea typeface="BIZ UDゴシック" panose="020B0400000000000000" pitchFamily="49" charset="-128"/>
              </a:rPr>
              <a:t>　他機関との協議が必要であること</a:t>
            </a:r>
          </a:p>
        </p:txBody>
      </p:sp>
      <p:sp>
        <p:nvSpPr>
          <p:cNvPr id="23" name="テキスト ボックス 22"/>
          <p:cNvSpPr txBox="1"/>
          <p:nvPr/>
        </p:nvSpPr>
        <p:spPr>
          <a:xfrm>
            <a:off x="1616338" y="4253365"/>
            <a:ext cx="4333493" cy="584775"/>
          </a:xfrm>
          <a:prstGeom prst="rect">
            <a:avLst/>
          </a:prstGeom>
          <a:noFill/>
        </p:spPr>
        <p:txBody>
          <a:bodyPr wrap="square" rtlCol="0">
            <a:spAutoFit/>
          </a:bodyPr>
          <a:lstStyle/>
          <a:p>
            <a:r>
              <a:rPr lang="ja-JP" altLang="en-US" sz="1600" b="1" u="sng" dirty="0">
                <a:latin typeface="BIZ UDゴシック" panose="020B0400000000000000" pitchFamily="49" charset="-128"/>
                <a:ea typeface="BIZ UDゴシック" panose="020B0400000000000000" pitchFamily="49" charset="-128"/>
              </a:rPr>
              <a:t>③</a:t>
            </a:r>
            <a:r>
              <a:rPr lang="en-US" altLang="ja-JP" sz="1600" b="1" u="sng" dirty="0">
                <a:latin typeface="BIZ UDゴシック" panose="020B0400000000000000" pitchFamily="49" charset="-128"/>
                <a:ea typeface="BIZ UDゴシック" panose="020B0400000000000000" pitchFamily="49" charset="-128"/>
              </a:rPr>
              <a:t>CIM</a:t>
            </a:r>
            <a:r>
              <a:rPr lang="ja-JP" altLang="en-US" sz="1600" b="1" u="sng" dirty="0">
                <a:latin typeface="BIZ UDゴシック" panose="020B0400000000000000" pitchFamily="49" charset="-128"/>
                <a:ea typeface="BIZ UDゴシック" panose="020B0400000000000000" pitchFamily="49" charset="-128"/>
              </a:rPr>
              <a:t>活用の目的</a:t>
            </a:r>
            <a:endParaRPr lang="en-US" altLang="ja-JP" sz="1600" b="1" u="sng" dirty="0">
              <a:latin typeface="BIZ UDゴシック" panose="020B0400000000000000" pitchFamily="49" charset="-128"/>
              <a:ea typeface="BIZ UDゴシック" panose="020B0400000000000000" pitchFamily="49" charset="-128"/>
            </a:endParaRPr>
          </a:p>
          <a:p>
            <a:r>
              <a:rPr lang="ja-JP" altLang="en-US" sz="1600" b="1" u="sng" dirty="0">
                <a:latin typeface="BIZ UDゴシック" panose="020B0400000000000000" pitchFamily="49" charset="-128"/>
                <a:ea typeface="BIZ UDゴシック" panose="020B0400000000000000" pitchFamily="49" charset="-128"/>
              </a:rPr>
              <a:t>　</a:t>
            </a:r>
            <a:r>
              <a:rPr lang="en-US" altLang="ja-JP" sz="1600" b="1" u="sng" dirty="0">
                <a:latin typeface="BIZ UDゴシック" panose="020B0400000000000000" pitchFamily="49" charset="-128"/>
                <a:ea typeface="BIZ UDゴシック" panose="020B0400000000000000" pitchFamily="49" charset="-128"/>
              </a:rPr>
              <a:t>ICT</a:t>
            </a:r>
            <a:r>
              <a:rPr lang="ja-JP" altLang="en-US" sz="1600" b="1" u="sng" dirty="0">
                <a:latin typeface="BIZ UDゴシック" panose="020B0400000000000000" pitchFamily="49" charset="-128"/>
                <a:ea typeface="BIZ UDゴシック" panose="020B0400000000000000" pitchFamily="49" charset="-128"/>
              </a:rPr>
              <a:t>活用工事が可能であること</a:t>
            </a:r>
          </a:p>
        </p:txBody>
      </p:sp>
      <p:sp>
        <p:nvSpPr>
          <p:cNvPr id="24" name="テキスト ボックス 23"/>
          <p:cNvSpPr txBox="1"/>
          <p:nvPr/>
        </p:nvSpPr>
        <p:spPr>
          <a:xfrm>
            <a:off x="1616337" y="5638359"/>
            <a:ext cx="3521720" cy="584775"/>
          </a:xfrm>
          <a:prstGeom prst="rect">
            <a:avLst/>
          </a:prstGeom>
          <a:noFill/>
        </p:spPr>
        <p:txBody>
          <a:bodyPr wrap="square" rtlCol="0">
            <a:spAutoFit/>
          </a:bodyPr>
          <a:lstStyle/>
          <a:p>
            <a:r>
              <a:rPr lang="ja-JP" altLang="en-US" sz="1600" b="1" u="sng" dirty="0">
                <a:latin typeface="BIZ UDゴシック" panose="020B0400000000000000" pitchFamily="49" charset="-128"/>
                <a:ea typeface="BIZ UDゴシック" panose="020B0400000000000000" pitchFamily="49" charset="-128"/>
              </a:rPr>
              <a:t>④</a:t>
            </a:r>
            <a:r>
              <a:rPr lang="en-US" altLang="ja-JP" sz="1600" b="1" u="sng" dirty="0">
                <a:latin typeface="BIZ UDゴシック" panose="020B0400000000000000" pitchFamily="49" charset="-128"/>
                <a:ea typeface="BIZ UDゴシック" panose="020B0400000000000000" pitchFamily="49" charset="-128"/>
              </a:rPr>
              <a:t>CIM</a:t>
            </a:r>
            <a:r>
              <a:rPr lang="ja-JP" altLang="en-US" sz="1600" b="1" u="sng" dirty="0">
                <a:latin typeface="BIZ UDゴシック" panose="020B0400000000000000" pitchFamily="49" charset="-128"/>
                <a:ea typeface="BIZ UDゴシック" panose="020B0400000000000000" pitchFamily="49" charset="-128"/>
              </a:rPr>
              <a:t>活用の目的</a:t>
            </a:r>
            <a:endParaRPr lang="en-US" altLang="ja-JP" sz="1600" b="1" u="sng" dirty="0">
              <a:latin typeface="BIZ UDゴシック" panose="020B0400000000000000" pitchFamily="49" charset="-128"/>
              <a:ea typeface="BIZ UDゴシック" panose="020B0400000000000000" pitchFamily="49" charset="-128"/>
            </a:endParaRPr>
          </a:p>
          <a:p>
            <a:r>
              <a:rPr lang="ja-JP" altLang="en-US" sz="1600" b="1" u="sng" dirty="0">
                <a:latin typeface="BIZ UDゴシック" panose="020B0400000000000000" pitchFamily="49" charset="-128"/>
                <a:ea typeface="BIZ UDゴシック" panose="020B0400000000000000" pitchFamily="49" charset="-128"/>
              </a:rPr>
              <a:t>　洪水後の測量等が容易であること</a:t>
            </a:r>
          </a:p>
        </p:txBody>
      </p:sp>
      <p:pic>
        <p:nvPicPr>
          <p:cNvPr id="25" name="図 24"/>
          <p:cNvPicPr>
            <a:picLocks noChangeAspect="1"/>
          </p:cNvPicPr>
          <p:nvPr/>
        </p:nvPicPr>
        <p:blipFill>
          <a:blip r:embed="rId3"/>
          <a:stretch>
            <a:fillRect/>
          </a:stretch>
        </p:blipFill>
        <p:spPr>
          <a:xfrm>
            <a:off x="7245417" y="1897485"/>
            <a:ext cx="2242449" cy="1333501"/>
          </a:xfrm>
          <a:prstGeom prst="rect">
            <a:avLst/>
          </a:prstGeom>
        </p:spPr>
      </p:pic>
      <p:sp>
        <p:nvSpPr>
          <p:cNvPr id="26" name="テキスト ボックス 25"/>
          <p:cNvSpPr txBox="1"/>
          <p:nvPr/>
        </p:nvSpPr>
        <p:spPr>
          <a:xfrm>
            <a:off x="9510631" y="2963401"/>
            <a:ext cx="1053552" cy="261610"/>
          </a:xfrm>
          <a:prstGeom prst="rect">
            <a:avLst/>
          </a:prstGeom>
          <a:noFill/>
        </p:spPr>
        <p:txBody>
          <a:bodyPr wrap="square" rtlCol="0">
            <a:spAutoFit/>
          </a:bodyPr>
          <a:lstStyle/>
          <a:p>
            <a:r>
              <a:rPr lang="en-US" altLang="ja-JP" sz="1100" dirty="0">
                <a:latin typeface="BIZ UDゴシック" panose="020B0400000000000000" pitchFamily="49" charset="-128"/>
                <a:ea typeface="BIZ UDゴシック" panose="020B0400000000000000" pitchFamily="49" charset="-128"/>
              </a:rPr>
              <a:t>CIM</a:t>
            </a:r>
            <a:r>
              <a:rPr lang="ja-JP" altLang="en-US" sz="1100" dirty="0">
                <a:latin typeface="BIZ UDゴシック" panose="020B0400000000000000" pitchFamily="49" charset="-128"/>
                <a:ea typeface="BIZ UDゴシック" panose="020B0400000000000000" pitchFamily="49" charset="-128"/>
              </a:rPr>
              <a:t>モデル図</a:t>
            </a:r>
            <a:endParaRPr lang="en-US" altLang="ja-JP" sz="1100" dirty="0">
              <a:latin typeface="BIZ UDゴシック" panose="020B0400000000000000" pitchFamily="49" charset="-128"/>
              <a:ea typeface="BIZ UDゴシック" panose="020B0400000000000000" pitchFamily="49" charset="-128"/>
            </a:endParaRPr>
          </a:p>
        </p:txBody>
      </p:sp>
      <p:pic>
        <p:nvPicPr>
          <p:cNvPr id="27" name="図 26">
            <a:extLst>
              <a:ext uri="{FF2B5EF4-FFF2-40B4-BE49-F238E27FC236}">
                <a16:creationId xmlns:a16="http://schemas.microsoft.com/office/drawing/2014/main" id="{BD92AE51-F2C0-5052-86FD-B0DFAB747833}"/>
              </a:ext>
            </a:extLst>
          </p:cNvPr>
          <p:cNvPicPr>
            <a:picLocks noChangeAspect="1"/>
          </p:cNvPicPr>
          <p:nvPr/>
        </p:nvPicPr>
        <p:blipFill rotWithShape="1">
          <a:blip r:embed="rId4"/>
          <a:srcRect b="50168"/>
          <a:stretch/>
        </p:blipFill>
        <p:spPr>
          <a:xfrm>
            <a:off x="6633529" y="3358330"/>
            <a:ext cx="3656601" cy="1105321"/>
          </a:xfrm>
          <a:prstGeom prst="rect">
            <a:avLst/>
          </a:prstGeom>
        </p:spPr>
      </p:pic>
      <p:sp>
        <p:nvSpPr>
          <p:cNvPr id="28" name="テキスト ボックス 27"/>
          <p:cNvSpPr txBox="1"/>
          <p:nvPr/>
        </p:nvSpPr>
        <p:spPr>
          <a:xfrm>
            <a:off x="1750881" y="3574148"/>
            <a:ext cx="4829935" cy="600164"/>
          </a:xfrm>
          <a:prstGeom prst="rect">
            <a:avLst/>
          </a:prstGeom>
          <a:noFill/>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　整備予定箇所が、阿蘇地域が世界文化遺産登録を推進していることや阿蘇くじゅう国立公園内であるため、</a:t>
            </a:r>
            <a:r>
              <a:rPr lang="en-US" altLang="ja-JP" sz="1100" dirty="0">
                <a:latin typeface="BIZ UDゴシック" panose="020B0400000000000000" pitchFamily="49" charset="-128"/>
                <a:ea typeface="BIZ UDゴシック" panose="020B0400000000000000" pitchFamily="49" charset="-128"/>
              </a:rPr>
              <a:t>CIM</a:t>
            </a:r>
            <a:r>
              <a:rPr lang="ja-JP" altLang="en-US" sz="1100" dirty="0">
                <a:latin typeface="BIZ UDゴシック" panose="020B0400000000000000" pitchFamily="49" charset="-128"/>
                <a:ea typeface="BIZ UDゴシック" panose="020B0400000000000000" pitchFamily="49" charset="-128"/>
              </a:rPr>
              <a:t>モデルによる景観デザインの検討を行い環境省等関係機関と協議を実施した。</a:t>
            </a:r>
            <a:endParaRPr lang="en-US" altLang="ja-JP" sz="1100" dirty="0">
              <a:latin typeface="BIZ UDゴシック" panose="020B0400000000000000" pitchFamily="49" charset="-128"/>
              <a:ea typeface="BIZ UDゴシック" panose="020B0400000000000000" pitchFamily="49" charset="-128"/>
            </a:endParaRPr>
          </a:p>
        </p:txBody>
      </p:sp>
      <p:grpSp>
        <p:nvGrpSpPr>
          <p:cNvPr id="33" name="グループ化 32"/>
          <p:cNvGrpSpPr/>
          <p:nvPr/>
        </p:nvGrpSpPr>
        <p:grpSpPr>
          <a:xfrm>
            <a:off x="6857478" y="4655775"/>
            <a:ext cx="3091773" cy="1039819"/>
            <a:chOff x="5100358" y="4740869"/>
            <a:chExt cx="3745834" cy="1259792"/>
          </a:xfrm>
        </p:grpSpPr>
        <p:pic>
          <p:nvPicPr>
            <p:cNvPr id="29" name="図 28"/>
            <p:cNvPicPr>
              <a:picLocks noChangeAspect="1"/>
            </p:cNvPicPr>
            <p:nvPr/>
          </p:nvPicPr>
          <p:blipFill>
            <a:blip r:embed="rId5"/>
            <a:stretch>
              <a:fillRect/>
            </a:stretch>
          </p:blipFill>
          <p:spPr>
            <a:xfrm>
              <a:off x="5100358" y="4740869"/>
              <a:ext cx="1629400" cy="1259792"/>
            </a:xfrm>
            <a:prstGeom prst="rect">
              <a:avLst/>
            </a:prstGeom>
          </p:spPr>
        </p:pic>
        <p:pic>
          <p:nvPicPr>
            <p:cNvPr id="30" name="図 29"/>
            <p:cNvPicPr>
              <a:picLocks noChangeAspect="1"/>
            </p:cNvPicPr>
            <p:nvPr/>
          </p:nvPicPr>
          <p:blipFill>
            <a:blip r:embed="rId6"/>
            <a:stretch>
              <a:fillRect/>
            </a:stretch>
          </p:blipFill>
          <p:spPr>
            <a:xfrm>
              <a:off x="7081537" y="4914127"/>
              <a:ext cx="1764655" cy="1079129"/>
            </a:xfrm>
            <a:prstGeom prst="rect">
              <a:avLst/>
            </a:prstGeom>
          </p:spPr>
        </p:pic>
      </p:grpSp>
      <p:sp>
        <p:nvSpPr>
          <p:cNvPr id="31" name="テキスト ボックス 30"/>
          <p:cNvSpPr txBox="1"/>
          <p:nvPr/>
        </p:nvSpPr>
        <p:spPr>
          <a:xfrm>
            <a:off x="1705381" y="4853529"/>
            <a:ext cx="4829935" cy="769441"/>
          </a:xfrm>
          <a:prstGeom prst="rect">
            <a:avLst/>
          </a:prstGeom>
          <a:noFill/>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　掘削工事がメインの工種となるため、</a:t>
            </a:r>
            <a:r>
              <a:rPr lang="en-US" altLang="ja-JP" sz="1100" dirty="0">
                <a:latin typeface="BIZ UDゴシック" panose="020B0400000000000000" pitchFamily="49" charset="-128"/>
                <a:ea typeface="BIZ UDゴシック" panose="020B0400000000000000" pitchFamily="49" charset="-128"/>
              </a:rPr>
              <a:t>ICT</a:t>
            </a:r>
            <a:r>
              <a:rPr lang="ja-JP" altLang="en-US" sz="1100" dirty="0">
                <a:latin typeface="BIZ UDゴシック" panose="020B0400000000000000" pitchFamily="49" charset="-128"/>
                <a:ea typeface="BIZ UDゴシック" panose="020B0400000000000000" pitchFamily="49" charset="-128"/>
              </a:rPr>
              <a:t>建機を活用する機会が多くなる。設計において、土工モデルを活用することで受注者の</a:t>
            </a:r>
            <a:r>
              <a:rPr lang="en-US" altLang="ja-JP" sz="1100" dirty="0">
                <a:latin typeface="BIZ UDゴシック" panose="020B0400000000000000" pitchFamily="49" charset="-128"/>
                <a:ea typeface="BIZ UDゴシック" panose="020B0400000000000000" pitchFamily="49" charset="-128"/>
              </a:rPr>
              <a:t>CIM</a:t>
            </a:r>
            <a:r>
              <a:rPr lang="ja-JP" altLang="en-US" sz="1100" dirty="0">
                <a:latin typeface="BIZ UDゴシック" panose="020B0400000000000000" pitchFamily="49" charset="-128"/>
                <a:ea typeface="BIZ UDゴシック" panose="020B0400000000000000" pitchFamily="49" charset="-128"/>
              </a:rPr>
              <a:t>モデル作成における作業手間の削減や施工計画が可視化できることでイメージの共有が容易となった。</a:t>
            </a:r>
            <a:endParaRPr lang="en-US" altLang="ja-JP" sz="1100" dirty="0">
              <a:latin typeface="BIZ UDゴシック" panose="020B0400000000000000" pitchFamily="49" charset="-128"/>
              <a:ea typeface="BIZ UDゴシック" panose="020B0400000000000000" pitchFamily="49" charset="-128"/>
            </a:endParaRPr>
          </a:p>
        </p:txBody>
      </p:sp>
      <p:sp>
        <p:nvSpPr>
          <p:cNvPr id="32" name="テキスト ボックス 31"/>
          <p:cNvSpPr txBox="1"/>
          <p:nvPr/>
        </p:nvSpPr>
        <p:spPr>
          <a:xfrm>
            <a:off x="1683658" y="6298358"/>
            <a:ext cx="4829935" cy="430887"/>
          </a:xfrm>
          <a:prstGeom prst="rect">
            <a:avLst/>
          </a:prstGeom>
          <a:noFill/>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　洪水後、３Ｄ測量を実施することで、土砂流入量が容易に算定でき、迅速かつ的確に次期出水までの対応が可能となる。</a:t>
            </a:r>
            <a:endParaRPr lang="en-US" altLang="ja-JP" sz="1100" dirty="0">
              <a:latin typeface="BIZ UDゴシック" panose="020B0400000000000000" pitchFamily="49" charset="-128"/>
              <a:ea typeface="BIZ UDゴシック" panose="020B0400000000000000" pitchFamily="49" charset="-128"/>
            </a:endParaRPr>
          </a:p>
        </p:txBody>
      </p:sp>
      <p:pic>
        <p:nvPicPr>
          <p:cNvPr id="34" name="図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0061" y="5922106"/>
            <a:ext cx="925548" cy="694161"/>
          </a:xfrm>
          <a:prstGeom prst="rect">
            <a:avLst/>
          </a:prstGeom>
        </p:spPr>
      </p:pic>
      <p:pic>
        <p:nvPicPr>
          <p:cNvPr id="35" name="図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6179" y="5927014"/>
            <a:ext cx="925548" cy="694161"/>
          </a:xfrm>
          <a:prstGeom prst="rect">
            <a:avLst/>
          </a:prstGeom>
        </p:spPr>
      </p:pic>
      <p:pic>
        <p:nvPicPr>
          <p:cNvPr id="36" name="図 35"/>
          <p:cNvPicPr>
            <a:picLocks noChangeAspect="1"/>
          </p:cNvPicPr>
          <p:nvPr/>
        </p:nvPicPr>
        <p:blipFill rotWithShape="1">
          <a:blip r:embed="rId9"/>
          <a:srcRect l="12644" t="27360" r="35611" b="6196"/>
          <a:stretch/>
        </p:blipFill>
        <p:spPr>
          <a:xfrm>
            <a:off x="7152219" y="5930746"/>
            <a:ext cx="935627" cy="675453"/>
          </a:xfrm>
          <a:prstGeom prst="rect">
            <a:avLst/>
          </a:prstGeom>
        </p:spPr>
      </p:pic>
      <p:sp>
        <p:nvSpPr>
          <p:cNvPr id="37" name="テキスト ボックス 36"/>
          <p:cNvSpPr txBox="1"/>
          <p:nvPr/>
        </p:nvSpPr>
        <p:spPr>
          <a:xfrm>
            <a:off x="7245416" y="6621523"/>
            <a:ext cx="2703834" cy="246221"/>
          </a:xfrm>
          <a:prstGeom prst="rect">
            <a:avLst/>
          </a:prstGeom>
          <a:noFill/>
        </p:spPr>
        <p:txBody>
          <a:bodyPr wrap="square" rtlCol="0">
            <a:spAutoFit/>
          </a:bodyPr>
          <a:lstStyle/>
          <a:p>
            <a:pPr algn="ctr"/>
            <a:r>
              <a:rPr lang="ja-JP" altLang="en-US" sz="1000" dirty="0">
                <a:latin typeface="BIZ UDゴシック" panose="020B0400000000000000" pitchFamily="49" charset="-128"/>
                <a:ea typeface="BIZ UDゴシック" panose="020B0400000000000000" pitchFamily="49" charset="-128"/>
              </a:rPr>
              <a:t>別の遊水地浸水状況及び土砂堆積状況</a:t>
            </a:r>
            <a:endParaRPr lang="en-US" altLang="ja-JP" sz="1000" dirty="0">
              <a:latin typeface="BIZ UDゴシック" panose="020B0400000000000000" pitchFamily="49" charset="-128"/>
              <a:ea typeface="BIZ UDゴシック" panose="020B0400000000000000" pitchFamily="49" charset="-128"/>
            </a:endParaRPr>
          </a:p>
        </p:txBody>
      </p:sp>
      <p:sp>
        <p:nvSpPr>
          <p:cNvPr id="39" name="テキスト ボックス 38"/>
          <p:cNvSpPr txBox="1"/>
          <p:nvPr/>
        </p:nvSpPr>
        <p:spPr>
          <a:xfrm>
            <a:off x="7924171" y="4420725"/>
            <a:ext cx="1205944" cy="261610"/>
          </a:xfrm>
          <a:prstGeom prst="rect">
            <a:avLst/>
          </a:prstGeom>
          <a:noFill/>
        </p:spPr>
        <p:txBody>
          <a:bodyPr wrap="square" rtlCol="0">
            <a:spAutoFit/>
          </a:bodyPr>
          <a:lstStyle/>
          <a:p>
            <a:pPr algn="ctr"/>
            <a:r>
              <a:rPr lang="ja-JP" altLang="en-US" sz="1100" dirty="0">
                <a:latin typeface="BIZ UDゴシック" panose="020B0400000000000000" pitchFamily="49" charset="-128"/>
                <a:ea typeface="BIZ UDゴシック" panose="020B0400000000000000" pitchFamily="49" charset="-128"/>
              </a:rPr>
              <a:t>景観検討比較図</a:t>
            </a:r>
            <a:endParaRPr lang="en-US" altLang="ja-JP" sz="1100" dirty="0">
              <a:latin typeface="BIZ UDゴシック" panose="020B0400000000000000" pitchFamily="49" charset="-128"/>
              <a:ea typeface="BIZ UDゴシック" panose="020B0400000000000000" pitchFamily="49" charset="-128"/>
            </a:endParaRPr>
          </a:p>
        </p:txBody>
      </p:sp>
      <p:sp>
        <p:nvSpPr>
          <p:cNvPr id="40" name="テキスト ボックス 39"/>
          <p:cNvSpPr txBox="1"/>
          <p:nvPr/>
        </p:nvSpPr>
        <p:spPr>
          <a:xfrm>
            <a:off x="7935802" y="5657741"/>
            <a:ext cx="1053552" cy="261610"/>
          </a:xfrm>
          <a:prstGeom prst="rect">
            <a:avLst/>
          </a:prstGeom>
          <a:noFill/>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土工モデル図</a:t>
            </a:r>
            <a:endParaRPr lang="en-US" altLang="ja-JP" sz="1100" dirty="0">
              <a:latin typeface="BIZ UDゴシック" panose="020B0400000000000000" pitchFamily="49" charset="-128"/>
              <a:ea typeface="BIZ UDゴシック" panose="020B0400000000000000" pitchFamily="49" charset="-128"/>
            </a:endParaRPr>
          </a:p>
        </p:txBody>
      </p:sp>
      <p:sp>
        <p:nvSpPr>
          <p:cNvPr id="41" name="テキスト ボックス 40"/>
          <p:cNvSpPr txBox="1"/>
          <p:nvPr/>
        </p:nvSpPr>
        <p:spPr>
          <a:xfrm>
            <a:off x="1803594" y="2363237"/>
            <a:ext cx="4829935" cy="600164"/>
          </a:xfrm>
          <a:prstGeom prst="rect">
            <a:avLst/>
          </a:prstGeom>
          <a:noFill/>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遊水地整備に伴い、広範囲な用地が必要であるため、説明会及び用地交渉において、</a:t>
            </a:r>
            <a:r>
              <a:rPr lang="en-US" altLang="ja-JP" sz="1100" dirty="0">
                <a:latin typeface="BIZ UDゴシック" panose="020B0400000000000000" pitchFamily="49" charset="-128"/>
                <a:ea typeface="BIZ UDゴシック" panose="020B0400000000000000" pitchFamily="49" charset="-128"/>
              </a:rPr>
              <a:t>CIM</a:t>
            </a:r>
            <a:r>
              <a:rPr lang="ja-JP" altLang="en-US" sz="1100" dirty="0">
                <a:latin typeface="BIZ UDゴシック" panose="020B0400000000000000" pitchFamily="49" charset="-128"/>
                <a:ea typeface="BIZ UDゴシック" panose="020B0400000000000000" pitchFamily="49" charset="-128"/>
              </a:rPr>
              <a:t>モデルを活用し、イメージ共有を容易にすることで、効率化を図った。</a:t>
            </a:r>
            <a:endParaRPr lang="en-US" altLang="ja-JP" sz="1100" dirty="0">
              <a:latin typeface="BIZ UDゴシック" panose="020B0400000000000000" pitchFamily="49" charset="-128"/>
              <a:ea typeface="BIZ UDゴシック" panose="020B0400000000000000" pitchFamily="49" charset="-128"/>
            </a:endParaRPr>
          </a:p>
        </p:txBody>
      </p:sp>
      <p:sp>
        <p:nvSpPr>
          <p:cNvPr id="2" name="スライド番号プレースホルダー 1"/>
          <p:cNvSpPr>
            <a:spLocks noGrp="1"/>
          </p:cNvSpPr>
          <p:nvPr>
            <p:ph type="sldNum" sz="quarter" idx="12"/>
          </p:nvPr>
        </p:nvSpPr>
        <p:spPr/>
        <p:txBody>
          <a:bodyPr/>
          <a:lstStyle/>
          <a:p>
            <a:fld id="{83D0CBB3-D5EF-45D7-8A55-35B804FE7D2E}" type="slidenum">
              <a:rPr kumimoji="1" lang="ja-JP" altLang="en-US" smtClean="0"/>
              <a:t>29</a:t>
            </a:fld>
            <a:endParaRPr kumimoji="1" lang="ja-JP" altLang="en-US"/>
          </a:p>
        </p:txBody>
      </p:sp>
    </p:spTree>
    <p:extLst>
      <p:ext uri="{BB962C8B-B14F-4D97-AF65-F5344CB8AC3E}">
        <p14:creationId xmlns:p14="http://schemas.microsoft.com/office/powerpoint/2010/main" val="1274460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51075"/>
            <a:ext cx="11353800" cy="2359025"/>
          </a:xfrm>
        </p:spPr>
        <p:txBody>
          <a:bodyPr>
            <a:normAutofit/>
          </a:bodyPr>
          <a:lstStyle/>
          <a:p>
            <a:r>
              <a:rPr lang="ja-JP" altLang="en-US" dirty="0"/>
              <a:t>１．熊本県施設管理データベースシステム</a:t>
            </a:r>
            <a:endParaRPr kumimoji="1" lang="ja-JP" altLang="en-US" dirty="0"/>
          </a:p>
        </p:txBody>
      </p:sp>
      <p:sp>
        <p:nvSpPr>
          <p:cNvPr id="3" name="スライド番号プレースホルダー 2"/>
          <p:cNvSpPr>
            <a:spLocks noGrp="1"/>
          </p:cNvSpPr>
          <p:nvPr>
            <p:ph type="sldNum" sz="quarter" idx="12"/>
          </p:nvPr>
        </p:nvSpPr>
        <p:spPr/>
        <p:txBody>
          <a:bodyPr/>
          <a:lstStyle/>
          <a:p>
            <a:fld id="{83D0CBB3-D5EF-45D7-8A55-35B804FE7D2E}" type="slidenum">
              <a:rPr kumimoji="1" lang="ja-JP" altLang="en-US" smtClean="0"/>
              <a:t>3</a:t>
            </a:fld>
            <a:endParaRPr kumimoji="1" lang="ja-JP" altLang="en-US"/>
          </a:p>
        </p:txBody>
      </p:sp>
    </p:spTree>
    <p:extLst>
      <p:ext uri="{BB962C8B-B14F-4D97-AF65-F5344CB8AC3E}">
        <p14:creationId xmlns:p14="http://schemas.microsoft.com/office/powerpoint/2010/main" val="3853855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最後に</a:t>
            </a:r>
          </a:p>
        </p:txBody>
      </p:sp>
      <p:sp>
        <p:nvSpPr>
          <p:cNvPr id="4" name="正方形/長方形 3"/>
          <p:cNvSpPr/>
          <p:nvPr/>
        </p:nvSpPr>
        <p:spPr>
          <a:xfrm>
            <a:off x="765685" y="1796827"/>
            <a:ext cx="10807189" cy="779851"/>
          </a:xfrm>
          <a:prstGeom prst="rect">
            <a:avLst/>
          </a:prstGeom>
          <a:noFill/>
          <a:ln w="158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252000" rtlCol="0" anchor="t"/>
          <a:lstStyle/>
          <a:p>
            <a:pPr marL="177800" indent="-177800"/>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5" name="角丸四角形 4"/>
          <p:cNvSpPr/>
          <p:nvPr/>
        </p:nvSpPr>
        <p:spPr>
          <a:xfrm>
            <a:off x="745148" y="1601695"/>
            <a:ext cx="3636352" cy="29341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tx1"/>
                </a:solidFill>
                <a:latin typeface="BIZ UDPゴシック" panose="020B0400000000000000" pitchFamily="50" charset="-128"/>
                <a:ea typeface="BIZ UDPゴシック" panose="020B0400000000000000" pitchFamily="50" charset="-128"/>
              </a:rPr>
              <a:t>　熊本県土木部が目指すインフラ</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DX</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6" name="正方形/長方形 5"/>
          <p:cNvSpPr/>
          <p:nvPr/>
        </p:nvSpPr>
        <p:spPr>
          <a:xfrm>
            <a:off x="838200" y="1904173"/>
            <a:ext cx="10515600" cy="584775"/>
          </a:xfrm>
          <a:prstGeom prst="rect">
            <a:avLst/>
          </a:prstGeom>
        </p:spPr>
        <p:txBody>
          <a:bodyPr wrap="square">
            <a:spAutoFit/>
          </a:bodyPr>
          <a:lstStyle/>
          <a:p>
            <a:r>
              <a:rPr lang="ja-JP" altLang="en-US" sz="1600" dirty="0">
                <a:latin typeface="+mn-ea"/>
              </a:rPr>
              <a:t>　</a:t>
            </a:r>
            <a:r>
              <a:rPr lang="ja-JP" altLang="en-US" sz="1600" dirty="0">
                <a:latin typeface="BIZ UDPゴシック" panose="020B0400000000000000" pitchFamily="50" charset="-128"/>
                <a:ea typeface="BIZ UDPゴシック" panose="020B0400000000000000" pitchFamily="50" charset="-128"/>
              </a:rPr>
              <a:t>建設分野において、ドローン、Ｉ</a:t>
            </a:r>
            <a:r>
              <a:rPr lang="en-US" altLang="ja-JP" sz="1600" dirty="0">
                <a:latin typeface="BIZ UDPゴシック" panose="020B0400000000000000" pitchFamily="50" charset="-128"/>
                <a:ea typeface="BIZ UDPゴシック" panose="020B0400000000000000" pitchFamily="50" charset="-128"/>
              </a:rPr>
              <a:t>CT</a:t>
            </a:r>
            <a:r>
              <a:rPr lang="ja-JP" altLang="en-US" sz="1600" dirty="0">
                <a:latin typeface="BIZ UDPゴシック" panose="020B0400000000000000" pitchFamily="50" charset="-128"/>
                <a:ea typeface="BIZ UDPゴシック" panose="020B0400000000000000" pitchFamily="50" charset="-128"/>
              </a:rPr>
              <a:t>機器の活用、３次元点群データ等の利活用など</a:t>
            </a:r>
            <a:r>
              <a:rPr lang="ja-JP" altLang="en-US" sz="1600" u="heavy" dirty="0">
                <a:solidFill>
                  <a:srgbClr val="FF0000"/>
                </a:solidFill>
                <a:latin typeface="BIZ UDPゴシック" panose="020B0400000000000000" pitchFamily="50" charset="-128"/>
                <a:ea typeface="BIZ UDPゴシック" panose="020B0400000000000000" pitchFamily="50" charset="-128"/>
              </a:rPr>
              <a:t>建設現場の</a:t>
            </a:r>
            <a:r>
              <a:rPr lang="en-US" altLang="ja-JP" sz="1600" u="heavy" dirty="0">
                <a:solidFill>
                  <a:srgbClr val="FF0000"/>
                </a:solidFill>
                <a:latin typeface="BIZ UDPゴシック" panose="020B0400000000000000" pitchFamily="50" charset="-128"/>
                <a:ea typeface="BIZ UDPゴシック" panose="020B0400000000000000" pitchFamily="50" charset="-128"/>
              </a:rPr>
              <a:t>DX</a:t>
            </a:r>
            <a:r>
              <a:rPr lang="ja-JP" altLang="en-US" sz="1600" u="heavy" dirty="0">
                <a:solidFill>
                  <a:srgbClr val="FF0000"/>
                </a:solidFill>
                <a:latin typeface="BIZ UDPゴシック" panose="020B0400000000000000" pitchFamily="50" charset="-128"/>
                <a:ea typeface="BIZ UDPゴシック" panose="020B0400000000000000" pitchFamily="50" charset="-128"/>
              </a:rPr>
              <a:t>を加速</a:t>
            </a:r>
            <a:r>
              <a:rPr lang="ja-JP" altLang="en-US" sz="1600" dirty="0">
                <a:latin typeface="BIZ UDPゴシック" panose="020B0400000000000000" pitchFamily="50" charset="-128"/>
                <a:ea typeface="BIZ UDPゴシック" panose="020B0400000000000000" pitchFamily="50" charset="-128"/>
              </a:rPr>
              <a:t>させ、</a:t>
            </a:r>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　 現場施工や設計及び点検の</a:t>
            </a:r>
            <a:r>
              <a:rPr lang="ja-JP" altLang="en-US" sz="1600" u="sng" dirty="0">
                <a:latin typeface="BIZ UDPゴシック" panose="020B0400000000000000" pitchFamily="50" charset="-128"/>
                <a:ea typeface="BIZ UDPゴシック" panose="020B0400000000000000" pitchFamily="50" charset="-128"/>
              </a:rPr>
              <a:t>効率化・省人化</a:t>
            </a:r>
            <a:r>
              <a:rPr lang="ja-JP" altLang="en-US" sz="1600" dirty="0">
                <a:latin typeface="BIZ UDPゴシック" panose="020B0400000000000000" pitchFamily="50" charset="-128"/>
                <a:ea typeface="BIZ UDPゴシック" panose="020B0400000000000000" pitchFamily="50" charset="-128"/>
              </a:rPr>
              <a:t>、事業説明や調整の</a:t>
            </a:r>
            <a:r>
              <a:rPr lang="ja-JP" altLang="en-US" sz="1600" u="heavy" dirty="0">
                <a:latin typeface="BIZ UDPゴシック" panose="020B0400000000000000" pitchFamily="50" charset="-128"/>
                <a:ea typeface="BIZ UDPゴシック" panose="020B0400000000000000" pitchFamily="50" charset="-128"/>
              </a:rPr>
              <a:t>円滑化</a:t>
            </a:r>
            <a:r>
              <a:rPr lang="ja-JP" altLang="en-US" sz="1600" dirty="0">
                <a:latin typeface="BIZ UDPゴシック" panose="020B0400000000000000" pitchFamily="50" charset="-128"/>
                <a:ea typeface="BIZ UDPゴシック" panose="020B0400000000000000" pitchFamily="50" charset="-128"/>
              </a:rPr>
              <a:t>などによる</a:t>
            </a:r>
            <a:r>
              <a:rPr lang="ja-JP" altLang="en-US" sz="1600" b="1" u="heavy" dirty="0">
                <a:solidFill>
                  <a:srgbClr val="FF0000"/>
                </a:solidFill>
                <a:latin typeface="BIZ UDPゴシック" panose="020B0400000000000000" pitchFamily="50" charset="-128"/>
                <a:ea typeface="BIZ UDPゴシック" panose="020B0400000000000000" pitchFamily="50" charset="-128"/>
              </a:rPr>
              <a:t>生産性の向上</a:t>
            </a:r>
            <a:r>
              <a:rPr lang="ja-JP" altLang="en-US" sz="1600" dirty="0">
                <a:latin typeface="BIZ UDPゴシック" panose="020B0400000000000000" pitchFamily="50" charset="-128"/>
                <a:ea typeface="BIZ UDPゴシック" panose="020B0400000000000000" pitchFamily="50" charset="-128"/>
              </a:rPr>
              <a:t>を図る</a:t>
            </a:r>
            <a:endParaRPr lang="en-US" altLang="ja-JP" sz="1600" dirty="0">
              <a:latin typeface="BIZ UDPゴシック" panose="020B0400000000000000" pitchFamily="50" charset="-128"/>
              <a:ea typeface="BIZ UDPゴシック" panose="020B0400000000000000" pitchFamily="50" charset="-128"/>
            </a:endParaRPr>
          </a:p>
        </p:txBody>
      </p:sp>
      <p:pic>
        <p:nvPicPr>
          <p:cNvPr id="7" name="図 6"/>
          <p:cNvPicPr>
            <a:picLocks noChangeAspect="1"/>
          </p:cNvPicPr>
          <p:nvPr/>
        </p:nvPicPr>
        <p:blipFill>
          <a:blip r:embed="rId2"/>
          <a:stretch>
            <a:fillRect/>
          </a:stretch>
        </p:blipFill>
        <p:spPr>
          <a:xfrm>
            <a:off x="6543675" y="3082837"/>
            <a:ext cx="2615693" cy="950168"/>
          </a:xfrm>
          <a:prstGeom prst="rect">
            <a:avLst/>
          </a:prstGeom>
        </p:spPr>
      </p:pic>
      <p:sp>
        <p:nvSpPr>
          <p:cNvPr id="8" name="正方形/長方形 7"/>
          <p:cNvSpPr/>
          <p:nvPr/>
        </p:nvSpPr>
        <p:spPr>
          <a:xfrm>
            <a:off x="765685" y="2925060"/>
            <a:ext cx="10807189" cy="3332178"/>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252000" rtlCol="0" anchor="t"/>
          <a:lstStyle/>
          <a:p>
            <a:r>
              <a:rPr kumimoji="1" lang="ja-JP" altLang="en-US" sz="1200" dirty="0">
                <a:solidFill>
                  <a:schemeClr val="tx1"/>
                </a:solidFill>
                <a:latin typeface="BIZ UDPゴシック" panose="020B0400000000000000" pitchFamily="50" charset="-128"/>
                <a:ea typeface="BIZ UDPゴシック" panose="020B0400000000000000" pitchFamily="50" charset="-128"/>
              </a:rPr>
              <a:t>　</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9" name="角丸四角形 8"/>
          <p:cNvSpPr/>
          <p:nvPr/>
        </p:nvSpPr>
        <p:spPr>
          <a:xfrm>
            <a:off x="765685" y="2747871"/>
            <a:ext cx="2827139" cy="28791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今後５年間の取組の方向性</a:t>
            </a:r>
          </a:p>
        </p:txBody>
      </p:sp>
      <p:sp>
        <p:nvSpPr>
          <p:cNvPr id="10" name="テキスト ボックス 9"/>
          <p:cNvSpPr txBox="1"/>
          <p:nvPr/>
        </p:nvSpPr>
        <p:spPr>
          <a:xfrm>
            <a:off x="1006772" y="3068312"/>
            <a:ext cx="6413203" cy="338554"/>
          </a:xfrm>
          <a:prstGeom prst="rect">
            <a:avLst/>
          </a:prstGeom>
          <a:noFill/>
        </p:spPr>
        <p:txBody>
          <a:bodyPr wrap="square" rtlCol="0">
            <a:spAutoFit/>
          </a:bodyPr>
          <a:lstStyle/>
          <a:p>
            <a:pPr marL="228600" indent="-228600">
              <a:buFont typeface="+mj-lt"/>
              <a:buAutoNum type="arabicPeriod"/>
            </a:pPr>
            <a:r>
              <a:rPr kumimoji="1" lang="en-US" altLang="ja-JP" sz="1600" b="1" u="sng" dirty="0">
                <a:latin typeface="BIZ UDPゴシック" panose="020B0400000000000000" pitchFamily="50" charset="-128"/>
                <a:ea typeface="BIZ UDPゴシック" panose="020B0400000000000000" pitchFamily="50" charset="-128"/>
              </a:rPr>
              <a:t>ICT</a:t>
            </a:r>
            <a:r>
              <a:rPr lang="ja-JP" altLang="en-US" sz="1600" b="1" u="sng" dirty="0">
                <a:latin typeface="BIZ UDPゴシック" panose="020B0400000000000000" pitchFamily="50" charset="-128"/>
                <a:ea typeface="BIZ UDPゴシック" panose="020B0400000000000000" pitchFamily="50" charset="-128"/>
              </a:rPr>
              <a:t>活用工事の普及・ドローン機材等の試行導入</a:t>
            </a:r>
            <a:endParaRPr lang="en-US" altLang="ja-JP" sz="1600" b="1" u="sng" dirty="0">
              <a:latin typeface="BIZ UDPゴシック" panose="020B0400000000000000" pitchFamily="50" charset="-128"/>
              <a:ea typeface="BIZ UDPゴシック" panose="020B0400000000000000" pitchFamily="50" charset="-128"/>
            </a:endParaRPr>
          </a:p>
        </p:txBody>
      </p:sp>
      <p:sp>
        <p:nvSpPr>
          <p:cNvPr id="11" name="テキスト ボックス 10"/>
          <p:cNvSpPr txBox="1"/>
          <p:nvPr/>
        </p:nvSpPr>
        <p:spPr>
          <a:xfrm>
            <a:off x="1039494" y="3345023"/>
            <a:ext cx="7167486" cy="954107"/>
          </a:xfrm>
          <a:prstGeom prst="rect">
            <a:avLst/>
          </a:prstGeom>
          <a:noFill/>
        </p:spPr>
        <p:txBody>
          <a:bodyPr wrap="square" rtlCol="0">
            <a:spAutoFit/>
          </a:bodyPr>
          <a:lstStyle/>
          <a:p>
            <a:pPr marL="228600" indent="-228600">
              <a:buAutoNum type="arabicParenBoth"/>
            </a:pPr>
            <a:r>
              <a:rPr lang="en-US" altLang="ja-JP" sz="1400" dirty="0">
                <a:latin typeface="BIZ UDPゴシック" panose="020B0400000000000000" pitchFamily="50" charset="-128"/>
                <a:ea typeface="BIZ UDPゴシック" panose="020B0400000000000000" pitchFamily="50" charset="-128"/>
              </a:rPr>
              <a:t> ICT</a:t>
            </a:r>
            <a:r>
              <a:rPr lang="ja-JP" altLang="en-US" sz="1400" dirty="0">
                <a:latin typeface="BIZ UDPゴシック" panose="020B0400000000000000" pitchFamily="50" charset="-128"/>
                <a:ea typeface="BIZ UDPゴシック" panose="020B0400000000000000" pitchFamily="50" charset="-128"/>
              </a:rPr>
              <a:t>活用工事に、擁壁工・基礎工・構造物工</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橋梁上部</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を追加し、</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対象工種の拡大を図る</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2</a:t>
            </a:r>
            <a:r>
              <a:rPr lang="ja-JP" altLang="en-US" sz="1400" dirty="0">
                <a:latin typeface="BIZ UDPゴシック" panose="020B0400000000000000" pitchFamily="50" charset="-128"/>
                <a:ea typeface="BIZ UDPゴシック" panose="020B0400000000000000" pitchFamily="50" charset="-128"/>
              </a:rPr>
              <a:t>） 土木施設点検や測量等において、ドローン等新技術を活用した</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試行事業を行い、費用対効果を検討する</a:t>
            </a:r>
            <a:endParaRPr lang="en-US" altLang="ja-JP" sz="1400" dirty="0">
              <a:latin typeface="BIZ UDPゴシック" panose="020B0400000000000000" pitchFamily="50" charset="-128"/>
              <a:ea typeface="BIZ UDPゴシック" panose="020B0400000000000000" pitchFamily="50" charset="-128"/>
            </a:endParaRPr>
          </a:p>
        </p:txBody>
      </p:sp>
      <p:sp>
        <p:nvSpPr>
          <p:cNvPr id="12" name="テキスト ボックス 11"/>
          <p:cNvSpPr txBox="1"/>
          <p:nvPr/>
        </p:nvSpPr>
        <p:spPr>
          <a:xfrm>
            <a:off x="1039493" y="4259120"/>
            <a:ext cx="5504182" cy="338554"/>
          </a:xfrm>
          <a:prstGeom prst="rect">
            <a:avLst/>
          </a:prstGeom>
          <a:noFill/>
        </p:spPr>
        <p:txBody>
          <a:bodyPr wrap="square" rtlCol="0">
            <a:spAutoFit/>
          </a:bodyPr>
          <a:lstStyle/>
          <a:p>
            <a:r>
              <a:rPr kumimoji="1" lang="en-US" altLang="ja-JP" sz="1600" b="1" u="sng" dirty="0">
                <a:latin typeface="BIZ UDPゴシック" panose="020B0400000000000000" pitchFamily="50" charset="-128"/>
                <a:ea typeface="BIZ UDPゴシック" panose="020B0400000000000000" pitchFamily="50" charset="-128"/>
              </a:rPr>
              <a:t>2.</a:t>
            </a:r>
            <a:r>
              <a:rPr kumimoji="1" lang="ja-JP" altLang="en-US" sz="1600" b="1" u="sng" dirty="0">
                <a:latin typeface="BIZ UDPゴシック" panose="020B0400000000000000" pitchFamily="50" charset="-128"/>
                <a:ea typeface="BIZ UDPゴシック" panose="020B0400000000000000" pitchFamily="50" charset="-128"/>
              </a:rPr>
              <a:t>　建設</a:t>
            </a:r>
            <a:r>
              <a:rPr kumimoji="1" lang="en-US" altLang="ja-JP" sz="1600" b="1" u="sng" dirty="0">
                <a:latin typeface="BIZ UDPゴシック" panose="020B0400000000000000" pitchFamily="50" charset="-128"/>
                <a:ea typeface="BIZ UDPゴシック" panose="020B0400000000000000" pitchFamily="50" charset="-128"/>
              </a:rPr>
              <a:t>DX</a:t>
            </a:r>
            <a:r>
              <a:rPr kumimoji="1" lang="ja-JP" altLang="en-US" sz="1600" b="1" u="sng" dirty="0">
                <a:latin typeface="BIZ UDPゴシック" panose="020B0400000000000000" pitchFamily="50" charset="-128"/>
                <a:ea typeface="BIZ UDPゴシック" panose="020B0400000000000000" pitchFamily="50" charset="-128"/>
              </a:rPr>
              <a:t>普及拡大に向けた研修等の実施</a:t>
            </a:r>
            <a:endParaRPr kumimoji="1" lang="en-US" altLang="ja-JP" sz="1600" b="1" u="sng" dirty="0">
              <a:latin typeface="BIZ UDPゴシック" panose="020B0400000000000000" pitchFamily="50" charset="-128"/>
              <a:ea typeface="BIZ UDPゴシック" panose="020B0400000000000000" pitchFamily="50" charset="-128"/>
            </a:endParaRPr>
          </a:p>
        </p:txBody>
      </p:sp>
      <p:sp>
        <p:nvSpPr>
          <p:cNvPr id="13" name="テキスト ボックス 12"/>
          <p:cNvSpPr txBox="1"/>
          <p:nvPr/>
        </p:nvSpPr>
        <p:spPr>
          <a:xfrm>
            <a:off x="1024967" y="4525245"/>
            <a:ext cx="7845816" cy="738664"/>
          </a:xfrm>
          <a:prstGeom prst="rect">
            <a:avLst/>
          </a:prstGeom>
          <a:noFill/>
        </p:spPr>
        <p:txBody>
          <a:bodyPr wrap="square" rtlCol="0">
            <a:spAutoFit/>
          </a:bodyPr>
          <a:lstStyle/>
          <a:p>
            <a:pPr marL="228600" indent="-228600">
              <a:buAutoNum type="arabicParenBoth"/>
            </a:pPr>
            <a:r>
              <a:rPr kumimoji="1" lang="en-US" altLang="ja-JP" sz="1400" dirty="0">
                <a:latin typeface="BIZ UDPゴシック" panose="020B0400000000000000" pitchFamily="50" charset="-128"/>
                <a:ea typeface="BIZ UDPゴシック" panose="020B0400000000000000" pitchFamily="50" charset="-128"/>
              </a:rPr>
              <a:t> ICT</a:t>
            </a:r>
            <a:r>
              <a:rPr kumimoji="1" lang="ja-JP" altLang="en-US" sz="1400" dirty="0">
                <a:latin typeface="BIZ UDPゴシック" panose="020B0400000000000000" pitchFamily="50" charset="-128"/>
                <a:ea typeface="BIZ UDPゴシック" panose="020B0400000000000000" pitchFamily="50" charset="-128"/>
              </a:rPr>
              <a:t>活用工事について、国の支援事業を活用し、研修及び</a:t>
            </a:r>
            <a:r>
              <a:rPr lang="ja-JP" altLang="en-US" sz="1400" dirty="0">
                <a:latin typeface="BIZ UDPゴシック" panose="020B0400000000000000" pitchFamily="50" charset="-128"/>
                <a:ea typeface="BIZ UDPゴシック" panose="020B0400000000000000" pitchFamily="50" charset="-128"/>
              </a:rPr>
              <a:t>現場見学</a:t>
            </a:r>
            <a:r>
              <a:rPr kumimoji="1" lang="ja-JP" altLang="en-US" sz="1400" dirty="0">
                <a:latin typeface="BIZ UDPゴシック" panose="020B0400000000000000" pitchFamily="50" charset="-128"/>
                <a:ea typeface="BIZ UDPゴシック" panose="020B0400000000000000" pitchFamily="50" charset="-128"/>
              </a:rPr>
              <a:t>の実施を行い、</a:t>
            </a:r>
            <a:endParaRPr kumimoji="1"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      </a:t>
            </a:r>
            <a:r>
              <a:rPr kumimoji="1" lang="ja-JP" altLang="en-US" sz="1400" dirty="0">
                <a:latin typeface="BIZ UDPゴシック" panose="020B0400000000000000" pitchFamily="50" charset="-128"/>
                <a:ea typeface="BIZ UDPゴシック" panose="020B0400000000000000" pitchFamily="50" charset="-128"/>
              </a:rPr>
              <a:t>職員のみならず現場施工者の経験を積むことで普及拡大を図る</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2</a:t>
            </a:r>
            <a:r>
              <a:rPr lang="ja-JP" altLang="en-US" sz="1400" dirty="0">
                <a:latin typeface="BIZ UDPゴシック" panose="020B0400000000000000" pitchFamily="50" charset="-128"/>
                <a:ea typeface="BIZ UDPゴシック" panose="020B0400000000000000" pitchFamily="50" charset="-128"/>
              </a:rPr>
              <a:t>） 遠隔臨場について、工事受注者等との意見交換を踏まえ、遠隔臨場試行要領の改定等を行う　</a:t>
            </a:r>
            <a:endParaRPr lang="en-US" altLang="ja-JP" sz="1400" dirty="0">
              <a:latin typeface="BIZ UDPゴシック" panose="020B0400000000000000" pitchFamily="50" charset="-128"/>
              <a:ea typeface="BIZ UDPゴシック" panose="020B0400000000000000" pitchFamily="50" charset="-128"/>
            </a:endParaRPr>
          </a:p>
        </p:txBody>
      </p:sp>
      <p:sp>
        <p:nvSpPr>
          <p:cNvPr id="14" name="テキスト ボックス 13"/>
          <p:cNvSpPr txBox="1"/>
          <p:nvPr/>
        </p:nvSpPr>
        <p:spPr>
          <a:xfrm>
            <a:off x="1033347" y="5338634"/>
            <a:ext cx="4564384" cy="338554"/>
          </a:xfrm>
          <a:prstGeom prst="rect">
            <a:avLst/>
          </a:prstGeom>
          <a:noFill/>
        </p:spPr>
        <p:txBody>
          <a:bodyPr wrap="square" rtlCol="0">
            <a:spAutoFit/>
          </a:bodyPr>
          <a:lstStyle/>
          <a:p>
            <a:r>
              <a:rPr lang="en-US" altLang="ja-JP" sz="1600" b="1" u="sng" dirty="0">
                <a:latin typeface="BIZ UDPゴシック" panose="020B0400000000000000" pitchFamily="50" charset="-128"/>
                <a:ea typeface="BIZ UDPゴシック" panose="020B0400000000000000" pitchFamily="50" charset="-128"/>
              </a:rPr>
              <a:t>3</a:t>
            </a:r>
            <a:r>
              <a:rPr kumimoji="1" lang="en-US" altLang="ja-JP" sz="1600" b="1" u="sng" dirty="0">
                <a:latin typeface="BIZ UDPゴシック" panose="020B0400000000000000" pitchFamily="50" charset="-128"/>
                <a:ea typeface="BIZ UDPゴシック" panose="020B0400000000000000" pitchFamily="50" charset="-128"/>
              </a:rPr>
              <a:t>.</a:t>
            </a:r>
            <a:r>
              <a:rPr kumimoji="1" lang="ja-JP" altLang="en-US" sz="1600" b="1" u="sng" dirty="0">
                <a:latin typeface="BIZ UDPゴシック" panose="020B0400000000000000" pitchFamily="50" charset="-128"/>
                <a:ea typeface="BIZ UDPゴシック" panose="020B0400000000000000" pitchFamily="50" charset="-128"/>
              </a:rPr>
              <a:t>　</a:t>
            </a:r>
            <a:r>
              <a:rPr kumimoji="1" lang="en-US" altLang="ja-JP" sz="1600" b="1" u="sng" dirty="0">
                <a:latin typeface="BIZ UDPゴシック" panose="020B0400000000000000" pitchFamily="50" charset="-128"/>
                <a:ea typeface="BIZ UDPゴシック" panose="020B0400000000000000" pitchFamily="50" charset="-128"/>
              </a:rPr>
              <a:t>BIM/CIM</a:t>
            </a:r>
            <a:r>
              <a:rPr kumimoji="1" lang="ja-JP" altLang="en-US" sz="1600" b="1" u="sng" dirty="0">
                <a:latin typeface="BIZ UDPゴシック" panose="020B0400000000000000" pitchFamily="50" charset="-128"/>
                <a:ea typeface="BIZ UDPゴシック" panose="020B0400000000000000" pitchFamily="50" charset="-128"/>
              </a:rPr>
              <a:t>の導入に向けた対応</a:t>
            </a:r>
            <a:endParaRPr kumimoji="1" lang="en-US" altLang="ja-JP" sz="1600" b="1" u="sng" dirty="0">
              <a:latin typeface="BIZ UDPゴシック" panose="020B0400000000000000" pitchFamily="50" charset="-128"/>
              <a:ea typeface="BIZ UDPゴシック" panose="020B0400000000000000" pitchFamily="50" charset="-128"/>
            </a:endParaRPr>
          </a:p>
        </p:txBody>
      </p:sp>
      <p:sp>
        <p:nvSpPr>
          <p:cNvPr id="15" name="テキスト ボックス 14"/>
          <p:cNvSpPr txBox="1"/>
          <p:nvPr/>
        </p:nvSpPr>
        <p:spPr>
          <a:xfrm>
            <a:off x="1027220" y="5613948"/>
            <a:ext cx="7837435" cy="523220"/>
          </a:xfrm>
          <a:prstGeom prst="rect">
            <a:avLst/>
          </a:prstGeom>
          <a:noFill/>
        </p:spPr>
        <p:txBody>
          <a:bodyPr wrap="square" rtlCol="0">
            <a:sp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１）</a:t>
            </a:r>
            <a:r>
              <a:rPr lang="en-US" altLang="ja-JP" sz="1400" dirty="0">
                <a:latin typeface="BIZ UDPゴシック" panose="020B0400000000000000" pitchFamily="50" charset="-128"/>
                <a:ea typeface="BIZ UDPゴシック" panose="020B0400000000000000" pitchFamily="50" charset="-128"/>
              </a:rPr>
              <a:t> BIM/CIM</a:t>
            </a:r>
            <a:r>
              <a:rPr lang="ja-JP" altLang="en-US" sz="1400" dirty="0">
                <a:latin typeface="BIZ UDPゴシック" panose="020B0400000000000000" pitchFamily="50" charset="-128"/>
                <a:ea typeface="BIZ UDPゴシック" panose="020B0400000000000000" pitchFamily="50" charset="-128"/>
              </a:rPr>
              <a:t>導入に向けた取組方針の決定を行う（</a:t>
            </a:r>
            <a:r>
              <a:rPr lang="en-US" altLang="ja-JP" sz="1400" dirty="0">
                <a:latin typeface="BIZ UDPゴシック" panose="020B0400000000000000" pitchFamily="50" charset="-128"/>
                <a:ea typeface="BIZ UDPゴシック" panose="020B0400000000000000" pitchFamily="50" charset="-128"/>
              </a:rPr>
              <a:t>R6</a:t>
            </a:r>
            <a:r>
              <a:rPr lang="ja-JP" altLang="en-US" sz="1400" dirty="0">
                <a:latin typeface="BIZ UDPゴシック" panose="020B0400000000000000" pitchFamily="50" charset="-128"/>
                <a:ea typeface="BIZ UDPゴシック" panose="020B0400000000000000" pitchFamily="50" charset="-128"/>
              </a:rPr>
              <a:t>）</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2</a:t>
            </a:r>
            <a:r>
              <a:rPr lang="ja-JP" altLang="en-US" sz="1400" dirty="0">
                <a:latin typeface="BIZ UDPゴシック" panose="020B0400000000000000" pitchFamily="50" charset="-128"/>
                <a:ea typeface="BIZ UDPゴシック" panose="020B0400000000000000" pitchFamily="50" charset="-128"/>
              </a:rPr>
              <a:t>） 試行要領を策定のうえ、試行事業を実施し、本格導入に向けた検討を行う（</a:t>
            </a:r>
            <a:r>
              <a:rPr lang="en-US" altLang="ja-JP" sz="1400" dirty="0">
                <a:latin typeface="BIZ UDPゴシック" panose="020B0400000000000000" pitchFamily="50" charset="-128"/>
                <a:ea typeface="BIZ UDPゴシック" panose="020B0400000000000000" pitchFamily="50" charset="-128"/>
              </a:rPr>
              <a:t>R7</a:t>
            </a:r>
            <a:r>
              <a:rPr lang="ja-JP" altLang="en-US" sz="1400" dirty="0">
                <a:latin typeface="BIZ UDPゴシック" panose="020B0400000000000000" pitchFamily="50" charset="-128"/>
                <a:ea typeface="BIZ UDPゴシック" panose="020B0400000000000000" pitchFamily="50" charset="-128"/>
              </a:rPr>
              <a:t>～）</a:t>
            </a:r>
            <a:endParaRPr lang="en-US" altLang="ja-JP" sz="1400" dirty="0">
              <a:latin typeface="BIZ UDPゴシック" panose="020B0400000000000000" pitchFamily="50" charset="-128"/>
              <a:ea typeface="BIZ UDPゴシック" panose="020B0400000000000000" pitchFamily="50" charset="-128"/>
            </a:endParaRPr>
          </a:p>
        </p:txBody>
      </p:sp>
      <p:pic>
        <p:nvPicPr>
          <p:cNvPr id="16" name="図 15"/>
          <p:cNvPicPr>
            <a:picLocks noChangeAspect="1"/>
          </p:cNvPicPr>
          <p:nvPr/>
        </p:nvPicPr>
        <p:blipFill>
          <a:blip r:embed="rId3"/>
          <a:stretch>
            <a:fillRect/>
          </a:stretch>
        </p:blipFill>
        <p:spPr>
          <a:xfrm>
            <a:off x="9219439" y="3045737"/>
            <a:ext cx="2356033" cy="1062233"/>
          </a:xfrm>
          <a:prstGeom prst="rect">
            <a:avLst/>
          </a:prstGeom>
        </p:spPr>
      </p:pic>
      <p:sp>
        <p:nvSpPr>
          <p:cNvPr id="17" name="テキスト ボックス 16"/>
          <p:cNvSpPr txBox="1"/>
          <p:nvPr/>
        </p:nvSpPr>
        <p:spPr>
          <a:xfrm>
            <a:off x="7156123" y="4090403"/>
            <a:ext cx="1390796" cy="230832"/>
          </a:xfrm>
          <a:prstGeom prst="rect">
            <a:avLst/>
          </a:prstGeom>
          <a:noFill/>
        </p:spPr>
        <p:txBody>
          <a:bodyPr wrap="square" rtlCol="0">
            <a:spAutoFit/>
          </a:bodyPr>
          <a:lstStyle/>
          <a:p>
            <a:pPr algn="ctr"/>
            <a:r>
              <a:rPr kumimoji="1" lang="en-US" altLang="ja-JP" sz="900" dirty="0">
                <a:latin typeface="+mj-ea"/>
                <a:ea typeface="+mj-ea"/>
              </a:rPr>
              <a:t>ICT</a:t>
            </a:r>
            <a:r>
              <a:rPr kumimoji="1" lang="ja-JP" altLang="en-US" sz="900" dirty="0">
                <a:latin typeface="+mj-ea"/>
                <a:ea typeface="+mj-ea"/>
              </a:rPr>
              <a:t>施工イメージ図</a:t>
            </a:r>
          </a:p>
        </p:txBody>
      </p:sp>
      <p:sp>
        <p:nvSpPr>
          <p:cNvPr id="18" name="テキスト ボックス 17"/>
          <p:cNvSpPr txBox="1"/>
          <p:nvPr/>
        </p:nvSpPr>
        <p:spPr>
          <a:xfrm>
            <a:off x="9679646" y="4143704"/>
            <a:ext cx="1295816" cy="230832"/>
          </a:xfrm>
          <a:prstGeom prst="rect">
            <a:avLst/>
          </a:prstGeom>
          <a:noFill/>
        </p:spPr>
        <p:txBody>
          <a:bodyPr wrap="square" rtlCol="0">
            <a:spAutoFit/>
          </a:bodyPr>
          <a:lstStyle/>
          <a:p>
            <a:pPr algn="ctr"/>
            <a:r>
              <a:rPr kumimoji="1" lang="ja-JP" altLang="en-US" sz="900" dirty="0">
                <a:latin typeface="+mj-ea"/>
                <a:ea typeface="+mj-ea"/>
              </a:rPr>
              <a:t>遠隔臨場イメージ図</a:t>
            </a:r>
          </a:p>
        </p:txBody>
      </p:sp>
      <p:sp>
        <p:nvSpPr>
          <p:cNvPr id="19" name="テキスト ボックス 18"/>
          <p:cNvSpPr txBox="1"/>
          <p:nvPr/>
        </p:nvSpPr>
        <p:spPr>
          <a:xfrm>
            <a:off x="9487510" y="5998106"/>
            <a:ext cx="1447190" cy="230832"/>
          </a:xfrm>
          <a:prstGeom prst="rect">
            <a:avLst/>
          </a:prstGeom>
          <a:noFill/>
        </p:spPr>
        <p:txBody>
          <a:bodyPr wrap="square" rtlCol="0">
            <a:spAutoFit/>
          </a:bodyPr>
          <a:lstStyle/>
          <a:p>
            <a:pPr algn="ctr"/>
            <a:r>
              <a:rPr lang="en-US" altLang="ja-JP" sz="900" dirty="0">
                <a:latin typeface="+mn-ea"/>
              </a:rPr>
              <a:t>BIM</a:t>
            </a:r>
            <a:r>
              <a:rPr kumimoji="1" lang="en-US" altLang="ja-JP" sz="900" dirty="0">
                <a:latin typeface="+mn-ea"/>
              </a:rPr>
              <a:t>/CIM</a:t>
            </a:r>
            <a:r>
              <a:rPr kumimoji="1" lang="ja-JP" altLang="en-US" sz="900" dirty="0">
                <a:latin typeface="+mn-ea"/>
              </a:rPr>
              <a:t>イメージ図</a:t>
            </a:r>
          </a:p>
        </p:txBody>
      </p:sp>
      <p:pic>
        <p:nvPicPr>
          <p:cNvPr id="20" name="図 19"/>
          <p:cNvPicPr>
            <a:picLocks noChangeAspect="1"/>
          </p:cNvPicPr>
          <p:nvPr/>
        </p:nvPicPr>
        <p:blipFill>
          <a:blip r:embed="rId4"/>
          <a:stretch>
            <a:fillRect/>
          </a:stretch>
        </p:blipFill>
        <p:spPr>
          <a:xfrm>
            <a:off x="8673465" y="4577029"/>
            <a:ext cx="1354743" cy="1389805"/>
          </a:xfrm>
          <a:prstGeom prst="rect">
            <a:avLst/>
          </a:prstGeom>
        </p:spPr>
      </p:pic>
      <p:sp>
        <p:nvSpPr>
          <p:cNvPr id="21" name="テキスト ボックス 20"/>
          <p:cNvSpPr txBox="1"/>
          <p:nvPr/>
        </p:nvSpPr>
        <p:spPr>
          <a:xfrm>
            <a:off x="10198004" y="5704791"/>
            <a:ext cx="1228694" cy="153888"/>
          </a:xfrm>
          <a:prstGeom prst="rect">
            <a:avLst/>
          </a:prstGeom>
          <a:noFill/>
        </p:spPr>
        <p:txBody>
          <a:bodyPr wrap="square" rtlCol="0">
            <a:spAutoFit/>
          </a:bodyPr>
          <a:lstStyle/>
          <a:p>
            <a:pPr algn="ctr"/>
            <a:r>
              <a:rPr lang="en-US" altLang="ja-JP" sz="400" dirty="0">
                <a:latin typeface="+mn-ea"/>
              </a:rPr>
              <a:t>(</a:t>
            </a:r>
            <a:r>
              <a:rPr lang="ja-JP" altLang="en-US" sz="400" dirty="0">
                <a:latin typeface="+mn-ea"/>
              </a:rPr>
              <a:t>出典</a:t>
            </a:r>
            <a:r>
              <a:rPr lang="en-US" altLang="ja-JP" sz="400" dirty="0">
                <a:latin typeface="+mn-ea"/>
              </a:rPr>
              <a:t>)</a:t>
            </a:r>
            <a:r>
              <a:rPr lang="ja-JP" altLang="en-US" sz="400" dirty="0">
                <a:latin typeface="+mn-ea"/>
              </a:rPr>
              <a:t>国交省　</a:t>
            </a:r>
            <a:r>
              <a:rPr lang="en-US" altLang="ja-JP" sz="400" dirty="0">
                <a:latin typeface="+mn-ea"/>
              </a:rPr>
              <a:t>BIM/CIM</a:t>
            </a:r>
            <a:r>
              <a:rPr lang="ja-JP" altLang="en-US" sz="400" dirty="0">
                <a:latin typeface="+mn-ea"/>
              </a:rPr>
              <a:t>事例集より抜粋</a:t>
            </a:r>
            <a:endParaRPr kumimoji="1" lang="ja-JP" altLang="en-US" sz="400" dirty="0">
              <a:latin typeface="+mn-ea"/>
            </a:endParaRPr>
          </a:p>
        </p:txBody>
      </p:sp>
      <p:pic>
        <p:nvPicPr>
          <p:cNvPr id="22" name="図 21" descr="画面の領域"/>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0407" y="4615668"/>
            <a:ext cx="1260267" cy="1351166"/>
          </a:xfrm>
          <a:prstGeom prst="rect">
            <a:avLst/>
          </a:prstGeom>
        </p:spPr>
      </p:pic>
      <p:sp>
        <p:nvSpPr>
          <p:cNvPr id="23" name="正方形/長方形 22"/>
          <p:cNvSpPr/>
          <p:nvPr/>
        </p:nvSpPr>
        <p:spPr>
          <a:xfrm>
            <a:off x="10167809" y="4636077"/>
            <a:ext cx="1305054" cy="104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dirty="0">
                <a:solidFill>
                  <a:schemeClr val="tx1"/>
                </a:solidFill>
                <a:latin typeface="+mj-ea"/>
                <a:ea typeface="+mj-ea"/>
              </a:rPr>
              <a:t>● 橋梁工事の使用例</a:t>
            </a:r>
          </a:p>
        </p:txBody>
      </p:sp>
      <p:sp>
        <p:nvSpPr>
          <p:cNvPr id="24" name="四角形吹き出し 23"/>
          <p:cNvSpPr/>
          <p:nvPr/>
        </p:nvSpPr>
        <p:spPr>
          <a:xfrm>
            <a:off x="10518128" y="5581664"/>
            <a:ext cx="668986" cy="357174"/>
          </a:xfrm>
          <a:prstGeom prst="wedgeRectCallout">
            <a:avLst>
              <a:gd name="adj1" fmla="val 45734"/>
              <a:gd name="adj2" fmla="val -117183"/>
            </a:avLst>
          </a:prstGeom>
          <a:solidFill>
            <a:schemeClr val="bg1"/>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a:solidFill>
                  <a:srgbClr val="FF0000"/>
                </a:solidFill>
              </a:rPr>
              <a:t>地下にある橋梁</a:t>
            </a:r>
            <a:endParaRPr lang="en-US" altLang="ja-JP" sz="500" dirty="0">
              <a:solidFill>
                <a:srgbClr val="FF0000"/>
              </a:solidFill>
            </a:endParaRPr>
          </a:p>
          <a:p>
            <a:pPr algn="ctr"/>
            <a:r>
              <a:rPr lang="ja-JP" altLang="en-US" sz="500" dirty="0">
                <a:solidFill>
                  <a:srgbClr val="FF0000"/>
                </a:solidFill>
              </a:rPr>
              <a:t>基礎と埋設物との</a:t>
            </a:r>
            <a:endParaRPr lang="en-US" altLang="ja-JP" sz="500" dirty="0">
              <a:solidFill>
                <a:srgbClr val="FF0000"/>
              </a:solidFill>
            </a:endParaRPr>
          </a:p>
          <a:p>
            <a:pPr algn="ctr"/>
            <a:r>
              <a:rPr lang="ja-JP" altLang="en-US" sz="500" dirty="0">
                <a:solidFill>
                  <a:srgbClr val="FF0000"/>
                </a:solidFill>
              </a:rPr>
              <a:t>距離を確認</a:t>
            </a:r>
            <a:endParaRPr kumimoji="1" lang="ja-JP" altLang="en-US" sz="500" dirty="0">
              <a:solidFill>
                <a:srgbClr val="FF0000"/>
              </a:solidFill>
            </a:endParaRPr>
          </a:p>
        </p:txBody>
      </p:sp>
      <p:sp>
        <p:nvSpPr>
          <p:cNvPr id="3" name="スライド番号プレースホルダー 2"/>
          <p:cNvSpPr>
            <a:spLocks noGrp="1"/>
          </p:cNvSpPr>
          <p:nvPr>
            <p:ph type="sldNum" sz="quarter" idx="12"/>
          </p:nvPr>
        </p:nvSpPr>
        <p:spPr/>
        <p:txBody>
          <a:bodyPr/>
          <a:lstStyle/>
          <a:p>
            <a:fld id="{83D0CBB3-D5EF-45D7-8A55-35B804FE7D2E}" type="slidenum">
              <a:rPr kumimoji="1" lang="ja-JP" altLang="en-US" smtClean="0"/>
              <a:t>30</a:t>
            </a:fld>
            <a:endParaRPr kumimoji="1" lang="ja-JP" altLang="en-US"/>
          </a:p>
        </p:txBody>
      </p:sp>
    </p:spTree>
    <p:extLst>
      <p:ext uri="{BB962C8B-B14F-4D97-AF65-F5344CB8AC3E}">
        <p14:creationId xmlns:p14="http://schemas.microsoft.com/office/powerpoint/2010/main" val="540197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a:bodyPr>
          <a:lstStyle/>
          <a:p>
            <a:pPr marL="0" indent="0">
              <a:buNone/>
            </a:pPr>
            <a:endParaRPr lang="en-US" altLang="ja-JP" sz="4000" dirty="0"/>
          </a:p>
          <a:p>
            <a:pPr marL="0" indent="0">
              <a:buNone/>
            </a:pPr>
            <a:r>
              <a:rPr lang="ja-JP" altLang="en-US" sz="4000" dirty="0"/>
              <a:t>ご清聴ありがとうございました</a:t>
            </a:r>
            <a:endParaRPr kumimoji="1" lang="ja-JP" altLang="en-US" sz="4000" dirty="0"/>
          </a:p>
        </p:txBody>
      </p:sp>
      <p:sp>
        <p:nvSpPr>
          <p:cNvPr id="4" name="スライド番号プレースホルダー 3"/>
          <p:cNvSpPr>
            <a:spLocks noGrp="1"/>
          </p:cNvSpPr>
          <p:nvPr>
            <p:ph type="sldNum" sz="quarter" idx="12"/>
          </p:nvPr>
        </p:nvSpPr>
        <p:spPr>
          <a:xfrm>
            <a:off x="10782320" y="6288105"/>
            <a:ext cx="683339" cy="365125"/>
          </a:xfrm>
        </p:spPr>
        <p:txBody>
          <a:bodyPr/>
          <a:lstStyle/>
          <a:p>
            <a:fld id="{83D0CBB3-D5EF-45D7-8A55-35B804FE7D2E}" type="slidenum">
              <a:rPr kumimoji="1" lang="ja-JP" altLang="en-US" smtClean="0"/>
              <a:t>31</a:t>
            </a:fld>
            <a:endParaRPr kumimoji="1" lang="ja-JP" altLang="en-US"/>
          </a:p>
        </p:txBody>
      </p:sp>
    </p:spTree>
    <p:extLst>
      <p:ext uri="{BB962C8B-B14F-4D97-AF65-F5344CB8AC3E}">
        <p14:creationId xmlns:p14="http://schemas.microsoft.com/office/powerpoint/2010/main" val="2642275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7800" y="365125"/>
            <a:ext cx="8828314" cy="1325563"/>
          </a:xfrm>
        </p:spPr>
        <p:txBody>
          <a:bodyPr/>
          <a:lstStyle/>
          <a:p>
            <a:pPr algn="ctr"/>
            <a:r>
              <a:rPr lang="ja-JP" altLang="ja-JP" dirty="0"/>
              <a:t>施設管理</a:t>
            </a:r>
            <a:r>
              <a:rPr lang="ja-JP" altLang="en-US" dirty="0"/>
              <a:t>データベースシステム</a:t>
            </a:r>
            <a:r>
              <a:rPr lang="ja-JP" altLang="ja-JP" dirty="0"/>
              <a:t>の</a:t>
            </a:r>
            <a:br>
              <a:rPr lang="en-US" altLang="ja-JP" dirty="0"/>
            </a:br>
            <a:r>
              <a:rPr lang="ja-JP" altLang="ja-JP" dirty="0"/>
              <a:t>目的や働き</a:t>
            </a:r>
            <a:endParaRPr kumimoji="1" lang="ja-JP" altLang="en-US" dirty="0"/>
          </a:p>
        </p:txBody>
      </p:sp>
      <p:sp>
        <p:nvSpPr>
          <p:cNvPr id="3" name="コンテンツ プレースホルダー 2"/>
          <p:cNvSpPr>
            <a:spLocks noGrp="1"/>
          </p:cNvSpPr>
          <p:nvPr>
            <p:ph idx="1"/>
          </p:nvPr>
        </p:nvSpPr>
        <p:spPr>
          <a:xfrm>
            <a:off x="881743" y="1999797"/>
            <a:ext cx="10515600" cy="4351338"/>
          </a:xfrm>
        </p:spPr>
        <p:txBody>
          <a:bodyPr/>
          <a:lstStyle/>
          <a:p>
            <a:pPr marL="0" indent="0">
              <a:buNone/>
            </a:pPr>
            <a:r>
              <a:rPr lang="ja-JP" altLang="en-US" sz="3200" dirty="0">
                <a:solidFill>
                  <a:schemeClr val="accent2">
                    <a:lumMod val="50000"/>
                  </a:schemeClr>
                </a:solidFill>
                <a:latin typeface="+mn-ea"/>
                <a:cs typeface="Meiryo UI" panose="020B0604030504040204" pitchFamily="50" charset="-128"/>
              </a:rPr>
              <a:t>✤</a:t>
            </a:r>
            <a:r>
              <a:rPr lang="ja-JP" altLang="en-US" sz="3200" b="1" u="sng" dirty="0">
                <a:solidFill>
                  <a:schemeClr val="accent2">
                    <a:lumMod val="50000"/>
                  </a:schemeClr>
                </a:solidFill>
                <a:effectLst>
                  <a:outerShdw blurRad="38100" dist="38100" dir="2700000" algn="tl">
                    <a:srgbClr val="000000">
                      <a:alpha val="43137"/>
                    </a:srgbClr>
                  </a:outerShdw>
                </a:effectLst>
                <a:latin typeface="+mn-ea"/>
                <a:cs typeface="Meiryo UI" panose="020B0604030504040204" pitchFamily="50" charset="-128"/>
              </a:rPr>
              <a:t>受発注者の事務負担の軽減</a:t>
            </a:r>
            <a:endParaRPr lang="en-US" altLang="ja-JP" sz="3200" b="1" u="sng" dirty="0">
              <a:solidFill>
                <a:schemeClr val="accent2">
                  <a:lumMod val="50000"/>
                </a:schemeClr>
              </a:solidFill>
              <a:effectLst>
                <a:outerShdw blurRad="38100" dist="38100" dir="2700000" algn="tl">
                  <a:srgbClr val="000000">
                    <a:alpha val="43137"/>
                  </a:srgbClr>
                </a:outerShdw>
              </a:effectLst>
              <a:latin typeface="+mn-ea"/>
              <a:cs typeface="Meiryo UI" panose="020B0604030504040204" pitchFamily="50" charset="-128"/>
            </a:endParaRPr>
          </a:p>
          <a:p>
            <a:pPr marL="0" indent="0">
              <a:buNone/>
            </a:pPr>
            <a:r>
              <a:rPr lang="en-US" altLang="ja-JP" sz="2400" b="1" dirty="0">
                <a:solidFill>
                  <a:schemeClr val="accent2">
                    <a:lumMod val="50000"/>
                  </a:schemeClr>
                </a:solidFill>
                <a:effectLst>
                  <a:outerShdw blurRad="38100" dist="38100" dir="2700000" algn="tl">
                    <a:srgbClr val="000000">
                      <a:alpha val="43137"/>
                    </a:srgbClr>
                  </a:outerShdw>
                </a:effectLst>
                <a:latin typeface="+mn-ea"/>
                <a:cs typeface="Meiryo UI" panose="020B0604030504040204" pitchFamily="50" charset="-128"/>
              </a:rPr>
              <a:t>     </a:t>
            </a:r>
            <a:r>
              <a:rPr lang="ja-JP" altLang="en-US" sz="2400" dirty="0">
                <a:solidFill>
                  <a:schemeClr val="accent2">
                    <a:lumMod val="50000"/>
                  </a:schemeClr>
                </a:solidFill>
                <a:latin typeface="+mn-ea"/>
                <a:cs typeface="Meiryo UI" panose="020B0604030504040204" pitchFamily="50" charset="-128"/>
              </a:rPr>
              <a:t>（台帳</a:t>
            </a:r>
            <a:r>
              <a:rPr lang="ja-JP" altLang="en-US" sz="2400" dirty="0">
                <a:solidFill>
                  <a:srgbClr val="C0504D">
                    <a:lumMod val="50000"/>
                  </a:srgbClr>
                </a:solidFill>
                <a:latin typeface="+mn-ea"/>
                <a:cs typeface="Meiryo UI" panose="020B0604030504040204" pitchFamily="50" charset="-128"/>
              </a:rPr>
              <a:t>データを外部も閲覧可）</a:t>
            </a:r>
            <a:endParaRPr lang="en-US" altLang="ja-JP" sz="2400" dirty="0">
              <a:solidFill>
                <a:schemeClr val="accent2">
                  <a:lumMod val="50000"/>
                </a:schemeClr>
              </a:solidFill>
              <a:latin typeface="+mn-ea"/>
              <a:cs typeface="Meiryo UI" panose="020B0604030504040204" pitchFamily="50" charset="-128"/>
            </a:endParaRPr>
          </a:p>
          <a:p>
            <a:pPr marL="0" indent="0">
              <a:buNone/>
            </a:pPr>
            <a:endParaRPr lang="en-US" altLang="ja-JP" sz="1050" dirty="0">
              <a:solidFill>
                <a:schemeClr val="accent2">
                  <a:lumMod val="50000"/>
                </a:schemeClr>
              </a:solidFill>
              <a:latin typeface="+mn-ea"/>
              <a:cs typeface="Meiryo UI" panose="020B0604030504040204" pitchFamily="50" charset="-128"/>
            </a:endParaRPr>
          </a:p>
          <a:p>
            <a:pPr marL="0" indent="0">
              <a:buNone/>
            </a:pPr>
            <a:r>
              <a:rPr lang="ja-JP" altLang="en-US" sz="3200" dirty="0">
                <a:solidFill>
                  <a:schemeClr val="accent2">
                    <a:lumMod val="50000"/>
                  </a:schemeClr>
                </a:solidFill>
                <a:latin typeface="+mn-ea"/>
                <a:cs typeface="Meiryo UI" panose="020B0604030504040204" pitchFamily="50" charset="-128"/>
              </a:rPr>
              <a:t>✤</a:t>
            </a:r>
            <a:r>
              <a:rPr lang="ja-JP" altLang="en-US" sz="3200" b="1" u="sng" dirty="0">
                <a:solidFill>
                  <a:schemeClr val="accent2">
                    <a:lumMod val="50000"/>
                  </a:schemeClr>
                </a:solidFill>
                <a:effectLst>
                  <a:outerShdw blurRad="38100" dist="38100" dir="2700000" algn="tl">
                    <a:srgbClr val="000000">
                      <a:alpha val="43137"/>
                    </a:srgbClr>
                  </a:outerShdw>
                </a:effectLst>
                <a:latin typeface="+mn-ea"/>
                <a:cs typeface="Meiryo UI" panose="020B0604030504040204" pitchFamily="50" charset="-128"/>
              </a:rPr>
              <a:t>予防保全のレベルアップ</a:t>
            </a:r>
            <a:endParaRPr lang="en-US" altLang="ja-JP" sz="3200" b="1" u="sng" dirty="0">
              <a:solidFill>
                <a:schemeClr val="accent2">
                  <a:lumMod val="50000"/>
                </a:schemeClr>
              </a:solidFill>
              <a:effectLst>
                <a:outerShdw blurRad="38100" dist="38100" dir="2700000" algn="tl">
                  <a:srgbClr val="000000">
                    <a:alpha val="43137"/>
                  </a:srgbClr>
                </a:outerShdw>
              </a:effectLst>
              <a:latin typeface="+mn-ea"/>
              <a:cs typeface="Meiryo UI" panose="020B0604030504040204" pitchFamily="50" charset="-128"/>
            </a:endParaRPr>
          </a:p>
          <a:p>
            <a:pPr marL="0" indent="0">
              <a:buNone/>
            </a:pPr>
            <a:r>
              <a:rPr lang="en-US" altLang="ja-JP" sz="2400" b="1" dirty="0">
                <a:solidFill>
                  <a:schemeClr val="accent2">
                    <a:lumMod val="50000"/>
                  </a:schemeClr>
                </a:solidFill>
                <a:effectLst>
                  <a:outerShdw blurRad="38100" dist="38100" dir="2700000" algn="tl">
                    <a:srgbClr val="000000">
                      <a:alpha val="43137"/>
                    </a:srgbClr>
                  </a:outerShdw>
                </a:effectLst>
                <a:latin typeface="+mn-ea"/>
                <a:cs typeface="Meiryo UI" panose="020B0604030504040204" pitchFamily="50" charset="-128"/>
              </a:rPr>
              <a:t>     </a:t>
            </a:r>
            <a:r>
              <a:rPr lang="ja-JP" altLang="en-US" sz="2400" dirty="0">
                <a:solidFill>
                  <a:schemeClr val="accent2">
                    <a:lumMod val="50000"/>
                  </a:schemeClr>
                </a:solidFill>
                <a:latin typeface="+mn-ea"/>
                <a:cs typeface="Meiryo UI" panose="020B0604030504040204" pitchFamily="50" charset="-128"/>
              </a:rPr>
              <a:t>（各</a:t>
            </a:r>
            <a:r>
              <a:rPr lang="ja-JP" altLang="en-US" sz="2400" dirty="0">
                <a:solidFill>
                  <a:srgbClr val="C0504D">
                    <a:lumMod val="50000"/>
                  </a:srgbClr>
                </a:solidFill>
                <a:latin typeface="+mn-ea"/>
                <a:cs typeface="Meiryo UI" panose="020B0604030504040204" pitchFamily="50" charset="-128"/>
              </a:rPr>
              <a:t>施設情報を最新に保ち、一元的に管理）</a:t>
            </a:r>
            <a:endParaRPr lang="en-US" altLang="ja-JP" sz="2400" dirty="0">
              <a:solidFill>
                <a:srgbClr val="C0504D">
                  <a:lumMod val="50000"/>
                </a:srgbClr>
              </a:solidFill>
              <a:latin typeface="+mn-ea"/>
              <a:cs typeface="Meiryo UI" panose="020B0604030504040204" pitchFamily="50" charset="-128"/>
            </a:endParaRPr>
          </a:p>
          <a:p>
            <a:pPr marL="0" indent="0">
              <a:buNone/>
            </a:pPr>
            <a:endParaRPr lang="en-US" altLang="ja-JP" sz="1050" dirty="0">
              <a:solidFill>
                <a:schemeClr val="accent2">
                  <a:lumMod val="50000"/>
                </a:schemeClr>
              </a:solidFill>
              <a:latin typeface="+mn-ea"/>
              <a:cs typeface="Meiryo UI" panose="020B0604030504040204" pitchFamily="50" charset="-128"/>
            </a:endParaRPr>
          </a:p>
          <a:p>
            <a:pPr marL="0" indent="0">
              <a:buNone/>
            </a:pPr>
            <a:r>
              <a:rPr lang="ja-JP" altLang="en-US" sz="3200" dirty="0">
                <a:solidFill>
                  <a:schemeClr val="accent2">
                    <a:lumMod val="50000"/>
                  </a:schemeClr>
                </a:solidFill>
                <a:latin typeface="+mn-ea"/>
                <a:cs typeface="Meiryo UI" panose="020B0604030504040204" pitchFamily="50" charset="-128"/>
              </a:rPr>
              <a:t>✤</a:t>
            </a:r>
            <a:r>
              <a:rPr lang="ja-JP" altLang="en-US" sz="3200" b="1" u="sng" dirty="0">
                <a:solidFill>
                  <a:schemeClr val="accent2">
                    <a:lumMod val="50000"/>
                  </a:schemeClr>
                </a:solidFill>
                <a:effectLst>
                  <a:outerShdw blurRad="38100" dist="38100" dir="2700000" algn="tl">
                    <a:srgbClr val="000000">
                      <a:alpha val="43137"/>
                    </a:srgbClr>
                  </a:outerShdw>
                </a:effectLst>
                <a:latin typeface="+mn-ea"/>
                <a:cs typeface="Meiryo UI" panose="020B0604030504040204" pitchFamily="50" charset="-128"/>
              </a:rPr>
              <a:t>災害対応の迅速化</a:t>
            </a:r>
            <a:endParaRPr lang="en-US" altLang="ja-JP" sz="3200" b="1" u="sng" dirty="0">
              <a:solidFill>
                <a:schemeClr val="accent2">
                  <a:lumMod val="50000"/>
                </a:schemeClr>
              </a:solidFill>
              <a:effectLst>
                <a:outerShdw blurRad="38100" dist="38100" dir="2700000" algn="tl">
                  <a:srgbClr val="000000">
                    <a:alpha val="43137"/>
                  </a:srgbClr>
                </a:outerShdw>
              </a:effectLst>
              <a:latin typeface="+mn-ea"/>
              <a:cs typeface="Meiryo UI" panose="020B0604030504040204" pitchFamily="50" charset="-128"/>
            </a:endParaRPr>
          </a:p>
          <a:p>
            <a:pPr marL="0" indent="0">
              <a:buNone/>
            </a:pPr>
            <a:r>
              <a:rPr lang="en-US" altLang="ja-JP" sz="2400" b="1" dirty="0">
                <a:solidFill>
                  <a:schemeClr val="accent2">
                    <a:lumMod val="50000"/>
                  </a:schemeClr>
                </a:solidFill>
                <a:effectLst>
                  <a:outerShdw blurRad="38100" dist="38100" dir="2700000" algn="tl">
                    <a:srgbClr val="000000">
                      <a:alpha val="43137"/>
                    </a:srgbClr>
                  </a:outerShdw>
                </a:effectLst>
                <a:latin typeface="+mn-ea"/>
                <a:cs typeface="Meiryo UI" panose="020B0604030504040204" pitchFamily="50" charset="-128"/>
              </a:rPr>
              <a:t>     </a:t>
            </a:r>
            <a:r>
              <a:rPr lang="ja-JP" altLang="en-US" sz="2400" dirty="0">
                <a:solidFill>
                  <a:schemeClr val="accent2">
                    <a:lumMod val="50000"/>
                  </a:schemeClr>
                </a:solidFill>
                <a:latin typeface="+mn-ea"/>
                <a:cs typeface="Meiryo UI" panose="020B0604030504040204" pitchFamily="50" charset="-128"/>
              </a:rPr>
              <a:t>（災害情報を収集し、共有可能</a:t>
            </a:r>
            <a:r>
              <a:rPr lang="ja-JP" altLang="en-US" sz="2400" dirty="0">
                <a:solidFill>
                  <a:srgbClr val="C0504D">
                    <a:lumMod val="50000"/>
                  </a:srgbClr>
                </a:solidFill>
                <a:latin typeface="+mn-ea"/>
                <a:cs typeface="Meiryo UI" panose="020B0604030504040204" pitchFamily="50" charset="-128"/>
              </a:rPr>
              <a:t>なシステム）</a:t>
            </a:r>
            <a:endParaRPr lang="en-US" altLang="ja-JP" sz="2400" dirty="0">
              <a:solidFill>
                <a:schemeClr val="accent2">
                  <a:lumMod val="50000"/>
                </a:schemeClr>
              </a:solidFill>
              <a:latin typeface="+mn-ea"/>
              <a:cs typeface="Meiryo UI" panose="020B0604030504040204" pitchFamily="50" charset="-128"/>
            </a:endParaRPr>
          </a:p>
        </p:txBody>
      </p:sp>
      <p:sp>
        <p:nvSpPr>
          <p:cNvPr id="5" name="正方形/長方形 4"/>
          <p:cNvSpPr>
            <a:spLocks noChangeAspect="1"/>
          </p:cNvSpPr>
          <p:nvPr/>
        </p:nvSpPr>
        <p:spPr>
          <a:xfrm>
            <a:off x="608823" y="1775967"/>
            <a:ext cx="10221102" cy="426605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endParaRPr lang="en-US" altLang="ja-JP" sz="2000" dirty="0">
              <a:solidFill>
                <a:srgbClr val="FF0000"/>
              </a:solidFill>
              <a:latin typeface="+mn-ea"/>
            </a:endParaRPr>
          </a:p>
        </p:txBody>
      </p:sp>
      <p:sp>
        <p:nvSpPr>
          <p:cNvPr id="6" name="スライド番号プレースホルダー 5"/>
          <p:cNvSpPr>
            <a:spLocks noGrp="1"/>
          </p:cNvSpPr>
          <p:nvPr>
            <p:ph type="sldNum" sz="quarter" idx="12"/>
          </p:nvPr>
        </p:nvSpPr>
        <p:spPr/>
        <p:txBody>
          <a:bodyPr/>
          <a:lstStyle/>
          <a:p>
            <a:fld id="{83D0CBB3-D5EF-45D7-8A55-35B804FE7D2E}" type="slidenum">
              <a:rPr kumimoji="1" lang="ja-JP" altLang="en-US" smtClean="0"/>
              <a:t>4</a:t>
            </a:fld>
            <a:endParaRPr kumimoji="1" lang="ja-JP" altLang="en-US"/>
          </a:p>
        </p:txBody>
      </p:sp>
    </p:spTree>
    <p:extLst>
      <p:ext uri="{BB962C8B-B14F-4D97-AF65-F5344CB8AC3E}">
        <p14:creationId xmlns:p14="http://schemas.microsoft.com/office/powerpoint/2010/main" val="4241308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199" y="365125"/>
            <a:ext cx="10937033" cy="1325563"/>
          </a:xfrm>
        </p:spPr>
        <p:txBody>
          <a:bodyPr>
            <a:normAutofit/>
          </a:bodyPr>
          <a:lstStyle/>
          <a:p>
            <a:r>
              <a:rPr lang="ja-JP" altLang="en-US" dirty="0"/>
              <a:t>施設管理データベースシステムの成り立ち</a:t>
            </a:r>
            <a:endParaRPr kumimoji="1" lang="ja-JP" altLang="en-US" dirty="0"/>
          </a:p>
        </p:txBody>
      </p:sp>
      <p:sp>
        <p:nvSpPr>
          <p:cNvPr id="4" name="正方形/長方形 3"/>
          <p:cNvSpPr>
            <a:spLocks noChangeAspect="1"/>
          </p:cNvSpPr>
          <p:nvPr/>
        </p:nvSpPr>
        <p:spPr>
          <a:xfrm>
            <a:off x="1062500" y="1756054"/>
            <a:ext cx="9646811" cy="1627740"/>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ja-JP" altLang="en-US" sz="2800" u="sng" dirty="0">
                <a:solidFill>
                  <a:sysClr val="windowText" lastClr="000000"/>
                </a:solidFill>
                <a:latin typeface="+mn-ea"/>
              </a:rPr>
              <a:t>ワーキング</a:t>
            </a:r>
            <a:r>
              <a:rPr lang="en-US" altLang="ja-JP" sz="2800" u="sng" dirty="0">
                <a:solidFill>
                  <a:sysClr val="windowText" lastClr="000000"/>
                </a:solidFill>
                <a:latin typeface="+mn-ea"/>
              </a:rPr>
              <a:t>(R2</a:t>
            </a:r>
            <a:r>
              <a:rPr lang="ja-JP" altLang="en-US" sz="2800" u="sng" dirty="0">
                <a:solidFill>
                  <a:sysClr val="windowText" lastClr="000000"/>
                </a:solidFill>
                <a:latin typeface="+mn-ea"/>
              </a:rPr>
              <a:t>・</a:t>
            </a:r>
            <a:r>
              <a:rPr lang="en-US" altLang="ja-JP" sz="2800" u="sng" dirty="0">
                <a:solidFill>
                  <a:sysClr val="windowText" lastClr="000000"/>
                </a:solidFill>
                <a:latin typeface="+mn-ea"/>
              </a:rPr>
              <a:t>R3)</a:t>
            </a:r>
            <a:r>
              <a:rPr lang="ja-JP" altLang="en-US" sz="2800" u="sng" dirty="0">
                <a:solidFill>
                  <a:sysClr val="windowText" lastClr="000000"/>
                </a:solidFill>
                <a:latin typeface="+mn-ea"/>
              </a:rPr>
              <a:t>で見えた現状の</a:t>
            </a:r>
            <a:r>
              <a:rPr lang="ja-JP" altLang="en-US" sz="2800" u="sng" dirty="0">
                <a:solidFill>
                  <a:schemeClr val="accent5"/>
                </a:solidFill>
                <a:latin typeface="+mn-ea"/>
              </a:rPr>
              <a:t>課題</a:t>
            </a:r>
            <a:endParaRPr lang="ja-JP" altLang="en-US" sz="2800" dirty="0">
              <a:solidFill>
                <a:schemeClr val="accent5"/>
              </a:solidFill>
              <a:latin typeface="+mn-ea"/>
            </a:endParaRPr>
          </a:p>
          <a:p>
            <a:r>
              <a:rPr lang="ja-JP" altLang="en-US" sz="2000" dirty="0">
                <a:solidFill>
                  <a:sysClr val="windowText" lastClr="000000"/>
                </a:solidFill>
                <a:latin typeface="+mn-ea"/>
              </a:rPr>
              <a:t>　 ・</a:t>
            </a:r>
            <a:r>
              <a:rPr lang="ja-JP" altLang="en-US" sz="2000" dirty="0">
                <a:solidFill>
                  <a:schemeClr val="accent5"/>
                </a:solidFill>
                <a:latin typeface="+mn-ea"/>
              </a:rPr>
              <a:t>台帳が紙</a:t>
            </a:r>
            <a:r>
              <a:rPr lang="ja-JP" altLang="en-US" sz="2000" dirty="0">
                <a:solidFill>
                  <a:sysClr val="windowText" lastClr="000000"/>
                </a:solidFill>
                <a:latin typeface="+mn-ea"/>
              </a:rPr>
              <a:t>であったり</a:t>
            </a:r>
            <a:r>
              <a:rPr lang="ja-JP" altLang="en-US" sz="2000" dirty="0">
                <a:solidFill>
                  <a:schemeClr val="accent5"/>
                </a:solidFill>
                <a:latin typeface="+mn-ea"/>
              </a:rPr>
              <a:t>保管場所もバラバラ</a:t>
            </a:r>
            <a:r>
              <a:rPr lang="ja-JP" altLang="en-US" sz="2000" dirty="0">
                <a:solidFill>
                  <a:schemeClr val="tx1"/>
                </a:solidFill>
                <a:latin typeface="+mn-ea"/>
              </a:rPr>
              <a:t>で</a:t>
            </a:r>
            <a:r>
              <a:rPr lang="ja-JP" altLang="en-US" sz="2000" dirty="0">
                <a:solidFill>
                  <a:sysClr val="windowText" lastClr="000000"/>
                </a:solidFill>
                <a:latin typeface="+mn-ea"/>
              </a:rPr>
              <a:t>探しにくい</a:t>
            </a:r>
          </a:p>
          <a:p>
            <a:r>
              <a:rPr lang="ja-JP" altLang="en-US" sz="2000" dirty="0">
                <a:solidFill>
                  <a:sysClr val="windowText" lastClr="000000"/>
                </a:solidFill>
                <a:latin typeface="+mn-ea"/>
              </a:rPr>
              <a:t>　 ・</a:t>
            </a:r>
            <a:r>
              <a:rPr lang="ja-JP" altLang="en-US" sz="2000" dirty="0">
                <a:solidFill>
                  <a:schemeClr val="accent5"/>
                </a:solidFill>
                <a:latin typeface="+mn-ea"/>
              </a:rPr>
              <a:t>台帳の更新</a:t>
            </a:r>
            <a:r>
              <a:rPr lang="ja-JP" altLang="en-US" sz="2000" dirty="0">
                <a:solidFill>
                  <a:schemeClr val="tx1"/>
                </a:solidFill>
                <a:latin typeface="+mn-ea"/>
              </a:rPr>
              <a:t>や編集に</a:t>
            </a:r>
            <a:r>
              <a:rPr lang="ja-JP" altLang="en-US" sz="2000" dirty="0">
                <a:solidFill>
                  <a:schemeClr val="accent5"/>
                </a:solidFill>
                <a:latin typeface="+mn-ea"/>
              </a:rPr>
              <a:t>多く</a:t>
            </a:r>
            <a:r>
              <a:rPr lang="ja-JP" altLang="en-US" sz="2000" dirty="0">
                <a:solidFill>
                  <a:schemeClr val="tx1"/>
                </a:solidFill>
                <a:latin typeface="+mn-ea"/>
              </a:rPr>
              <a:t>の手間が発生し</a:t>
            </a:r>
            <a:r>
              <a:rPr lang="ja-JP" altLang="en-US" sz="2000" dirty="0">
                <a:solidFill>
                  <a:schemeClr val="accent5"/>
                </a:solidFill>
                <a:latin typeface="+mn-ea"/>
              </a:rPr>
              <a:t>負担である</a:t>
            </a:r>
            <a:endParaRPr lang="en-US" altLang="ja-JP" sz="2000" dirty="0">
              <a:solidFill>
                <a:schemeClr val="accent5"/>
              </a:solidFill>
              <a:latin typeface="+mn-ea"/>
            </a:endParaRPr>
          </a:p>
          <a:p>
            <a:r>
              <a:rPr lang="ja-JP" altLang="en-US" sz="2000" dirty="0">
                <a:solidFill>
                  <a:sysClr val="windowText" lastClr="000000"/>
                </a:solidFill>
                <a:latin typeface="+mn-ea"/>
              </a:rPr>
              <a:t>　 ・</a:t>
            </a:r>
            <a:r>
              <a:rPr lang="ja-JP" altLang="en-US" sz="2000" dirty="0">
                <a:solidFill>
                  <a:schemeClr val="accent5"/>
                </a:solidFill>
                <a:latin typeface="+mn-ea"/>
              </a:rPr>
              <a:t>台帳の提供や窓口対応</a:t>
            </a:r>
            <a:r>
              <a:rPr lang="ja-JP" altLang="en-US" sz="2000" dirty="0">
                <a:solidFill>
                  <a:sysClr val="windowText" lastClr="000000"/>
                </a:solidFill>
                <a:latin typeface="+mn-ea"/>
              </a:rPr>
              <a:t>に</a:t>
            </a:r>
            <a:r>
              <a:rPr lang="ja-JP" altLang="en-US" sz="2000" dirty="0">
                <a:solidFill>
                  <a:schemeClr val="accent5"/>
                </a:solidFill>
                <a:latin typeface="+mn-ea"/>
              </a:rPr>
              <a:t>時間</a:t>
            </a:r>
            <a:r>
              <a:rPr lang="ja-JP" altLang="en-US" sz="2000" dirty="0">
                <a:solidFill>
                  <a:schemeClr val="tx1"/>
                </a:solidFill>
                <a:latin typeface="+mn-ea"/>
              </a:rPr>
              <a:t>がかかってしまう・・等々</a:t>
            </a:r>
            <a:endParaRPr lang="en-US" altLang="ja-JP" sz="2000" dirty="0">
              <a:solidFill>
                <a:schemeClr val="tx1"/>
              </a:solidFill>
              <a:latin typeface="+mn-ea"/>
            </a:endParaRPr>
          </a:p>
        </p:txBody>
      </p:sp>
      <p:sp>
        <p:nvSpPr>
          <p:cNvPr id="7" name="角丸四角形吹き出し 6"/>
          <p:cNvSpPr/>
          <p:nvPr/>
        </p:nvSpPr>
        <p:spPr>
          <a:xfrm>
            <a:off x="2031300" y="4849178"/>
            <a:ext cx="5484444" cy="1704022"/>
          </a:xfrm>
          <a:prstGeom prst="wedgeRoundRectCallout">
            <a:avLst>
              <a:gd name="adj1" fmla="val 55116"/>
              <a:gd name="adj2" fmla="val 2589"/>
              <a:gd name="adj3" fmla="val 1666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0" indent="-63500"/>
            <a:r>
              <a:rPr lang="ja-JP" altLang="en-US" sz="1600" dirty="0">
                <a:solidFill>
                  <a:schemeClr val="tx1"/>
                </a:solidFill>
                <a:latin typeface="+mn-ea"/>
              </a:rPr>
              <a:t>・各課バラバラで台帳管理されているため、</a:t>
            </a:r>
            <a:endParaRPr lang="en-US" altLang="ja-JP" sz="1600" dirty="0">
              <a:solidFill>
                <a:schemeClr val="tx1"/>
              </a:solidFill>
              <a:latin typeface="+mn-ea"/>
            </a:endParaRPr>
          </a:p>
          <a:p>
            <a:pPr marL="63500" indent="-63500"/>
            <a:r>
              <a:rPr lang="ja-JP" altLang="en-US" sz="1600" dirty="0">
                <a:solidFill>
                  <a:schemeClr val="tx1"/>
                </a:solidFill>
                <a:latin typeface="+mn-ea"/>
              </a:rPr>
              <a:t>　重ね合わせて見ることが難しい</a:t>
            </a:r>
            <a:endParaRPr lang="en-US" altLang="ja-JP" sz="1600" dirty="0">
              <a:solidFill>
                <a:schemeClr val="tx1"/>
              </a:solidFill>
              <a:latin typeface="+mn-ea"/>
            </a:endParaRPr>
          </a:p>
          <a:p>
            <a:pPr marL="63500" indent="-63500"/>
            <a:r>
              <a:rPr lang="ja-JP" altLang="en-US" sz="1600" dirty="0">
                <a:solidFill>
                  <a:schemeClr val="tx1"/>
                </a:solidFill>
                <a:latin typeface="+mn-ea"/>
              </a:rPr>
              <a:t>・情報を探したり、台帳を更新するのに</a:t>
            </a:r>
            <a:endParaRPr lang="en-US" altLang="ja-JP" sz="1600" dirty="0">
              <a:solidFill>
                <a:schemeClr val="tx1"/>
              </a:solidFill>
              <a:latin typeface="+mn-ea"/>
            </a:endParaRPr>
          </a:p>
          <a:p>
            <a:pPr marL="130175" indent="-63500"/>
            <a:r>
              <a:rPr lang="ja-JP" altLang="en-US" sz="1600" dirty="0">
                <a:solidFill>
                  <a:schemeClr val="tx1"/>
                </a:solidFill>
                <a:latin typeface="+mn-ea"/>
              </a:rPr>
              <a:t>　手間がかかる</a:t>
            </a:r>
            <a:endParaRPr lang="en-US" altLang="ja-JP" sz="1600" dirty="0">
              <a:solidFill>
                <a:schemeClr val="tx1"/>
              </a:solidFill>
              <a:latin typeface="+mn-ea"/>
            </a:endParaRPr>
          </a:p>
          <a:p>
            <a:pPr marL="63500" indent="-63500"/>
            <a:r>
              <a:rPr lang="ja-JP" altLang="en-US" sz="1600" dirty="0">
                <a:solidFill>
                  <a:schemeClr val="tx1"/>
                </a:solidFill>
                <a:latin typeface="+mn-ea"/>
              </a:rPr>
              <a:t>・引継ぎ漏れの発生が懸念される</a:t>
            </a:r>
            <a:endParaRPr lang="en-US" altLang="ja-JP" sz="1600" dirty="0">
              <a:solidFill>
                <a:schemeClr val="tx1"/>
              </a:solidFill>
              <a:latin typeface="+mn-ea"/>
            </a:endParaRPr>
          </a:p>
          <a:p>
            <a:pPr marL="63500" indent="-63500"/>
            <a:r>
              <a:rPr lang="ja-JP" altLang="en-US" sz="1600" dirty="0">
                <a:solidFill>
                  <a:schemeClr val="tx1"/>
                </a:solidFill>
                <a:latin typeface="+mn-ea"/>
              </a:rPr>
              <a:t>・外部からの閲覧や問合せの対応に手間と時間がかかる</a:t>
            </a:r>
            <a:endParaRPr lang="en-US" altLang="ja-JP" sz="1600" dirty="0">
              <a:solidFill>
                <a:schemeClr val="tx1"/>
              </a:solidFill>
              <a:latin typeface="+mn-ea"/>
            </a:endParaRPr>
          </a:p>
        </p:txBody>
      </p:sp>
      <p:sp>
        <p:nvSpPr>
          <p:cNvPr id="8" name="角丸四角形吹き出し 7"/>
          <p:cNvSpPr/>
          <p:nvPr/>
        </p:nvSpPr>
        <p:spPr>
          <a:xfrm>
            <a:off x="2109437" y="3590204"/>
            <a:ext cx="4691777" cy="1186734"/>
          </a:xfrm>
          <a:prstGeom prst="wedgeRoundRectCallout">
            <a:avLst>
              <a:gd name="adj1" fmla="val -56505"/>
              <a:gd name="adj2" fmla="val 6087"/>
              <a:gd name="adj3" fmla="val 1666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875" indent="-15875"/>
            <a:r>
              <a:rPr lang="ja-JP" altLang="en-US" sz="1600" b="1" dirty="0">
                <a:solidFill>
                  <a:schemeClr val="tx1"/>
                </a:solidFill>
                <a:latin typeface="+mn-ea"/>
              </a:rPr>
              <a:t>・</a:t>
            </a:r>
            <a:r>
              <a:rPr lang="ja-JP" altLang="en-US" sz="1600" dirty="0">
                <a:solidFill>
                  <a:schemeClr val="tx1"/>
                </a:solidFill>
                <a:latin typeface="+mn-ea"/>
              </a:rPr>
              <a:t>県の窓口に行かないと</a:t>
            </a:r>
            <a:endParaRPr lang="en-US" altLang="ja-JP" sz="1600" dirty="0">
              <a:solidFill>
                <a:schemeClr val="tx1"/>
              </a:solidFill>
              <a:latin typeface="+mn-ea"/>
            </a:endParaRPr>
          </a:p>
          <a:p>
            <a:pPr marL="84138" indent="-30163"/>
            <a:r>
              <a:rPr lang="ja-JP" altLang="en-US" sz="1600" dirty="0">
                <a:solidFill>
                  <a:schemeClr val="tx1"/>
                </a:solidFill>
                <a:latin typeface="+mn-ea"/>
              </a:rPr>
              <a:t>台帳が見れない</a:t>
            </a:r>
            <a:endParaRPr lang="en-US" altLang="ja-JP" sz="1600" dirty="0">
              <a:solidFill>
                <a:schemeClr val="tx1"/>
              </a:solidFill>
              <a:latin typeface="+mn-ea"/>
            </a:endParaRPr>
          </a:p>
          <a:p>
            <a:pPr marL="15875" indent="-15875"/>
            <a:r>
              <a:rPr lang="ja-JP" altLang="en-US" sz="1600" dirty="0">
                <a:solidFill>
                  <a:schemeClr val="tx1"/>
                </a:solidFill>
                <a:latin typeface="+mn-ea"/>
              </a:rPr>
              <a:t>・職員から書類をもらう必要が</a:t>
            </a:r>
            <a:endParaRPr lang="en-US" altLang="ja-JP" sz="1600" dirty="0">
              <a:solidFill>
                <a:schemeClr val="tx1"/>
              </a:solidFill>
              <a:latin typeface="+mn-ea"/>
            </a:endParaRPr>
          </a:p>
          <a:p>
            <a:pPr marL="15875" indent="-15875"/>
            <a:r>
              <a:rPr lang="ja-JP" altLang="en-US" sz="1600" dirty="0">
                <a:solidFill>
                  <a:schemeClr val="tx1"/>
                </a:solidFill>
                <a:latin typeface="+mn-ea"/>
              </a:rPr>
              <a:t>  あるため、手間と時間がかかる</a:t>
            </a:r>
            <a:endParaRPr lang="en-US" altLang="ja-JP" sz="1600" dirty="0">
              <a:solidFill>
                <a:schemeClr val="tx1"/>
              </a:solidFill>
              <a:latin typeface="+mn-ea"/>
            </a:endParaRP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5008" y="5255800"/>
            <a:ext cx="1102225" cy="1109154"/>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53" y="3691169"/>
            <a:ext cx="998556" cy="998556"/>
          </a:xfrm>
          <a:prstGeom prst="rect">
            <a:avLst/>
          </a:prstGeom>
        </p:spPr>
      </p:pic>
      <p:sp>
        <p:nvSpPr>
          <p:cNvPr id="11" name="テキスト ボックス 10"/>
          <p:cNvSpPr txBox="1"/>
          <p:nvPr/>
        </p:nvSpPr>
        <p:spPr>
          <a:xfrm>
            <a:off x="8214622" y="6265465"/>
            <a:ext cx="822996" cy="338554"/>
          </a:xfrm>
          <a:prstGeom prst="rect">
            <a:avLst/>
          </a:prstGeom>
          <a:noFill/>
          <a:ln>
            <a:noFill/>
          </a:ln>
        </p:spPr>
        <p:txBody>
          <a:bodyPr wrap="square" rtlCol="0">
            <a:spAutoFit/>
          </a:bodyPr>
          <a:lstStyle/>
          <a:p>
            <a:pPr algn="ctr"/>
            <a:r>
              <a:rPr kumimoji="1" lang="ja-JP" altLang="en-US" sz="1600" u="sng" dirty="0">
                <a:latin typeface="ＭＳ ゴシック" panose="020B0609070205080204" pitchFamily="49" charset="-128"/>
                <a:ea typeface="ＭＳ ゴシック" panose="020B0609070205080204" pitchFamily="49" charset="-128"/>
              </a:rPr>
              <a:t>職員</a:t>
            </a:r>
          </a:p>
        </p:txBody>
      </p:sp>
      <p:sp>
        <p:nvSpPr>
          <p:cNvPr id="12" name="テキスト ボックス 11"/>
          <p:cNvSpPr txBox="1"/>
          <p:nvPr/>
        </p:nvSpPr>
        <p:spPr>
          <a:xfrm>
            <a:off x="999551" y="4674889"/>
            <a:ext cx="847560" cy="584775"/>
          </a:xfrm>
          <a:prstGeom prst="rect">
            <a:avLst/>
          </a:prstGeom>
          <a:noFill/>
          <a:ln>
            <a:noFill/>
          </a:ln>
        </p:spPr>
        <p:txBody>
          <a:bodyPr wrap="square" rtlCol="0">
            <a:spAutoFit/>
          </a:bodyPr>
          <a:lstStyle/>
          <a:p>
            <a:pPr algn="ctr"/>
            <a:r>
              <a:rPr lang="ja-JP" altLang="en-US" sz="1600" u="sng" dirty="0">
                <a:latin typeface="ＭＳ ゴシック" panose="020B0609070205080204" pitchFamily="49" charset="-128"/>
                <a:ea typeface="ＭＳ ゴシック" panose="020B0609070205080204" pitchFamily="49" charset="-128"/>
              </a:rPr>
              <a:t>受託者</a:t>
            </a:r>
            <a:endParaRPr lang="en-US" altLang="ja-JP" sz="1600" u="sng" dirty="0">
              <a:latin typeface="ＭＳ ゴシック" panose="020B0609070205080204" pitchFamily="49" charset="-128"/>
              <a:ea typeface="ＭＳ ゴシック" panose="020B0609070205080204" pitchFamily="49" charset="-128"/>
            </a:endParaRPr>
          </a:p>
          <a:p>
            <a:pPr algn="ctr"/>
            <a:r>
              <a:rPr lang="ja-JP" altLang="en-US" sz="1600" u="sng" dirty="0">
                <a:latin typeface="ＭＳ ゴシック" panose="020B0609070205080204" pitchFamily="49" charset="-128"/>
                <a:ea typeface="ＭＳ ゴシック" panose="020B0609070205080204" pitchFamily="49" charset="-128"/>
              </a:rPr>
              <a:t>・県民</a:t>
            </a:r>
            <a:endParaRPr kumimoji="1" lang="ja-JP" altLang="en-US" sz="1600" u="sng" dirty="0">
              <a:latin typeface="ＭＳ ゴシック" panose="020B0609070205080204" pitchFamily="49" charset="-128"/>
              <a:ea typeface="ＭＳ ゴシック" panose="020B0609070205080204" pitchFamily="49" charset="-128"/>
            </a:endParaRPr>
          </a:p>
        </p:txBody>
      </p:sp>
      <p:sp>
        <p:nvSpPr>
          <p:cNvPr id="13" name="正方形/長方形 12">
            <a:extLst>
              <a:ext uri="{FF2B5EF4-FFF2-40B4-BE49-F238E27FC236}">
                <a16:creationId xmlns:a16="http://schemas.microsoft.com/office/drawing/2014/main" id="{67E5F7EB-BC8D-46AF-9744-9D2EE99642DE}"/>
              </a:ext>
            </a:extLst>
          </p:cNvPr>
          <p:cNvSpPr/>
          <p:nvPr/>
        </p:nvSpPr>
        <p:spPr>
          <a:xfrm>
            <a:off x="8676050" y="4227980"/>
            <a:ext cx="631207" cy="62119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14"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正方形/長方形 13">
            <a:extLst>
              <a:ext uri="{FF2B5EF4-FFF2-40B4-BE49-F238E27FC236}">
                <a16:creationId xmlns:a16="http://schemas.microsoft.com/office/drawing/2014/main" id="{6D3303E3-E4CD-4F9D-9E42-C1CF2C01D36F}"/>
              </a:ext>
            </a:extLst>
          </p:cNvPr>
          <p:cNvSpPr/>
          <p:nvPr/>
        </p:nvSpPr>
        <p:spPr>
          <a:xfrm>
            <a:off x="10126357" y="4227958"/>
            <a:ext cx="622550" cy="62255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14"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15" name="グラフィックス 3" descr="コンピューター">
            <a:extLst>
              <a:ext uri="{FF2B5EF4-FFF2-40B4-BE49-F238E27FC236}">
                <a16:creationId xmlns:a16="http://schemas.microsoft.com/office/drawing/2014/main" id="{9ADD96B1-C398-4C19-AEB4-E5509BAEFC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0577" y="4983348"/>
            <a:ext cx="904577" cy="904577"/>
          </a:xfrm>
          <a:prstGeom prst="rect">
            <a:avLst/>
          </a:prstGeom>
        </p:spPr>
      </p:pic>
      <p:sp>
        <p:nvSpPr>
          <p:cNvPr id="16" name="テキスト ボックス 15"/>
          <p:cNvSpPr txBox="1"/>
          <p:nvPr/>
        </p:nvSpPr>
        <p:spPr>
          <a:xfrm>
            <a:off x="8691245" y="4776514"/>
            <a:ext cx="566841" cy="331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紙</a:t>
            </a:r>
          </a:p>
        </p:txBody>
      </p:sp>
      <p:sp>
        <p:nvSpPr>
          <p:cNvPr id="17" name="テキスト ボックス 16"/>
          <p:cNvSpPr txBox="1"/>
          <p:nvPr/>
        </p:nvSpPr>
        <p:spPr>
          <a:xfrm>
            <a:off x="10142470" y="4769680"/>
            <a:ext cx="566841" cy="3668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CD</a:t>
            </a:r>
            <a:endPar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8" name="テキスト ボックス 17"/>
          <p:cNvSpPr txBox="1"/>
          <p:nvPr/>
        </p:nvSpPr>
        <p:spPr>
          <a:xfrm>
            <a:off x="8734826" y="5731351"/>
            <a:ext cx="2337120" cy="3131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個別システム・</a:t>
            </a:r>
            <a:r>
              <a:rPr kumimoji="1" lang="en-US" altLang="ja-JP"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HDD</a:t>
            </a:r>
            <a:endPar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9" name="テキスト ボックス 18"/>
          <p:cNvSpPr txBox="1"/>
          <p:nvPr/>
        </p:nvSpPr>
        <p:spPr>
          <a:xfrm>
            <a:off x="8337795" y="3978591"/>
            <a:ext cx="649152" cy="276999"/>
          </a:xfrm>
          <a:prstGeom prst="rect">
            <a:avLst/>
          </a:prstGeom>
          <a:noFill/>
          <a:ln>
            <a:noFill/>
          </a:ln>
        </p:spPr>
        <p:txBody>
          <a:bodyPr wrap="square" rtlCol="0">
            <a:spAutoFit/>
          </a:bodyPr>
          <a:lstStyle/>
          <a:p>
            <a:pPr algn="ctr"/>
            <a:r>
              <a:rPr kumimoji="1" lang="ja-JP" altLang="en-US" sz="1200" dirty="0">
                <a:latin typeface="ＭＳ ゴシック" panose="020B0609070205080204" pitchFamily="49" charset="-128"/>
                <a:ea typeface="ＭＳ ゴシック" panose="020B0609070205080204" pitchFamily="49" charset="-128"/>
              </a:rPr>
              <a:t>Ａ課</a:t>
            </a:r>
          </a:p>
        </p:txBody>
      </p:sp>
      <p:sp>
        <p:nvSpPr>
          <p:cNvPr id="20" name="テキスト ボックス 19"/>
          <p:cNvSpPr txBox="1"/>
          <p:nvPr/>
        </p:nvSpPr>
        <p:spPr>
          <a:xfrm>
            <a:off x="9739776" y="3990102"/>
            <a:ext cx="649152" cy="276999"/>
          </a:xfrm>
          <a:prstGeom prst="rect">
            <a:avLst/>
          </a:prstGeom>
          <a:noFill/>
          <a:ln>
            <a:noFill/>
          </a:ln>
        </p:spPr>
        <p:txBody>
          <a:bodyPr wrap="square" rtlCol="0">
            <a:spAutoFit/>
          </a:bodyPr>
          <a:lstStyle/>
          <a:p>
            <a:pPr algn="ctr"/>
            <a:r>
              <a:rPr kumimoji="1" lang="ja-JP" altLang="en-US" sz="1200" dirty="0">
                <a:latin typeface="ＭＳ ゴシック" panose="020B0609070205080204" pitchFamily="49" charset="-128"/>
                <a:ea typeface="ＭＳ ゴシック" panose="020B0609070205080204" pitchFamily="49" charset="-128"/>
              </a:rPr>
              <a:t>Ｂ課</a:t>
            </a:r>
          </a:p>
        </p:txBody>
      </p:sp>
      <p:sp>
        <p:nvSpPr>
          <p:cNvPr id="21" name="テキスト ボックス 20"/>
          <p:cNvSpPr txBox="1"/>
          <p:nvPr/>
        </p:nvSpPr>
        <p:spPr>
          <a:xfrm>
            <a:off x="8955743" y="4938581"/>
            <a:ext cx="649152" cy="276999"/>
          </a:xfrm>
          <a:prstGeom prst="rect">
            <a:avLst/>
          </a:prstGeom>
          <a:noFill/>
          <a:ln>
            <a:noFill/>
          </a:ln>
        </p:spPr>
        <p:txBody>
          <a:bodyPr wrap="square" rtlCol="0">
            <a:spAutoFit/>
          </a:bodyPr>
          <a:lstStyle/>
          <a:p>
            <a:pPr algn="ctr"/>
            <a:r>
              <a:rPr kumimoji="1" lang="ja-JP" altLang="en-US" sz="1200" dirty="0">
                <a:latin typeface="ＭＳ ゴシック" panose="020B0609070205080204" pitchFamily="49" charset="-128"/>
                <a:ea typeface="ＭＳ ゴシック" panose="020B0609070205080204" pitchFamily="49" charset="-128"/>
              </a:rPr>
              <a:t>Ｃ課</a:t>
            </a:r>
          </a:p>
        </p:txBody>
      </p:sp>
      <p:sp>
        <p:nvSpPr>
          <p:cNvPr id="3" name="スライド番号プレースホルダー 2"/>
          <p:cNvSpPr>
            <a:spLocks noGrp="1"/>
          </p:cNvSpPr>
          <p:nvPr>
            <p:ph type="sldNum" sz="quarter" idx="12"/>
          </p:nvPr>
        </p:nvSpPr>
        <p:spPr/>
        <p:txBody>
          <a:bodyPr/>
          <a:lstStyle/>
          <a:p>
            <a:fld id="{83D0CBB3-D5EF-45D7-8A55-35B804FE7D2E}" type="slidenum">
              <a:rPr kumimoji="1" lang="ja-JP" altLang="en-US" smtClean="0"/>
              <a:t>5</a:t>
            </a:fld>
            <a:endParaRPr kumimoji="1" lang="ja-JP" altLang="en-US"/>
          </a:p>
        </p:txBody>
      </p:sp>
    </p:spTree>
    <p:extLst>
      <p:ext uri="{BB962C8B-B14F-4D97-AF65-F5344CB8AC3E}">
        <p14:creationId xmlns:p14="http://schemas.microsoft.com/office/powerpoint/2010/main" val="1683625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a:spLocks noChangeAspect="1"/>
          </p:cNvSpPr>
          <p:nvPr/>
        </p:nvSpPr>
        <p:spPr>
          <a:xfrm>
            <a:off x="875522" y="1432854"/>
            <a:ext cx="10190585" cy="14969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ja-JP" altLang="en-US" sz="2800" u="sng" dirty="0">
                <a:solidFill>
                  <a:srgbClr val="FF0000"/>
                </a:solidFill>
                <a:latin typeface="+mn-ea"/>
              </a:rPr>
              <a:t>台帳の一元化</a:t>
            </a:r>
            <a:r>
              <a:rPr lang="ja-JP" altLang="en-US" sz="2800" u="sng" dirty="0">
                <a:solidFill>
                  <a:sysClr val="windowText" lastClr="000000"/>
                </a:solidFill>
                <a:latin typeface="+mn-ea"/>
              </a:rPr>
              <a:t>と</a:t>
            </a:r>
            <a:r>
              <a:rPr lang="ja-JP" altLang="en-US" sz="2800" u="sng" dirty="0">
                <a:solidFill>
                  <a:srgbClr val="FF0000"/>
                </a:solidFill>
                <a:latin typeface="+mn-ea"/>
              </a:rPr>
              <a:t>庁内外とデータ共有</a:t>
            </a:r>
            <a:r>
              <a:rPr lang="ja-JP" altLang="en-US" sz="2800" u="sng" dirty="0">
                <a:solidFill>
                  <a:sysClr val="windowText" lastClr="000000"/>
                </a:solidFill>
                <a:latin typeface="+mn-ea"/>
              </a:rPr>
              <a:t>ができるシステムが必要</a:t>
            </a:r>
            <a:endParaRPr lang="en-US" altLang="ja-JP" sz="2800" dirty="0">
              <a:solidFill>
                <a:sysClr val="windowText" lastClr="000000"/>
              </a:solidFill>
              <a:latin typeface="+mn-ea"/>
            </a:endParaRPr>
          </a:p>
          <a:p>
            <a:r>
              <a:rPr lang="ja-JP" altLang="en-US" sz="2000" dirty="0">
                <a:solidFill>
                  <a:sysClr val="windowText" lastClr="000000"/>
                </a:solidFill>
                <a:latin typeface="+mn-ea"/>
              </a:rPr>
              <a:t>　・</a:t>
            </a:r>
            <a:r>
              <a:rPr lang="ja-JP" altLang="en-US" sz="2000" dirty="0">
                <a:solidFill>
                  <a:srgbClr val="FF0000"/>
                </a:solidFill>
                <a:latin typeface="+mn-ea"/>
              </a:rPr>
              <a:t>複数の台帳</a:t>
            </a:r>
            <a:r>
              <a:rPr lang="ja-JP" altLang="en-US" sz="2000" dirty="0">
                <a:solidFill>
                  <a:sysClr val="windowText" lastClr="000000"/>
                </a:solidFill>
                <a:latin typeface="+mn-ea"/>
              </a:rPr>
              <a:t>を</a:t>
            </a:r>
            <a:r>
              <a:rPr lang="ja-JP" altLang="en-US" sz="2000" dirty="0">
                <a:solidFill>
                  <a:srgbClr val="FF0000"/>
                </a:solidFill>
                <a:latin typeface="+mn-ea"/>
              </a:rPr>
              <a:t>１つのデータベース</a:t>
            </a:r>
            <a:r>
              <a:rPr lang="ja-JP" altLang="en-US" sz="2000" dirty="0">
                <a:solidFill>
                  <a:sysClr val="windowText" lastClr="000000"/>
                </a:solidFill>
                <a:latin typeface="+mn-ea"/>
              </a:rPr>
              <a:t>で管理</a:t>
            </a:r>
            <a:endParaRPr lang="en-US" altLang="ja-JP" sz="2000" dirty="0">
              <a:solidFill>
                <a:sysClr val="windowText" lastClr="000000"/>
              </a:solidFill>
              <a:latin typeface="+mn-ea"/>
            </a:endParaRPr>
          </a:p>
          <a:p>
            <a:r>
              <a:rPr lang="ja-JP" altLang="en-US" sz="2000" dirty="0">
                <a:solidFill>
                  <a:sysClr val="windowText" lastClr="000000"/>
                </a:solidFill>
                <a:latin typeface="+mn-ea"/>
              </a:rPr>
              <a:t>　・</a:t>
            </a:r>
            <a:r>
              <a:rPr lang="ja-JP" altLang="en-US" sz="2000" dirty="0">
                <a:solidFill>
                  <a:srgbClr val="FF0000"/>
                </a:solidFill>
                <a:latin typeface="+mn-ea"/>
              </a:rPr>
              <a:t>庁内と庁外からアクセス</a:t>
            </a:r>
            <a:r>
              <a:rPr lang="ja-JP" altLang="en-US" sz="2000" dirty="0">
                <a:solidFill>
                  <a:sysClr val="windowText" lastClr="000000"/>
                </a:solidFill>
                <a:latin typeface="+mn-ea"/>
              </a:rPr>
              <a:t>できる</a:t>
            </a:r>
            <a:endParaRPr lang="en-US" altLang="ja-JP" sz="2000" dirty="0">
              <a:solidFill>
                <a:sysClr val="windowText" lastClr="000000"/>
              </a:solidFill>
              <a:latin typeface="+mn-ea"/>
            </a:endParaRPr>
          </a:p>
          <a:p>
            <a:r>
              <a:rPr lang="ja-JP" altLang="en-US" sz="2000" dirty="0">
                <a:solidFill>
                  <a:sysClr val="windowText" lastClr="000000"/>
                </a:solidFill>
                <a:latin typeface="+mn-ea"/>
              </a:rPr>
              <a:t>　・</a:t>
            </a:r>
            <a:r>
              <a:rPr lang="ja-JP" altLang="en-US" sz="2000" dirty="0">
                <a:solidFill>
                  <a:srgbClr val="FF0000"/>
                </a:solidFill>
                <a:latin typeface="+mn-ea"/>
              </a:rPr>
              <a:t>ＧＩＳ</a:t>
            </a:r>
            <a:r>
              <a:rPr lang="ja-JP" altLang="en-US" sz="2000" dirty="0">
                <a:solidFill>
                  <a:sysClr val="windowText" lastClr="000000"/>
                </a:solidFill>
                <a:latin typeface="+mn-ea"/>
              </a:rPr>
              <a:t>を使い地図と台帳を</a:t>
            </a:r>
            <a:r>
              <a:rPr lang="ja-JP" altLang="en-US" sz="2000" dirty="0">
                <a:solidFill>
                  <a:srgbClr val="FF0000"/>
                </a:solidFill>
                <a:latin typeface="+mn-ea"/>
              </a:rPr>
              <a:t>重ねて共有できる</a:t>
            </a:r>
            <a:endParaRPr lang="en-US" altLang="ja-JP" sz="2000" dirty="0">
              <a:solidFill>
                <a:srgbClr val="FF0000"/>
              </a:solidFill>
              <a:latin typeface="+mn-ea"/>
            </a:endParaRPr>
          </a:p>
        </p:txBody>
      </p:sp>
      <p:sp>
        <p:nvSpPr>
          <p:cNvPr id="4" name="タイトル 1"/>
          <p:cNvSpPr>
            <a:spLocks noGrp="1"/>
          </p:cNvSpPr>
          <p:nvPr>
            <p:ph type="title"/>
          </p:nvPr>
        </p:nvSpPr>
        <p:spPr>
          <a:xfrm>
            <a:off x="838199" y="365125"/>
            <a:ext cx="10937033" cy="1325563"/>
          </a:xfrm>
        </p:spPr>
        <p:txBody>
          <a:bodyPr>
            <a:normAutofit/>
          </a:bodyPr>
          <a:lstStyle/>
          <a:p>
            <a:r>
              <a:rPr lang="ja-JP" altLang="en-US" dirty="0"/>
              <a:t>施設管理データベースシステムの成り立ち</a:t>
            </a:r>
            <a:endParaRPr kumimoji="1" lang="ja-JP" altLang="en-US" dirty="0"/>
          </a:p>
        </p:txBody>
      </p:sp>
      <p:pic>
        <p:nvPicPr>
          <p:cNvPr id="5" name="図 4"/>
          <p:cNvPicPr>
            <a:picLocks noChangeAspect="1"/>
          </p:cNvPicPr>
          <p:nvPr/>
        </p:nvPicPr>
        <p:blipFill rotWithShape="1">
          <a:blip r:embed="rId2"/>
          <a:srcRect l="952" r="840" b="2610"/>
          <a:stretch/>
        </p:blipFill>
        <p:spPr>
          <a:xfrm>
            <a:off x="1235869" y="3023118"/>
            <a:ext cx="9420226" cy="3520558"/>
          </a:xfrm>
          <a:prstGeom prst="rect">
            <a:avLst/>
          </a:prstGeom>
        </p:spPr>
      </p:pic>
      <p:sp>
        <p:nvSpPr>
          <p:cNvPr id="2" name="正方形/長方形 1"/>
          <p:cNvSpPr/>
          <p:nvPr/>
        </p:nvSpPr>
        <p:spPr>
          <a:xfrm>
            <a:off x="4726781" y="3023118"/>
            <a:ext cx="6079331" cy="253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46646" y="6416935"/>
            <a:ext cx="859360" cy="253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rot="8399974">
            <a:off x="10485710" y="6362786"/>
            <a:ext cx="643918" cy="253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rot="14772172">
            <a:off x="10498273" y="3307509"/>
            <a:ext cx="643918" cy="253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6114288" y="3023118"/>
            <a:ext cx="5660944" cy="346789"/>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エリア・</a:t>
            </a:r>
            <a:r>
              <a:rPr kumimoji="1" lang="ja-JP" altLang="en-US" dirty="0">
                <a:solidFill>
                  <a:schemeClr val="tx1"/>
                </a:solidFill>
              </a:rPr>
              <a:t>データ連携基盤（</a:t>
            </a:r>
            <a:r>
              <a:rPr kumimoji="1" lang="en-US" altLang="ja-JP" dirty="0">
                <a:solidFill>
                  <a:schemeClr val="tx1"/>
                </a:solidFill>
              </a:rPr>
              <a:t>GIS</a:t>
            </a:r>
            <a:r>
              <a:rPr kumimoji="1" lang="ja-JP" altLang="en-US" dirty="0">
                <a:solidFill>
                  <a:schemeClr val="tx1"/>
                </a:solidFill>
              </a:rPr>
              <a:t>）との連携（予定）</a:t>
            </a:r>
          </a:p>
        </p:txBody>
      </p:sp>
      <p:sp>
        <p:nvSpPr>
          <p:cNvPr id="10" name="正方形/長方形 9"/>
          <p:cNvSpPr/>
          <p:nvPr/>
        </p:nvSpPr>
        <p:spPr>
          <a:xfrm>
            <a:off x="1625600" y="4159250"/>
            <a:ext cx="1136650" cy="1905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kumimoji="1" lang="ja-JP" altLang="en-US" sz="1100" b="1" dirty="0">
                <a:solidFill>
                  <a:schemeClr val="tx1"/>
                </a:solidFill>
                <a:latin typeface="ＭＳ ゴシック" panose="020B0609070205080204" pitchFamily="49" charset="-128"/>
                <a:ea typeface="ＭＳ ゴシック" panose="020B0609070205080204" pitchFamily="49" charset="-128"/>
              </a:rPr>
              <a:t>・</a:t>
            </a:r>
            <a:r>
              <a:rPr kumimoji="1" lang="ja-JP" altLang="en-US" sz="1200" b="1" dirty="0">
                <a:solidFill>
                  <a:srgbClr val="FF0000"/>
                </a:solidFill>
                <a:latin typeface="ＭＳ ゴシック" panose="020B0609070205080204" pitchFamily="49" charset="-128"/>
                <a:ea typeface="ＭＳ ゴシック" panose="020B0609070205080204" pitchFamily="49" charset="-128"/>
              </a:rPr>
              <a:t>複数</a:t>
            </a:r>
            <a:r>
              <a:rPr kumimoji="1" lang="ja-JP" altLang="en-US" sz="1200" b="1" dirty="0">
                <a:solidFill>
                  <a:schemeClr val="tx1"/>
                </a:solidFill>
                <a:latin typeface="ＭＳ ゴシック" panose="020B0609070205080204" pitchFamily="49" charset="-128"/>
                <a:ea typeface="ＭＳ ゴシック" panose="020B0609070205080204" pitchFamily="49" charset="-128"/>
              </a:rPr>
              <a:t>の台帳</a:t>
            </a:r>
          </a:p>
        </p:txBody>
      </p:sp>
      <p:sp>
        <p:nvSpPr>
          <p:cNvPr id="11" name="正方形/長方形 10"/>
          <p:cNvSpPr/>
          <p:nvPr/>
        </p:nvSpPr>
        <p:spPr>
          <a:xfrm>
            <a:off x="9505449" y="5221089"/>
            <a:ext cx="1948236" cy="5279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a:t>
            </a:r>
            <a:r>
              <a:rPr kumimoji="1" lang="ja-JP" altLang="en-US" dirty="0">
                <a:solidFill>
                  <a:schemeClr val="tx1"/>
                </a:solidFill>
              </a:rPr>
              <a:t>イメージ図</a:t>
            </a:r>
          </a:p>
        </p:txBody>
      </p:sp>
      <p:sp>
        <p:nvSpPr>
          <p:cNvPr id="12" name="スライド番号プレースホルダー 11"/>
          <p:cNvSpPr>
            <a:spLocks noGrp="1"/>
          </p:cNvSpPr>
          <p:nvPr>
            <p:ph type="sldNum" sz="quarter" idx="12"/>
          </p:nvPr>
        </p:nvSpPr>
        <p:spPr/>
        <p:txBody>
          <a:bodyPr/>
          <a:lstStyle/>
          <a:p>
            <a:fld id="{83D0CBB3-D5EF-45D7-8A55-35B804FE7D2E}" type="slidenum">
              <a:rPr kumimoji="1" lang="ja-JP" altLang="en-US" smtClean="0"/>
              <a:t>6</a:t>
            </a:fld>
            <a:endParaRPr kumimoji="1" lang="ja-JP" altLang="en-US"/>
          </a:p>
        </p:txBody>
      </p:sp>
    </p:spTree>
    <p:extLst>
      <p:ext uri="{BB962C8B-B14F-4D97-AF65-F5344CB8AC3E}">
        <p14:creationId xmlns:p14="http://schemas.microsoft.com/office/powerpoint/2010/main" val="1193411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endParaRPr lang="en-US" altLang="ja-JP" dirty="0"/>
          </a:p>
          <a:p>
            <a:r>
              <a:rPr lang="ja-JP" altLang="en-US" dirty="0"/>
              <a:t>道路台帳、橋梁台帳</a:t>
            </a:r>
            <a:endParaRPr lang="en-US" altLang="ja-JP" dirty="0"/>
          </a:p>
          <a:p>
            <a:r>
              <a:rPr lang="ja-JP" altLang="en-US" dirty="0"/>
              <a:t>河川台帳、ダム管理設備台帳、</a:t>
            </a:r>
            <a:endParaRPr lang="en-US" altLang="ja-JP" dirty="0"/>
          </a:p>
          <a:p>
            <a:r>
              <a:rPr lang="ja-JP" altLang="en-US" dirty="0"/>
              <a:t>水門・堰台帳、樋門・樋管台帳、排水機場台帳</a:t>
            </a:r>
          </a:p>
          <a:p>
            <a:r>
              <a:rPr lang="ja-JP" altLang="en-US" dirty="0"/>
              <a:t>砂防設備台帳、港湾台帳、海岸保全区域台帳</a:t>
            </a:r>
            <a:endParaRPr lang="en-US" altLang="ja-JP" dirty="0"/>
          </a:p>
          <a:p>
            <a:r>
              <a:rPr lang="ja-JP" altLang="en-US" dirty="0"/>
              <a:t>県営住宅台帳 など</a:t>
            </a:r>
          </a:p>
          <a:p>
            <a:pPr marL="0" indent="0">
              <a:buNone/>
            </a:pPr>
            <a:r>
              <a:rPr lang="ja-JP" altLang="en-US" dirty="0"/>
              <a:t>　　</a:t>
            </a:r>
            <a:r>
              <a:rPr lang="en-US" altLang="ja-JP" dirty="0"/>
              <a:t>※ </a:t>
            </a:r>
            <a:r>
              <a:rPr lang="ja-JP" altLang="en-US" dirty="0"/>
              <a:t>電子化中のものを含む。</a:t>
            </a:r>
          </a:p>
          <a:p>
            <a:endParaRPr kumimoji="1" lang="ja-JP" altLang="en-US" dirty="0"/>
          </a:p>
        </p:txBody>
      </p:sp>
      <p:sp>
        <p:nvSpPr>
          <p:cNvPr id="5" name="タイトル 1"/>
          <p:cNvSpPr>
            <a:spLocks noGrp="1"/>
          </p:cNvSpPr>
          <p:nvPr>
            <p:ph type="title"/>
          </p:nvPr>
        </p:nvSpPr>
        <p:spPr/>
        <p:txBody>
          <a:bodyPr/>
          <a:lstStyle/>
          <a:p>
            <a:r>
              <a:rPr lang="ja-JP" altLang="en-US" dirty="0"/>
              <a:t>具体的な台帳の紹介</a:t>
            </a:r>
            <a:endParaRPr kumimoji="1" lang="ja-JP" altLang="en-US" dirty="0"/>
          </a:p>
        </p:txBody>
      </p:sp>
      <p:sp>
        <p:nvSpPr>
          <p:cNvPr id="8" name="正方形/長方形 7"/>
          <p:cNvSpPr/>
          <p:nvPr/>
        </p:nvSpPr>
        <p:spPr>
          <a:xfrm>
            <a:off x="838200" y="1690688"/>
            <a:ext cx="6994316" cy="445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2000" dirty="0">
                <a:solidFill>
                  <a:srgbClr val="FF0000"/>
                </a:solidFill>
                <a:latin typeface="ＭＳ ゴシック" panose="020B0609070205080204" pitchFamily="49" charset="-128"/>
                <a:ea typeface="ＭＳ ゴシック" panose="020B0609070205080204" pitchFamily="49" charset="-128"/>
              </a:rPr>
              <a:t>【</a:t>
            </a:r>
            <a:r>
              <a:rPr kumimoji="1" lang="ja-JP" altLang="en-US" sz="2000" dirty="0">
                <a:solidFill>
                  <a:srgbClr val="FF0000"/>
                </a:solidFill>
                <a:latin typeface="ＭＳ ゴシック" panose="020B0609070205080204" pitchFamily="49" charset="-128"/>
                <a:ea typeface="ＭＳ ゴシック" panose="020B0609070205080204" pitchFamily="49" charset="-128"/>
              </a:rPr>
              <a:t>庁内のデータベース搭載を検討中の台帳</a:t>
            </a:r>
            <a:r>
              <a:rPr kumimoji="1" lang="en-US" altLang="ja-JP" sz="2000" dirty="0">
                <a:solidFill>
                  <a:srgbClr val="FF0000"/>
                </a:solidFill>
                <a:latin typeface="ＭＳ ゴシック" panose="020B0609070205080204" pitchFamily="49" charset="-128"/>
                <a:ea typeface="ＭＳ ゴシック" panose="020B0609070205080204" pitchFamily="49" charset="-128"/>
              </a:rPr>
              <a:t>】</a:t>
            </a:r>
          </a:p>
        </p:txBody>
      </p:sp>
      <p:sp>
        <p:nvSpPr>
          <p:cNvPr id="6" name="正方形/長方形 5"/>
          <p:cNvSpPr>
            <a:spLocks noChangeAspect="1"/>
          </p:cNvSpPr>
          <p:nvPr/>
        </p:nvSpPr>
        <p:spPr>
          <a:xfrm>
            <a:off x="723123" y="2214118"/>
            <a:ext cx="10421127" cy="355850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endParaRPr lang="en-US" altLang="ja-JP" sz="2000" dirty="0">
              <a:solidFill>
                <a:srgbClr val="FF0000"/>
              </a:solidFill>
              <a:latin typeface="+mn-ea"/>
            </a:endParaRPr>
          </a:p>
        </p:txBody>
      </p:sp>
      <p:sp>
        <p:nvSpPr>
          <p:cNvPr id="2" name="スライド番号プレースホルダー 1"/>
          <p:cNvSpPr>
            <a:spLocks noGrp="1"/>
          </p:cNvSpPr>
          <p:nvPr>
            <p:ph type="sldNum" sz="quarter" idx="12"/>
          </p:nvPr>
        </p:nvSpPr>
        <p:spPr/>
        <p:txBody>
          <a:bodyPr/>
          <a:lstStyle/>
          <a:p>
            <a:fld id="{83D0CBB3-D5EF-45D7-8A55-35B804FE7D2E}" type="slidenum">
              <a:rPr kumimoji="1" lang="ja-JP" altLang="en-US" smtClean="0"/>
              <a:t>7</a:t>
            </a:fld>
            <a:endParaRPr kumimoji="1" lang="ja-JP" altLang="en-US"/>
          </a:p>
        </p:txBody>
      </p:sp>
    </p:spTree>
    <p:extLst>
      <p:ext uri="{BB962C8B-B14F-4D97-AF65-F5344CB8AC3E}">
        <p14:creationId xmlns:p14="http://schemas.microsoft.com/office/powerpoint/2010/main" val="2759201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具体的な台帳の紹介</a:t>
            </a:r>
            <a:endParaRPr kumimoji="1" lang="ja-JP" altLang="en-US" dirty="0"/>
          </a:p>
        </p:txBody>
      </p:sp>
      <p:sp>
        <p:nvSpPr>
          <p:cNvPr id="5" name="正方形/長方形 4"/>
          <p:cNvSpPr/>
          <p:nvPr/>
        </p:nvSpPr>
        <p:spPr>
          <a:xfrm>
            <a:off x="1032084" y="1327380"/>
            <a:ext cx="4236371" cy="445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dirty="0">
                <a:solidFill>
                  <a:srgbClr val="FF0000"/>
                </a:solidFill>
                <a:latin typeface="ＭＳ ゴシック" panose="020B0609070205080204" pitchFamily="49" charset="-128"/>
                <a:ea typeface="ＭＳ ゴシック" panose="020B0609070205080204" pitchFamily="49" charset="-128"/>
              </a:rPr>
              <a:t>【</a:t>
            </a:r>
            <a:r>
              <a:rPr kumimoji="1" lang="ja-JP" altLang="en-US" dirty="0">
                <a:solidFill>
                  <a:srgbClr val="FF0000"/>
                </a:solidFill>
                <a:latin typeface="ＭＳ ゴシック" panose="020B0609070205080204" pitchFamily="49" charset="-128"/>
                <a:ea typeface="ＭＳ ゴシック" panose="020B0609070205080204" pitchFamily="49" charset="-128"/>
              </a:rPr>
              <a:t>橋梁台帳</a:t>
            </a:r>
            <a:r>
              <a:rPr kumimoji="1" lang="en-US" altLang="ja-JP" dirty="0">
                <a:solidFill>
                  <a:srgbClr val="FF0000"/>
                </a:solidFill>
                <a:latin typeface="ＭＳ ゴシック" panose="020B0609070205080204" pitchFamily="49" charset="-128"/>
                <a:ea typeface="ＭＳ ゴシック" panose="020B0609070205080204" pitchFamily="49" charset="-128"/>
              </a:rPr>
              <a:t>】</a:t>
            </a:r>
          </a:p>
        </p:txBody>
      </p:sp>
      <p:pic>
        <p:nvPicPr>
          <p:cNvPr id="6" name="図 5"/>
          <p:cNvPicPr>
            <a:picLocks noChangeAspect="1"/>
          </p:cNvPicPr>
          <p:nvPr/>
        </p:nvPicPr>
        <p:blipFill rotWithShape="1">
          <a:blip r:embed="rId2"/>
          <a:srcRect t="32193" r="7267" b="2712"/>
          <a:stretch/>
        </p:blipFill>
        <p:spPr>
          <a:xfrm>
            <a:off x="1323975" y="1825625"/>
            <a:ext cx="8850539" cy="4470401"/>
          </a:xfrm>
          <a:prstGeom prst="rect">
            <a:avLst/>
          </a:prstGeom>
        </p:spPr>
      </p:pic>
      <p:pic>
        <p:nvPicPr>
          <p:cNvPr id="7" name="図 6"/>
          <p:cNvPicPr>
            <a:picLocks noChangeAspect="1"/>
          </p:cNvPicPr>
          <p:nvPr/>
        </p:nvPicPr>
        <p:blipFill rotWithShape="1">
          <a:blip r:embed="rId3"/>
          <a:srcRect l="31137" t="51040" r="49453" b="26144"/>
          <a:stretch/>
        </p:blipFill>
        <p:spPr>
          <a:xfrm>
            <a:off x="8694564" y="4657735"/>
            <a:ext cx="2959900" cy="1854191"/>
          </a:xfrm>
          <a:prstGeom prst="rect">
            <a:avLst/>
          </a:prstGeom>
          <a:ln w="41275">
            <a:solidFill>
              <a:srgbClr val="FF0000"/>
            </a:solidFill>
          </a:ln>
        </p:spPr>
      </p:pic>
      <p:cxnSp>
        <p:nvCxnSpPr>
          <p:cNvPr id="9" name="直線コネクタ 8"/>
          <p:cNvCxnSpPr/>
          <p:nvPr/>
        </p:nvCxnSpPr>
        <p:spPr>
          <a:xfrm>
            <a:off x="1338489" y="4118881"/>
            <a:ext cx="7892597"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二等辺三角形 10"/>
          <p:cNvSpPr/>
          <p:nvPr/>
        </p:nvSpPr>
        <p:spPr>
          <a:xfrm rot="7793346">
            <a:off x="9420277" y="4042184"/>
            <a:ext cx="362857" cy="66278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10073814" y="4259168"/>
            <a:ext cx="4236371" cy="445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600" dirty="0">
                <a:solidFill>
                  <a:srgbClr val="FF0000"/>
                </a:solidFill>
                <a:latin typeface="+mj-lt"/>
                <a:ea typeface="ＭＳ ゴシック" panose="020B0609070205080204" pitchFamily="49" charset="-128"/>
              </a:rPr>
              <a:t>【</a:t>
            </a:r>
            <a:r>
              <a:rPr kumimoji="1" lang="ja-JP" altLang="en-US" sz="1600" dirty="0">
                <a:solidFill>
                  <a:srgbClr val="FF0000"/>
                </a:solidFill>
                <a:latin typeface="+mj-lt"/>
                <a:ea typeface="ＭＳ ゴシック" panose="020B0609070205080204" pitchFamily="49" charset="-128"/>
              </a:rPr>
              <a:t>ＧＩＳ表示</a:t>
            </a:r>
            <a:r>
              <a:rPr kumimoji="1" lang="en-US" altLang="ja-JP" sz="1600" dirty="0">
                <a:solidFill>
                  <a:srgbClr val="FF0000"/>
                </a:solidFill>
                <a:latin typeface="+mj-lt"/>
                <a:ea typeface="ＭＳ ゴシック" panose="020B0609070205080204" pitchFamily="49" charset="-128"/>
              </a:rPr>
              <a:t>】</a:t>
            </a:r>
          </a:p>
        </p:txBody>
      </p:sp>
      <p:sp>
        <p:nvSpPr>
          <p:cNvPr id="4" name="正方形/長方形 3"/>
          <p:cNvSpPr/>
          <p:nvPr/>
        </p:nvSpPr>
        <p:spPr>
          <a:xfrm>
            <a:off x="8966253" y="1815519"/>
            <a:ext cx="1948236" cy="5279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a:t>
            </a:r>
            <a:r>
              <a:rPr kumimoji="1" lang="ja-JP" altLang="en-US" dirty="0">
                <a:solidFill>
                  <a:schemeClr val="tx1"/>
                </a:solidFill>
              </a:rPr>
              <a:t>イメージ図</a:t>
            </a:r>
          </a:p>
        </p:txBody>
      </p:sp>
      <p:sp>
        <p:nvSpPr>
          <p:cNvPr id="3" name="スライド番号プレースホルダー 2"/>
          <p:cNvSpPr>
            <a:spLocks noGrp="1"/>
          </p:cNvSpPr>
          <p:nvPr>
            <p:ph type="sldNum" sz="quarter" idx="12"/>
          </p:nvPr>
        </p:nvSpPr>
        <p:spPr/>
        <p:txBody>
          <a:bodyPr/>
          <a:lstStyle/>
          <a:p>
            <a:fld id="{83D0CBB3-D5EF-45D7-8A55-35B804FE7D2E}" type="slidenum">
              <a:rPr kumimoji="1" lang="ja-JP" altLang="en-US" smtClean="0"/>
              <a:t>8</a:t>
            </a:fld>
            <a:endParaRPr kumimoji="1" lang="ja-JP" altLang="en-US"/>
          </a:p>
        </p:txBody>
      </p:sp>
    </p:spTree>
    <p:extLst>
      <p:ext uri="{BB962C8B-B14F-4D97-AF65-F5344CB8AC3E}">
        <p14:creationId xmlns:p14="http://schemas.microsoft.com/office/powerpoint/2010/main" val="1420624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rotWithShape="1">
          <a:blip r:embed="rId2"/>
          <a:srcRect t="33701" r="7213" b="4416"/>
          <a:stretch/>
        </p:blipFill>
        <p:spPr>
          <a:xfrm>
            <a:off x="978762" y="1950098"/>
            <a:ext cx="8855703" cy="4249800"/>
          </a:xfrm>
          <a:prstGeom prst="rect">
            <a:avLst/>
          </a:prstGeom>
        </p:spPr>
      </p:pic>
      <p:sp>
        <p:nvSpPr>
          <p:cNvPr id="2" name="タイトル 1"/>
          <p:cNvSpPr>
            <a:spLocks noGrp="1"/>
          </p:cNvSpPr>
          <p:nvPr>
            <p:ph type="title"/>
          </p:nvPr>
        </p:nvSpPr>
        <p:spPr/>
        <p:txBody>
          <a:bodyPr/>
          <a:lstStyle/>
          <a:p>
            <a:r>
              <a:rPr lang="ja-JP" altLang="en-US" dirty="0"/>
              <a:t>具体的な台帳の紹介</a:t>
            </a:r>
            <a:endParaRPr kumimoji="1" lang="ja-JP" altLang="en-US" dirty="0"/>
          </a:p>
        </p:txBody>
      </p:sp>
      <p:sp>
        <p:nvSpPr>
          <p:cNvPr id="5" name="正方形/長方形 4"/>
          <p:cNvSpPr/>
          <p:nvPr/>
        </p:nvSpPr>
        <p:spPr>
          <a:xfrm>
            <a:off x="1032084" y="1327380"/>
            <a:ext cx="4236371" cy="445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dirty="0">
                <a:solidFill>
                  <a:srgbClr val="FF0000"/>
                </a:solidFill>
                <a:latin typeface="ＭＳ ゴシック" panose="020B0609070205080204" pitchFamily="49" charset="-128"/>
                <a:ea typeface="ＭＳ ゴシック" panose="020B0609070205080204" pitchFamily="49" charset="-128"/>
              </a:rPr>
              <a:t>【</a:t>
            </a:r>
            <a:r>
              <a:rPr kumimoji="1" lang="ja-JP" altLang="en-US" dirty="0">
                <a:solidFill>
                  <a:srgbClr val="FF0000"/>
                </a:solidFill>
                <a:latin typeface="ＭＳ ゴシック" panose="020B0609070205080204" pitchFamily="49" charset="-128"/>
                <a:ea typeface="ＭＳ ゴシック" panose="020B0609070205080204" pitchFamily="49" charset="-128"/>
              </a:rPr>
              <a:t>港湾台帳一覧</a:t>
            </a:r>
            <a:r>
              <a:rPr kumimoji="1" lang="en-US" altLang="ja-JP" dirty="0">
                <a:solidFill>
                  <a:srgbClr val="FF0000"/>
                </a:solidFill>
                <a:latin typeface="ＭＳ ゴシック" panose="020B0609070205080204" pitchFamily="49" charset="-128"/>
                <a:ea typeface="ＭＳ ゴシック" panose="020B0609070205080204" pitchFamily="49" charset="-128"/>
              </a:rPr>
              <a:t>】</a:t>
            </a:r>
          </a:p>
        </p:txBody>
      </p:sp>
      <p:cxnSp>
        <p:nvCxnSpPr>
          <p:cNvPr id="7" name="直線コネクタ 6"/>
          <p:cNvCxnSpPr/>
          <p:nvPr/>
        </p:nvCxnSpPr>
        <p:spPr>
          <a:xfrm>
            <a:off x="978762" y="4053857"/>
            <a:ext cx="7892597"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二等辺三角形 7"/>
          <p:cNvSpPr/>
          <p:nvPr/>
        </p:nvSpPr>
        <p:spPr>
          <a:xfrm rot="7793346">
            <a:off x="9171482" y="3954193"/>
            <a:ext cx="362857" cy="66278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9875519" y="3984288"/>
            <a:ext cx="4236371" cy="445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600" dirty="0">
                <a:solidFill>
                  <a:srgbClr val="FF0000"/>
                </a:solidFill>
                <a:latin typeface="ＭＳ ゴシック" panose="020B0609070205080204" pitchFamily="49" charset="-128"/>
                <a:ea typeface="ＭＳ ゴシック" panose="020B0609070205080204" pitchFamily="49" charset="-128"/>
              </a:rPr>
              <a:t>【</a:t>
            </a:r>
            <a:r>
              <a:rPr kumimoji="1" lang="ja-JP" altLang="en-US" sz="1600" dirty="0">
                <a:solidFill>
                  <a:srgbClr val="FF0000"/>
                </a:solidFill>
                <a:latin typeface="ＭＳ ゴシック" panose="020B0609070205080204" pitchFamily="49" charset="-128"/>
                <a:ea typeface="ＭＳ ゴシック" panose="020B0609070205080204" pitchFamily="49" charset="-128"/>
              </a:rPr>
              <a:t>ＧＩＳ表示</a:t>
            </a:r>
            <a:r>
              <a:rPr kumimoji="1" lang="en-US" altLang="ja-JP" sz="1600" dirty="0">
                <a:solidFill>
                  <a:srgbClr val="FF0000"/>
                </a:solidFill>
                <a:latin typeface="ＭＳ ゴシック" panose="020B0609070205080204" pitchFamily="49" charset="-128"/>
                <a:ea typeface="ＭＳ ゴシック" panose="020B0609070205080204" pitchFamily="49" charset="-128"/>
              </a:rPr>
              <a:t>】</a:t>
            </a:r>
          </a:p>
        </p:txBody>
      </p:sp>
      <p:sp>
        <p:nvSpPr>
          <p:cNvPr id="10" name="正方形/長方形 9"/>
          <p:cNvSpPr/>
          <p:nvPr/>
        </p:nvSpPr>
        <p:spPr>
          <a:xfrm>
            <a:off x="8658807" y="1707633"/>
            <a:ext cx="1948236" cy="5279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a:t>
            </a:r>
            <a:r>
              <a:rPr kumimoji="1" lang="ja-JP" altLang="en-US" dirty="0">
                <a:solidFill>
                  <a:schemeClr val="tx1"/>
                </a:solidFill>
              </a:rPr>
              <a:t>イメージ図</a:t>
            </a:r>
          </a:p>
        </p:txBody>
      </p:sp>
      <p:pic>
        <p:nvPicPr>
          <p:cNvPr id="13" name="図 12"/>
          <p:cNvPicPr>
            <a:picLocks noChangeAspect="1"/>
          </p:cNvPicPr>
          <p:nvPr/>
        </p:nvPicPr>
        <p:blipFill rotWithShape="1">
          <a:blip r:embed="rId3"/>
          <a:srcRect l="37038" t="44987" r="39728" b="27967"/>
          <a:stretch/>
        </p:blipFill>
        <p:spPr>
          <a:xfrm>
            <a:off x="8658807" y="4637314"/>
            <a:ext cx="3023119" cy="1875454"/>
          </a:xfrm>
          <a:prstGeom prst="rect">
            <a:avLst/>
          </a:prstGeom>
          <a:ln w="41275">
            <a:solidFill>
              <a:srgbClr val="FF0000"/>
            </a:solidFill>
          </a:ln>
        </p:spPr>
      </p:pic>
      <p:sp>
        <p:nvSpPr>
          <p:cNvPr id="3" name="スライド番号プレースホルダー 2"/>
          <p:cNvSpPr>
            <a:spLocks noGrp="1"/>
          </p:cNvSpPr>
          <p:nvPr>
            <p:ph type="sldNum" sz="quarter" idx="12"/>
          </p:nvPr>
        </p:nvSpPr>
        <p:spPr/>
        <p:txBody>
          <a:bodyPr/>
          <a:lstStyle/>
          <a:p>
            <a:fld id="{83D0CBB3-D5EF-45D7-8A55-35B804FE7D2E}" type="slidenum">
              <a:rPr kumimoji="1" lang="ja-JP" altLang="en-US" smtClean="0"/>
              <a:t>9</a:t>
            </a:fld>
            <a:endParaRPr kumimoji="1" lang="ja-JP" altLang="en-US"/>
          </a:p>
        </p:txBody>
      </p:sp>
    </p:spTree>
    <p:extLst>
      <p:ext uri="{BB962C8B-B14F-4D97-AF65-F5344CB8AC3E}">
        <p14:creationId xmlns:p14="http://schemas.microsoft.com/office/powerpoint/2010/main" val="122971380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717</TotalTime>
  <Words>3204</Words>
  <Application>Microsoft Office PowerPoint</Application>
  <PresentationFormat>ワイド画面</PresentationFormat>
  <Paragraphs>489</Paragraphs>
  <Slides>31</Slides>
  <Notes>0</Notes>
  <HiddenSlides>0</HiddenSlides>
  <MMClips>0</MMClips>
  <ScaleCrop>false</ScaleCrop>
  <HeadingPairs>
    <vt:vector size="6" baseType="variant">
      <vt:variant>
        <vt:lpstr>使用されているフォント</vt:lpstr>
      </vt:variant>
      <vt:variant>
        <vt:i4>17</vt:i4>
      </vt:variant>
      <vt:variant>
        <vt:lpstr>テーマ</vt:lpstr>
      </vt:variant>
      <vt:variant>
        <vt:i4>2</vt:i4>
      </vt:variant>
      <vt:variant>
        <vt:lpstr>スライド タイトル</vt:lpstr>
      </vt:variant>
      <vt:variant>
        <vt:i4>31</vt:i4>
      </vt:variant>
    </vt:vector>
  </HeadingPairs>
  <TitlesOfParts>
    <vt:vector size="50" baseType="lpstr">
      <vt:lpstr>BIZ UDPゴシック</vt:lpstr>
      <vt:lpstr>BIZ UDゴシック</vt:lpstr>
      <vt:lpstr>BIZ UD明朝 Medium</vt:lpstr>
      <vt:lpstr>HGPｺﾞｼｯｸE</vt:lpstr>
      <vt:lpstr>HG丸ｺﾞｼｯｸM-PRO</vt:lpstr>
      <vt:lpstr>Meiryo UI</vt:lpstr>
      <vt:lpstr>ＭＳ Ｐゴシック</vt:lpstr>
      <vt:lpstr>ＭＳ ゴシック</vt:lpstr>
      <vt:lpstr>メイリオ</vt:lpstr>
      <vt:lpstr>游ゴシック</vt:lpstr>
      <vt:lpstr>游ゴシック Light</vt:lpstr>
      <vt:lpstr>Arial</vt:lpstr>
      <vt:lpstr>Calibri</vt:lpstr>
      <vt:lpstr>Times New Roman</vt:lpstr>
      <vt:lpstr>Trebuchet MS</vt:lpstr>
      <vt:lpstr>Wingdings</vt:lpstr>
      <vt:lpstr>Wingdings 3</vt:lpstr>
      <vt:lpstr>Office テーマ</vt:lpstr>
      <vt:lpstr>ファセット</vt:lpstr>
      <vt:lpstr>熊本県土木部  インフラＤＸの取組み</vt:lpstr>
      <vt:lpstr>インフラＤＸの取組み</vt:lpstr>
      <vt:lpstr>１．熊本県施設管理データベースシステム</vt:lpstr>
      <vt:lpstr>施設管理データベースシステムの 目的や働き</vt:lpstr>
      <vt:lpstr>施設管理データベースシステムの成り立ち</vt:lpstr>
      <vt:lpstr>施設管理データベースシステムの成り立ち</vt:lpstr>
      <vt:lpstr>具体的な台帳の紹介</vt:lpstr>
      <vt:lpstr>具体的な台帳の紹介</vt:lpstr>
      <vt:lpstr>具体的な台帳の紹介</vt:lpstr>
      <vt:lpstr>具体的な台帳等の紹介</vt:lpstr>
      <vt:lpstr>想定する活用事例</vt:lpstr>
      <vt:lpstr>想定する活用事例</vt:lpstr>
      <vt:lpstr>想定する活用事例</vt:lpstr>
      <vt:lpstr>今後の方向性</vt:lpstr>
      <vt:lpstr>今後の方向性</vt:lpstr>
      <vt:lpstr>今後の方向性</vt:lpstr>
      <vt:lpstr>今後の方向性</vt:lpstr>
      <vt:lpstr>今後の方向性</vt:lpstr>
      <vt:lpstr>２．ドローンを活用した堆砂測量や河川調査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３．道路情報収集活用のためのシステム構築</vt:lpstr>
      <vt:lpstr>PowerPoint プレゼンテーション</vt:lpstr>
      <vt:lpstr>４．遊水地におけるCIM活用</vt:lpstr>
      <vt:lpstr>PowerPoint プレゼンテーション</vt:lpstr>
      <vt:lpstr>最後に</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熊本県施設管理 データベースシステム</dc:title>
  <dc:creator>0600242</dc:creator>
  <cp:lastModifiedBy>成富 熊本県測量設計コンサルタンツ協会</cp:lastModifiedBy>
  <cp:revision>72</cp:revision>
  <cp:lastPrinted>2023-10-20T12:24:25Z</cp:lastPrinted>
  <dcterms:created xsi:type="dcterms:W3CDTF">2023-10-16T13:19:11Z</dcterms:created>
  <dcterms:modified xsi:type="dcterms:W3CDTF">2023-10-25T00:11:45Z</dcterms:modified>
</cp:coreProperties>
</file>