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708" r:id="rId2"/>
  </p:sldMasterIdLst>
  <p:notesMasterIdLst>
    <p:notesMasterId r:id="rId26"/>
  </p:notesMasterIdLst>
  <p:handoutMasterIdLst>
    <p:handoutMasterId r:id="rId27"/>
  </p:handoutMasterIdLst>
  <p:sldIdLst>
    <p:sldId id="256" r:id="rId3"/>
    <p:sldId id="1930" r:id="rId4"/>
    <p:sldId id="403" r:id="rId5"/>
    <p:sldId id="331" r:id="rId6"/>
    <p:sldId id="330" r:id="rId7"/>
    <p:sldId id="1934" r:id="rId8"/>
    <p:sldId id="311" r:id="rId9"/>
    <p:sldId id="1923" r:id="rId10"/>
    <p:sldId id="262" r:id="rId11"/>
    <p:sldId id="1924" r:id="rId12"/>
    <p:sldId id="1939" r:id="rId13"/>
    <p:sldId id="1926" r:id="rId14"/>
    <p:sldId id="1922" r:id="rId15"/>
    <p:sldId id="1928" r:id="rId16"/>
    <p:sldId id="1931" r:id="rId17"/>
    <p:sldId id="1920" r:id="rId18"/>
    <p:sldId id="1925" r:id="rId19"/>
    <p:sldId id="1936" r:id="rId20"/>
    <p:sldId id="1935" r:id="rId21"/>
    <p:sldId id="1937" r:id="rId22"/>
    <p:sldId id="261" r:id="rId23"/>
    <p:sldId id="1927" r:id="rId24"/>
    <p:sldId id="1938" r:id="rId25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9966"/>
    <a:srgbClr val="99D6EC"/>
    <a:srgbClr val="A50021"/>
    <a:srgbClr val="2C4D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6353" autoAdjust="0"/>
  </p:normalViewPr>
  <p:slideViewPr>
    <p:cSldViewPr snapToGrid="0">
      <p:cViewPr varScale="1">
        <p:scale>
          <a:sx n="37" d="100"/>
          <a:sy n="37" d="100"/>
        </p:scale>
        <p:origin x="60" y="5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99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2918621" cy="494813"/>
          </a:xfrm>
          <a:prstGeom prst="rect">
            <a:avLst/>
          </a:prstGeom>
        </p:spPr>
        <p:txBody>
          <a:bodyPr vert="horz" lIns="90625" tIns="45310" rIns="90625" bIns="4531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5575" y="3"/>
            <a:ext cx="2918621" cy="494813"/>
          </a:xfrm>
          <a:prstGeom prst="rect">
            <a:avLst/>
          </a:prstGeom>
        </p:spPr>
        <p:txBody>
          <a:bodyPr vert="horz" lIns="90625" tIns="45310" rIns="90625" bIns="45310" rtlCol="0"/>
          <a:lstStyle>
            <a:lvl1pPr algn="r">
              <a:defRPr sz="1200"/>
            </a:lvl1pPr>
          </a:lstStyle>
          <a:p>
            <a:fld id="{9843F77F-FB09-4F19-9DA3-5BA6EEC4DE54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4" y="9371504"/>
            <a:ext cx="2918621" cy="494813"/>
          </a:xfrm>
          <a:prstGeom prst="rect">
            <a:avLst/>
          </a:prstGeom>
        </p:spPr>
        <p:txBody>
          <a:bodyPr vert="horz" lIns="90625" tIns="45310" rIns="90625" bIns="4531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5575" y="9371504"/>
            <a:ext cx="2918621" cy="494813"/>
          </a:xfrm>
          <a:prstGeom prst="rect">
            <a:avLst/>
          </a:prstGeom>
        </p:spPr>
        <p:txBody>
          <a:bodyPr vert="horz" lIns="90625" tIns="45310" rIns="90625" bIns="45310" rtlCol="0" anchor="b"/>
          <a:lstStyle>
            <a:lvl1pPr algn="r">
              <a:defRPr sz="1200"/>
            </a:lvl1pPr>
          </a:lstStyle>
          <a:p>
            <a:fld id="{A6FC9268-6D2B-4439-B73B-BD38C910FE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59851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4" y="5"/>
            <a:ext cx="2918831" cy="495029"/>
          </a:xfrm>
          <a:prstGeom prst="rect">
            <a:avLst/>
          </a:prstGeom>
        </p:spPr>
        <p:txBody>
          <a:bodyPr vert="horz" lIns="90618" tIns="45306" rIns="90618" bIns="45306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8" y="5"/>
            <a:ext cx="2918831" cy="495029"/>
          </a:xfrm>
          <a:prstGeom prst="rect">
            <a:avLst/>
          </a:prstGeom>
        </p:spPr>
        <p:txBody>
          <a:bodyPr vert="horz" lIns="90618" tIns="45306" rIns="90618" bIns="45306" rtlCol="0"/>
          <a:lstStyle>
            <a:lvl1pPr algn="r">
              <a:defRPr sz="1200"/>
            </a:lvl1pPr>
          </a:lstStyle>
          <a:p>
            <a:fld id="{7ACA8FA0-60D7-403F-9188-135AF0A41AED}" type="datetimeFigureOut">
              <a:rPr kumimoji="1" lang="ja-JP" altLang="en-US" smtClean="0"/>
              <a:t>2023/10/27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18" tIns="45306" rIns="90618" bIns="4530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618" tIns="45306" rIns="90618" bIns="45306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4" y="9371286"/>
            <a:ext cx="2918831" cy="495028"/>
          </a:xfrm>
          <a:prstGeom prst="rect">
            <a:avLst/>
          </a:prstGeom>
        </p:spPr>
        <p:txBody>
          <a:bodyPr vert="horz" lIns="90618" tIns="45306" rIns="90618" bIns="45306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8" y="9371286"/>
            <a:ext cx="2918831" cy="495028"/>
          </a:xfrm>
          <a:prstGeom prst="rect">
            <a:avLst/>
          </a:prstGeom>
        </p:spPr>
        <p:txBody>
          <a:bodyPr vert="horz" lIns="90618" tIns="45306" rIns="90618" bIns="45306" rtlCol="0" anchor="b"/>
          <a:lstStyle>
            <a:lvl1pPr algn="r">
              <a:defRPr sz="1200"/>
            </a:lvl1pPr>
          </a:lstStyle>
          <a:p>
            <a:fld id="{619B9364-9CA9-41D5-9AB3-6E2FB1408A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7889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B9364-9CA9-41D5-9AB3-6E2FB1408A52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5000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B9364-9CA9-41D5-9AB3-6E2FB1408A52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1993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B9364-9CA9-41D5-9AB3-6E2FB1408A52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5591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sz="1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B9364-9CA9-41D5-9AB3-6E2FB1408A52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7510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B9364-9CA9-41D5-9AB3-6E2FB1408A52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5640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B9364-9CA9-41D5-9AB3-6E2FB1408A52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722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B9364-9CA9-41D5-9AB3-6E2FB1408A52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282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B9364-9CA9-41D5-9AB3-6E2FB1408A52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263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B9364-9CA9-41D5-9AB3-6E2FB1408A52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88084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B9364-9CA9-41D5-9AB3-6E2FB1408A52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592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B9364-9CA9-41D5-9AB3-6E2FB1408A52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077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B9364-9CA9-41D5-9AB3-6E2FB1408A52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439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B9364-9CA9-41D5-9AB3-6E2FB1408A52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72425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B9364-9CA9-41D5-9AB3-6E2FB1408A52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1135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B9364-9CA9-41D5-9AB3-6E2FB1408A52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76154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B9364-9CA9-41D5-9AB3-6E2FB1408A52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7065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07988" y="1233488"/>
            <a:ext cx="5919787" cy="3330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5538">
              <a:defRPr/>
            </a:pPr>
            <a:endParaRPr lang="en-US" altLang="ja-JP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812CB-103F-449D-BDD1-D39D5CAC36A2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0788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B9364-9CA9-41D5-9AB3-6E2FB1408A52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4830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B9364-9CA9-41D5-9AB3-6E2FB1408A52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1353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9B9364-9CA9-41D5-9AB3-6E2FB1408A52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754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B9364-9CA9-41D5-9AB3-6E2FB1408A52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5719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effectLst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B9364-9CA9-41D5-9AB3-6E2FB1408A52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2785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B9364-9CA9-41D5-9AB3-6E2FB1408A52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8362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D00367-FC4C-3731-A6B9-F719CA46E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539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6D38C95-F5E7-B23D-CBA5-56C8B4AFC4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7423F93-86ED-7DB8-7892-7C4E3B5BF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3464-244F-4CB1-9B8D-DD2EEA7248EE}" type="datetime1">
              <a:rPr kumimoji="1" lang="en-US" altLang="ja-JP" smtClean="0"/>
              <a:t>10/27/2023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FDEA4F3-0C86-8A7B-7876-521A1FF80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178F2E4-17A8-BB29-97F7-4A728C048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456A-6E10-4F22-9A4E-785A84355D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1643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7639FE-3E99-A989-7365-7F658C103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F6776DA-2E26-6ED7-C6EC-231975F4D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1B46E24-28D8-31CB-AC6D-217B5C76D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1F704-9A6F-4287-B9C7-3D8516DBF483}" type="datetime1">
              <a:rPr kumimoji="1" lang="en-US" altLang="ja-JP" smtClean="0"/>
              <a:t>10/27/2023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BF460DD-3130-3CA5-3400-371A97D27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DBB6BBB-02BD-73B3-C233-F57C1E58E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456A-6E10-4F22-9A4E-785A84355D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7703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9DB6336-DDF0-65C0-B34B-A0C8F8C994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878" y="365125"/>
            <a:ext cx="2627924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85756B1-0BF5-E1E8-0545-6F3532840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00107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DFB262-0AEE-4BEA-DD92-F9A29C746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575BB-AF62-497E-AA39-79C3C9218E59}" type="datetime1">
              <a:rPr kumimoji="1" lang="en-US" altLang="ja-JP" smtClean="0"/>
              <a:t>10/27/2023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F2CBDF8-CA69-904B-9C8A-F13CC19DD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319EAC0-B3EE-9611-4767-AC9E59002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456A-6E10-4F22-9A4E-785A84355D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950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71F62-8A43-4961-B5D0-59DA825DE137}" type="datetime1">
              <a:rPr lang="en-US" altLang="ja-JP" smtClean="0"/>
              <a:t>10/27/2023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00874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1FA2-8DC0-44A4-AEDE-0E24E7F44B41}" type="datetime1">
              <a:rPr kumimoji="1" lang="en-US" altLang="ja-JP" smtClean="0"/>
              <a:t>10/27/2023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9155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5B67E-742D-427B-A4B1-C0421A402449}" type="datetime1">
              <a:rPr kumimoji="1" lang="en-US" altLang="ja-JP" smtClean="0"/>
              <a:t>10/27/2023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69173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E44C5-F682-460A-AB36-EF5694E0EB64}" type="datetime1">
              <a:rPr kumimoji="1" lang="en-US" altLang="ja-JP" smtClean="0"/>
              <a:t>10/27/2023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17292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9E363-6911-428D-9FDA-555C8F4E934F}" type="datetime1">
              <a:rPr kumimoji="1" lang="en-US" altLang="ja-JP" smtClean="0"/>
              <a:t>10/27/2023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379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DB33F-334E-4F38-90BB-69EB4D5D9255}" type="datetime1">
              <a:rPr kumimoji="1" lang="en-US" altLang="ja-JP" smtClean="0"/>
              <a:t>10/27/2023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9056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FFBC7-BE0B-4C15-B7E1-D98C50935838}" type="datetime1">
              <a:rPr kumimoji="1" lang="en-US" altLang="ja-JP" smtClean="0"/>
              <a:t>10/27/2023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5862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910E-34E0-46F8-9529-FA7C322B127A}" type="datetime1">
              <a:rPr kumimoji="1" lang="en-US" altLang="ja-JP" smtClean="0"/>
              <a:t>10/27/2023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F2B21-374D-4FFC-8079-CBC96BC97CF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76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984976-C884-BB71-E34E-3735AD4F1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261B2CD-16A3-EEE5-EB8B-45861CD27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8DD7AB7-AE69-8C16-DD69-FF64D1C05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1C5D3-E58E-459F-8711-37419B95C312}" type="datetime1">
              <a:rPr kumimoji="1" lang="en-US" altLang="ja-JP" smtClean="0"/>
              <a:t>10/27/2023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153770-5166-79B3-A3D3-D14004BB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4B15620-4E85-A5FD-F983-4FFA57CF3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456A-6E10-4F22-9A4E-785A84355D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9428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FB19F-2FD2-4D90-B887-0B706596A925}" type="datetime1">
              <a:rPr kumimoji="1" lang="en-US" altLang="ja-JP" smtClean="0"/>
              <a:t>10/27/2023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2094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8386-8223-48CC-8762-F7EADB9776D5}" type="datetime1">
              <a:rPr kumimoji="1" lang="en-US" altLang="ja-JP" smtClean="0"/>
              <a:t>10/27/2023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F2B21-374D-4FFC-8079-CBC96BC97CF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07657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3DFE5-789A-4914-9AEC-D3CEEB8980ED}" type="datetime1">
              <a:rPr lang="en-US" altLang="ja-JP" smtClean="0"/>
              <a:t>10/27/2023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14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0E2E93-821D-4FF3-8013-6ECB0F91D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339" y="1709740"/>
            <a:ext cx="10515600" cy="2852737"/>
          </a:xfrm>
        </p:spPr>
        <p:txBody>
          <a:bodyPr anchor="b"/>
          <a:lstStyle>
            <a:lvl1pPr>
              <a:defRPr sz="5539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5ACAD56-44B5-4D24-39B4-7BDD88E1B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339" y="4589465"/>
            <a:ext cx="10515600" cy="1500187"/>
          </a:xfrm>
        </p:spPr>
        <p:txBody>
          <a:bodyPr/>
          <a:lstStyle>
            <a:lvl1pPr marL="0" indent="0">
              <a:buNone/>
              <a:defRPr sz="2215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1C9B21E-589E-8305-9F72-00B28E4BD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812B0-94EE-4B43-A4EB-9DBE502F094A}" type="datetime1">
              <a:rPr kumimoji="1" lang="en-US" altLang="ja-JP" smtClean="0"/>
              <a:t>10/27/2023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42F7735-EA39-576E-0B82-853A1180E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F3BAAA7-AB1D-EBEC-562B-55C84214B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456A-6E10-4F22-9A4E-785A84355D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335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FC9A60-1B88-01A4-5D3E-291CE72E0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1D8FE8-191A-83FF-FD2B-35CB30BF33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2" y="1825625"/>
            <a:ext cx="5164015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2FE85F7-766A-4A70-0AB8-FD4DB44C61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9785" y="1825625"/>
            <a:ext cx="5164016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7B6B9A2-747D-EAE8-065C-37741FBC0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05A5C-D39D-4FCB-950C-B23ED79A031E}" type="datetime1">
              <a:rPr kumimoji="1" lang="en-US" altLang="ja-JP" smtClean="0"/>
              <a:t>10/27/2023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51097F2-A5AF-D368-C273-43A72A13D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BAE88A9-2424-B6C4-6CB6-4B2D415AB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456A-6E10-4F22-9A4E-785A84355D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253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042597-6197-22C5-0FA1-EFB25CCF9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55" y="365127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8D402D2-B2DE-A671-9CB8-4AFE9DB9E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156" y="1681163"/>
            <a:ext cx="5158153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0D9D224-55AB-6588-4F23-8942D1EAF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156" y="2505075"/>
            <a:ext cx="5158153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7C6D21F-DC8D-B286-B72C-32795F62A7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553" cy="82391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1733F19-5A15-E94B-B141-03B934719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553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F9B6D80-5C1E-03CC-EB27-FBD72165F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2134E-590C-4DC3-A8FF-9E5547F4D403}" type="datetime1">
              <a:rPr kumimoji="1" lang="en-US" altLang="ja-JP" smtClean="0"/>
              <a:t>10/27/2023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E8DB407-1D03-2BD9-F9CF-E0CFDA5C6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8170989-243E-F365-3D6B-63D008BD8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456A-6E10-4F22-9A4E-785A84355D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9345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00F114-F1AC-AF36-ABBF-45A8F7DD2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40E1390-AD05-59C5-0FA6-681074B10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A3A1B-2023-4099-969C-A627C70D5AAA}" type="datetime1">
              <a:rPr kumimoji="1" lang="en-US" altLang="ja-JP" smtClean="0"/>
              <a:t>10/27/2023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91AA1B3-AF5E-A3D6-2D74-CC5900879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652C3C1-87EB-CB58-8B52-641505871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456A-6E10-4F22-9A4E-785A84355D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992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ED15107-C262-AF54-69E5-224AEA5D7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2482C-40EA-43BA-B2E0-04124B7EEBBF}" type="datetime1">
              <a:rPr kumimoji="1" lang="en-US" altLang="ja-JP" smtClean="0"/>
              <a:t>10/27/2023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E7DEBEB-24FC-4413-9AA0-38EBDAEC8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E93787-FB4E-694B-656A-DFC82258C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456A-6E10-4F22-9A4E-785A84355D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8884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15205B-C6B2-212C-53AF-ECA81A608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53" y="457200"/>
            <a:ext cx="3931139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FB57449-CEF6-76CF-DBDC-6F75F8B48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555" y="987427"/>
            <a:ext cx="6172200" cy="4873625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71CB16B-260E-C54E-0E40-9931E5289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53" y="2057400"/>
            <a:ext cx="3931139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3F7B061-F5C0-C3D2-186E-F2D41F8A6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BF70F-BBE0-4E93-B8D5-B3046533F7D1}" type="datetime1">
              <a:rPr kumimoji="1" lang="en-US" altLang="ja-JP" smtClean="0"/>
              <a:t>10/27/2023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0C2ED54-B0CC-F634-827A-66B96867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D19E21D-96CF-5575-0372-C4CA58407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456A-6E10-4F22-9A4E-785A84355D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987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2C8B59-D85E-5557-B14C-154257AF7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53" y="457200"/>
            <a:ext cx="3931139" cy="1600200"/>
          </a:xfrm>
        </p:spPr>
        <p:txBody>
          <a:bodyPr anchor="b"/>
          <a:lstStyle>
            <a:lvl1pPr>
              <a:defRPr sz="2954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F41181D-368E-C3D4-9906-C03B18A866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555" y="987427"/>
            <a:ext cx="6172200" cy="4873625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F010773-9439-2E78-2BDD-8AE78AD6B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53" y="2057400"/>
            <a:ext cx="3931139" cy="3811588"/>
          </a:xfrm>
        </p:spPr>
        <p:txBody>
          <a:bodyPr/>
          <a:lstStyle>
            <a:lvl1pPr marL="0" indent="0">
              <a:buNone/>
              <a:defRPr sz="1477"/>
            </a:lvl1pPr>
            <a:lvl2pPr marL="422041" indent="0">
              <a:buNone/>
              <a:defRPr sz="1292"/>
            </a:lvl2pPr>
            <a:lvl3pPr marL="844083" indent="0">
              <a:buNone/>
              <a:defRPr sz="1108"/>
            </a:lvl3pPr>
            <a:lvl4pPr marL="1266124" indent="0">
              <a:buNone/>
              <a:defRPr sz="923"/>
            </a:lvl4pPr>
            <a:lvl5pPr marL="1688165" indent="0">
              <a:buNone/>
              <a:defRPr sz="923"/>
            </a:lvl5pPr>
            <a:lvl6pPr marL="2110207" indent="0">
              <a:buNone/>
              <a:defRPr sz="923"/>
            </a:lvl6pPr>
            <a:lvl7pPr marL="2532248" indent="0">
              <a:buNone/>
              <a:defRPr sz="923"/>
            </a:lvl7pPr>
            <a:lvl8pPr marL="2954289" indent="0">
              <a:buNone/>
              <a:defRPr sz="923"/>
            </a:lvl8pPr>
            <a:lvl9pPr marL="3376331" indent="0">
              <a:buNone/>
              <a:defRPr sz="923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39E3A31-76B0-A612-1823-8CCC72974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C0BC-7181-4498-B361-BF675D2F07D6}" type="datetime1">
              <a:rPr kumimoji="1" lang="en-US" altLang="ja-JP" smtClean="0"/>
              <a:t>10/27/2023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75A8693-D9FC-0E26-FE2B-B5F4887F3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EF297E6-F2C3-7AA7-8EA8-DDE6E19A2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456A-6E10-4F22-9A4E-785A84355DE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2896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4CA0FBCB-7CDB-AA24-46A1-5280C3FAB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2902798-2065-3B20-5772-ACF805948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3A45F6-A7F1-1CEC-F41C-8966DCF485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32959-154D-4185-9CE5-66AD1252DCBE}" type="datetime1">
              <a:rPr kumimoji="1" lang="en-US" altLang="ja-JP" smtClean="0"/>
              <a:t>10/27/2023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6CDD94E-1E30-2C00-CEB3-DC2B9E9D88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9BF1204-560D-C970-69B8-DE2611B85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6456A-6E10-4F22-9A4E-785A84355DE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147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844083" rtl="0" eaLnBrk="1" latinLnBrk="0" hangingPunct="1">
        <a:lnSpc>
          <a:spcPct val="90000"/>
        </a:lnSpc>
        <a:spcBef>
          <a:spcPct val="0"/>
        </a:spcBef>
        <a:buNone/>
        <a:defRPr kumimoji="1"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021" indent="-211021" algn="l" defTabSz="844083" rtl="0" eaLnBrk="1" latinLnBrk="0" hangingPunct="1">
        <a:lnSpc>
          <a:spcPct val="90000"/>
        </a:lnSpc>
        <a:spcBef>
          <a:spcPts val="923"/>
        </a:spcBef>
        <a:buFont typeface="Arial" panose="020B0604020202020204" pitchFamily="34" charset="0"/>
        <a:buChar char="•"/>
        <a:defRPr kumimoji="1" sz="2585" kern="1200">
          <a:solidFill>
            <a:schemeClr val="tx1"/>
          </a:solidFill>
          <a:latin typeface="+mn-lt"/>
          <a:ea typeface="+mn-ea"/>
          <a:cs typeface="+mn-cs"/>
        </a:defRPr>
      </a:lvl1pPr>
      <a:lvl2pPr marL="633062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2D625-70AA-4A4E-B809-E1C2CE45C943}" type="datetime1">
              <a:rPr kumimoji="1" lang="en-US" altLang="ja-JP" smtClean="0"/>
              <a:t>10/27/2023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6456A-6E10-4F22-9A4E-785A84355DE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583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1"/>
          <p:cNvSpPr txBox="1"/>
          <p:nvPr/>
        </p:nvSpPr>
        <p:spPr>
          <a:xfrm>
            <a:off x="1540252" y="3700331"/>
            <a:ext cx="8901370" cy="98955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令和５年度「第１８回技術発表会」</a:t>
            </a:r>
            <a:endParaRPr lang="en-US" altLang="ja-JP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令和５年（２０２３年）１１月９日</a:t>
            </a:r>
            <a:endParaRPr lang="en-US" altLang="ja-JP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タイトル 3"/>
          <p:cNvSpPr txBox="1">
            <a:spLocks/>
          </p:cNvSpPr>
          <p:nvPr/>
        </p:nvSpPr>
        <p:spPr>
          <a:xfrm>
            <a:off x="1230920" y="1976893"/>
            <a:ext cx="9520035" cy="71727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熊本県におけるＤＸ推進の取組み</a:t>
            </a:r>
            <a:endParaRPr lang="en-US" altLang="ja-JP" sz="4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40421BDD-0A19-A50B-8D72-1ADBEAAE0E86}"/>
              </a:ext>
            </a:extLst>
          </p:cNvPr>
          <p:cNvSpPr txBox="1"/>
          <p:nvPr/>
        </p:nvSpPr>
        <p:spPr>
          <a:xfrm>
            <a:off x="2747490" y="5445528"/>
            <a:ext cx="7248165" cy="98955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熊本県企画振興部デジタル戦略局</a:t>
            </a:r>
            <a:endParaRPr lang="en-US" altLang="ja-JP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/>
            <a:r>
              <a:rPr lang="ja-JP" altLang="en-US" sz="3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デジタル戦略推進課　主幹　廣岡　俊治</a:t>
            </a:r>
            <a:endParaRPr lang="en-US" altLang="ja-JP" sz="3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843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371165" y="689648"/>
            <a:ext cx="3824951" cy="40024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（２）　企業の取組み支援</a:t>
            </a:r>
            <a:endParaRPr kumimoji="1" lang="en-US" altLang="ja-JP" sz="24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666FA8B-313F-B3A9-E3FF-F3500690CDD7}"/>
              </a:ext>
            </a:extLst>
          </p:cNvPr>
          <p:cNvSpPr/>
          <p:nvPr/>
        </p:nvSpPr>
        <p:spPr>
          <a:xfrm>
            <a:off x="0" y="7264"/>
            <a:ext cx="12192000" cy="5184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．熊本県におけるＤＸの取組みについて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F2F7A99-AFE6-37DE-9790-BF9B554DFCBD}"/>
              </a:ext>
            </a:extLst>
          </p:cNvPr>
          <p:cNvSpPr txBox="1"/>
          <p:nvPr/>
        </p:nvSpPr>
        <p:spPr>
          <a:xfrm>
            <a:off x="371166" y="1080657"/>
            <a:ext cx="9111924" cy="55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●マッチング機会の提供（イベント開催、会員交流サイト　など）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25C250A-03DB-F6F2-52AC-D778FC44A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148" y="2474869"/>
            <a:ext cx="3395457" cy="422689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C803D7-129E-50C2-F925-7D926D1F4DDB}"/>
              </a:ext>
            </a:extLst>
          </p:cNvPr>
          <p:cNvSpPr/>
          <p:nvPr/>
        </p:nvSpPr>
        <p:spPr>
          <a:xfrm>
            <a:off x="8386573" y="1987797"/>
            <a:ext cx="3308605" cy="400110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＜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R4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～：会員交流サイト＞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4D65A5-4F7F-4AFA-448A-05B647427E9B}"/>
              </a:ext>
            </a:extLst>
          </p:cNvPr>
          <p:cNvSpPr/>
          <p:nvPr/>
        </p:nvSpPr>
        <p:spPr>
          <a:xfrm>
            <a:off x="4273851" y="1987797"/>
            <a:ext cx="4125432" cy="400110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＜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R5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年度：マッチングイベント＞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82D5435-5144-33A3-143A-C5CD2554B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06" y="2479004"/>
            <a:ext cx="3832319" cy="4226895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1AC42DC-97CD-C458-7DD2-12FB35CB0B46}"/>
              </a:ext>
            </a:extLst>
          </p:cNvPr>
          <p:cNvSpPr/>
          <p:nvPr/>
        </p:nvSpPr>
        <p:spPr>
          <a:xfrm>
            <a:off x="330267" y="1987797"/>
            <a:ext cx="3579308" cy="400110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＜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R4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年度：オンラインピッチ＞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45C8802-C3F5-7410-CD41-B9AA8E004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0563" y="2479003"/>
            <a:ext cx="3859338" cy="422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34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10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371165" y="689648"/>
            <a:ext cx="3824951" cy="40024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（２）　企業の取組み支援</a:t>
            </a:r>
            <a:endParaRPr kumimoji="1" lang="en-US" altLang="ja-JP" sz="24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666FA8B-313F-B3A9-E3FF-F3500690CDD7}"/>
              </a:ext>
            </a:extLst>
          </p:cNvPr>
          <p:cNvSpPr/>
          <p:nvPr/>
        </p:nvSpPr>
        <p:spPr>
          <a:xfrm>
            <a:off x="0" y="7264"/>
            <a:ext cx="12192000" cy="5184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．熊本県におけるＤＸの取組みについて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F2F7A99-AFE6-37DE-9790-BF9B554DFCBD}"/>
              </a:ext>
            </a:extLst>
          </p:cNvPr>
          <p:cNvSpPr txBox="1"/>
          <p:nvPr/>
        </p:nvSpPr>
        <p:spPr>
          <a:xfrm>
            <a:off x="371166" y="1080657"/>
            <a:ext cx="9111924" cy="55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●マッチングイベントの様子（</a:t>
            </a: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18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日開催）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6" name="図 15" descr="建物, 立つ, 男, 女性 が含まれている画像&#10;&#10;自動的に生成された説明">
            <a:extLst>
              <a:ext uri="{FF2B5EF4-FFF2-40B4-BE49-F238E27FC236}">
                <a16:creationId xmlns:a16="http://schemas.microsoft.com/office/drawing/2014/main" id="{5126A99D-76E3-2FE1-7D79-0A666AE522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" r="12333" b="6868"/>
          <a:stretch/>
        </p:blipFill>
        <p:spPr>
          <a:xfrm>
            <a:off x="7710022" y="3494443"/>
            <a:ext cx="4110812" cy="2673475"/>
          </a:xfrm>
          <a:prstGeom prst="rect">
            <a:avLst/>
          </a:prstGeom>
        </p:spPr>
      </p:pic>
      <p:pic>
        <p:nvPicPr>
          <p:cNvPr id="4" name="図 3" descr="天井, 屋内, 人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EAC3C281-2916-2672-4268-D4A7D4FF0B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17" y="1979271"/>
            <a:ext cx="7426696" cy="4181230"/>
          </a:xfrm>
          <a:prstGeom prst="rect">
            <a:avLst/>
          </a:prstGeom>
        </p:spPr>
      </p:pic>
      <p:pic>
        <p:nvPicPr>
          <p:cNvPr id="6" name="図 5" descr="会議室にいる人たち&#10;&#10;自動的に生成された説明">
            <a:extLst>
              <a:ext uri="{FF2B5EF4-FFF2-40B4-BE49-F238E27FC236}">
                <a16:creationId xmlns:a16="http://schemas.microsoft.com/office/drawing/2014/main" id="{568BD731-EB53-5B12-0BBA-52424855A2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1"/>
          <a:stretch/>
        </p:blipFill>
        <p:spPr>
          <a:xfrm>
            <a:off x="7710022" y="902095"/>
            <a:ext cx="4110812" cy="25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84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9910245-B574-FDEE-2776-FDD91F373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179" y="1184436"/>
            <a:ext cx="4229757" cy="507818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B3D2F91-966F-EC07-1CF8-FCD4E118DF79}"/>
              </a:ext>
            </a:extLst>
          </p:cNvPr>
          <p:cNvSpPr txBox="1"/>
          <p:nvPr/>
        </p:nvSpPr>
        <p:spPr>
          <a:xfrm>
            <a:off x="114064" y="1644757"/>
            <a:ext cx="7734116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①　目的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◇</a:t>
            </a:r>
            <a:r>
              <a:rPr lang="ja-JP" altLang="en-US" sz="2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ＤＸ事例の横展開を目的として企業提案により実施</a:t>
            </a:r>
            <a:endParaRPr lang="en-US" altLang="ja-JP" sz="24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ja-JP" altLang="en-US" sz="12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714375" indent="-714375"/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◇今年度新たに先端技術（ブロックチェーン、ＮＦＴ等）を活用した実証事例も募集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②　概要</a:t>
            </a:r>
            <a:endParaRPr lang="en-US" altLang="ja-JP" sz="2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メイリオ" panose="020B0604030504040204" pitchFamily="50" charset="-128"/>
            </a:endParaRPr>
          </a:p>
          <a:p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　　</a:t>
            </a: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【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一般枠</a:t>
            </a: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】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　デジタル技術やデータを活用した事例創出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  <a:cs typeface="メイリオ" panose="020B0604030504040204" pitchFamily="50" charset="-128"/>
            </a:endParaRPr>
          </a:p>
          <a:p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　　　　　　　　　⇒４件採択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  <a:cs typeface="メイリオ" panose="020B0604030504040204" pitchFamily="50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　　</a:t>
            </a:r>
            <a:r>
              <a:rPr lang="en-US" altLang="ja-JP" sz="2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【</a:t>
            </a:r>
            <a:r>
              <a:rPr lang="ja-JP" altLang="en-US" sz="2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先端枠</a:t>
            </a:r>
            <a:r>
              <a:rPr lang="en-US" altLang="ja-JP" sz="2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】</a:t>
            </a:r>
            <a:r>
              <a:rPr lang="ja-JP" altLang="en-US" sz="2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　ｗｅｂ３等先端技術を活用した事例創出　</a:t>
            </a:r>
            <a:endParaRPr lang="en-US" altLang="ja-JP" sz="2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メイリオ" panose="020B0604030504040204" pitchFamily="50" charset="-128"/>
            </a:endParaRPr>
          </a:p>
          <a:p>
            <a:r>
              <a:rPr lang="ja-JP" altLang="en-US" sz="2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　　　　　　　　⇒</a:t>
            </a:r>
            <a:r>
              <a:rPr lang="ja-JP" altLang="en-US" sz="2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２件採択</a:t>
            </a:r>
            <a:endParaRPr lang="en-US" altLang="ja-JP" sz="24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75D9120-E64E-B620-059A-AFD867B72908}"/>
              </a:ext>
            </a:extLst>
          </p:cNvPr>
          <p:cNvSpPr/>
          <p:nvPr/>
        </p:nvSpPr>
        <p:spPr>
          <a:xfrm>
            <a:off x="0" y="7264"/>
            <a:ext cx="12192000" cy="5184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．熊本県におけるＤＸの取組みについて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64F82B4-3A34-0029-1AF7-D6382BC72933}"/>
              </a:ext>
            </a:extLst>
          </p:cNvPr>
          <p:cNvSpPr/>
          <p:nvPr/>
        </p:nvSpPr>
        <p:spPr>
          <a:xfrm>
            <a:off x="246599" y="3121568"/>
            <a:ext cx="9145016" cy="1983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endParaRPr lang="en-US" altLang="ja-JP" sz="1600" dirty="0">
              <a:solidFill>
                <a:schemeClr val="tx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1BF01A6-9B28-5AEF-73E6-7D25C569E162}"/>
              </a:ext>
            </a:extLst>
          </p:cNvPr>
          <p:cNvSpPr/>
          <p:nvPr/>
        </p:nvSpPr>
        <p:spPr>
          <a:xfrm>
            <a:off x="459347" y="5672313"/>
            <a:ext cx="7043549" cy="921501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b="1" u="sng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国内外から </a:t>
            </a:r>
            <a:r>
              <a:rPr lang="ja-JP" altLang="en-US" sz="2800" b="1" u="sng" dirty="0">
                <a:solidFill>
                  <a:srgbClr val="FF6699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メイリオ" panose="020B0604030504040204" pitchFamily="50" charset="-128"/>
              </a:rPr>
              <a:t>計４３件（構成１１６企業）の応募</a:t>
            </a:r>
            <a:endParaRPr lang="en-US" altLang="ja-JP" sz="2800" b="1" u="sng" dirty="0">
              <a:solidFill>
                <a:srgbClr val="FF6699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メイリオ" panose="020B0604030504040204" pitchFamily="50" charset="-128"/>
            </a:endParaRPr>
          </a:p>
        </p:txBody>
      </p:sp>
      <p:sp>
        <p:nvSpPr>
          <p:cNvPr id="2" name="角丸四角形 10">
            <a:extLst>
              <a:ext uri="{FF2B5EF4-FFF2-40B4-BE49-F238E27FC236}">
                <a16:creationId xmlns:a16="http://schemas.microsoft.com/office/drawing/2014/main" id="{64D3787C-23F5-8A40-E0F7-62A70FD0DBC4}"/>
              </a:ext>
            </a:extLst>
          </p:cNvPr>
          <p:cNvSpPr/>
          <p:nvPr/>
        </p:nvSpPr>
        <p:spPr>
          <a:xfrm>
            <a:off x="371165" y="701675"/>
            <a:ext cx="2910653" cy="38808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（３）　事例創出事業</a:t>
            </a:r>
            <a:endParaRPr lang="en-US" altLang="ja-JP" sz="24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AD0E39A-1C85-FDBF-D8A2-9B560323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11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9ABC5C5-5735-CBCF-ABDE-799BF678EBF8}"/>
              </a:ext>
            </a:extLst>
          </p:cNvPr>
          <p:cNvSpPr txBox="1"/>
          <p:nvPr/>
        </p:nvSpPr>
        <p:spPr>
          <a:xfrm>
            <a:off x="371166" y="1080657"/>
            <a:ext cx="9111924" cy="55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</a:t>
            </a: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DX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実証事業の実施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0997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C9D9651E-3C85-81A4-4D64-F48FCFDB1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3455" y="4032457"/>
            <a:ext cx="4940702" cy="2610571"/>
          </a:xfrm>
          <a:prstGeom prst="rect">
            <a:avLst/>
          </a:prstGeom>
        </p:spPr>
      </p:pic>
      <p:sp>
        <p:nvSpPr>
          <p:cNvPr id="4" name="角丸四角形 6">
            <a:extLst>
              <a:ext uri="{FF2B5EF4-FFF2-40B4-BE49-F238E27FC236}">
                <a16:creationId xmlns:a16="http://schemas.microsoft.com/office/drawing/2014/main" id="{DB39D0BA-07B7-B139-2DE1-7CB64FABBC81}"/>
              </a:ext>
            </a:extLst>
          </p:cNvPr>
          <p:cNvSpPr/>
          <p:nvPr/>
        </p:nvSpPr>
        <p:spPr>
          <a:xfrm>
            <a:off x="193963" y="659906"/>
            <a:ext cx="6091141" cy="518400"/>
          </a:xfrm>
          <a:prstGeom prst="roundRect">
            <a:avLst/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5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県内におけるデジタルを活用した取組み事例①</a:t>
            </a:r>
            <a:endParaRPr lang="en-US" altLang="ja-JP" sz="15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15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（令和４年度</a:t>
            </a:r>
            <a:r>
              <a:rPr lang="en-US" altLang="ja-JP" sz="15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DX</a:t>
            </a:r>
            <a:r>
              <a:rPr lang="ja-JP" altLang="en-US" sz="15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公募型実証事業）</a:t>
            </a:r>
            <a:endParaRPr kumimoji="1" lang="en-US" altLang="ja-JP" sz="15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サブタイトル 2">
            <a:extLst>
              <a:ext uri="{FF2B5EF4-FFF2-40B4-BE49-F238E27FC236}">
                <a16:creationId xmlns:a16="http://schemas.microsoft.com/office/drawing/2014/main" id="{A2FA69EF-34A3-6F7F-9265-79B57B495F69}"/>
              </a:ext>
            </a:extLst>
          </p:cNvPr>
          <p:cNvSpPr txBox="1">
            <a:spLocks/>
          </p:cNvSpPr>
          <p:nvPr/>
        </p:nvSpPr>
        <p:spPr>
          <a:xfrm>
            <a:off x="193963" y="1361370"/>
            <a:ext cx="6890328" cy="38637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b="1" dirty="0">
                <a:solidFill>
                  <a:srgbClr val="C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①デジタル技術や複数データを活用した⿃獣被害の可視化</a:t>
            </a:r>
            <a:endParaRPr lang="en-US" altLang="ja-JP" sz="2000" b="1" dirty="0">
              <a:solidFill>
                <a:srgbClr val="C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</a:t>
            </a:r>
            <a:r>
              <a:rPr lang="ja-JP" altLang="en-US" sz="1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複数データ群をプラットフォームで統合し、</a:t>
            </a:r>
            <a:br>
              <a:rPr lang="en-US" altLang="ja-JP" sz="1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en-US" altLang="ja-JP" sz="1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</a:t>
            </a:r>
            <a:r>
              <a:rPr lang="ja-JP" altLang="en-US" sz="1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関係者間で共有を図る取組み</a:t>
            </a:r>
            <a:endParaRPr lang="en-US" altLang="ja-JP" sz="1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</a:t>
            </a:r>
            <a:r>
              <a:rPr lang="ja-JP" altLang="en-US" sz="18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自動無人撮影カメラ</a:t>
            </a: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や、夜間の</a:t>
            </a:r>
            <a:r>
              <a:rPr lang="ja-JP" altLang="en-US" sz="18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ドローン飛行</a:t>
            </a: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（赤外線）による</a:t>
            </a:r>
            <a:br>
              <a:rPr lang="en-US" altLang="ja-JP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鳥獣画像撮影</a:t>
            </a:r>
            <a:br>
              <a:rPr lang="en-US" altLang="ja-JP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・農家の被害情報、市町村の捕獲報告書、隠れ場などの</a:t>
            </a:r>
            <a:r>
              <a:rPr lang="ja-JP" altLang="en-US" sz="18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データ収集</a:t>
            </a:r>
            <a:br>
              <a:rPr lang="en-US" altLang="ja-JP" sz="18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</a:t>
            </a:r>
            <a:r>
              <a:rPr lang="ja-JP" altLang="en-US" sz="18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「鳥獣被害プラットフォーム」構築による</a:t>
            </a: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データの集約・共有</a:t>
            </a:r>
            <a:endParaRPr lang="en-US" altLang="ja-JP" sz="1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➡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効果</a:t>
            </a:r>
            <a:b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</a:t>
            </a:r>
            <a:r>
              <a:rPr lang="ja-JP" altLang="en-US" sz="1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</a:t>
            </a:r>
            <a:r>
              <a:rPr lang="ja-JP" altLang="en-US" sz="1800" b="1" i="0" dirty="0">
                <a:solidFill>
                  <a:srgbClr val="3E3838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鳥獣駆除の増</a:t>
            </a:r>
            <a:br>
              <a:rPr lang="ja-JP" altLang="en-US" sz="1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b="1" i="0" dirty="0">
                <a:solidFill>
                  <a:srgbClr val="3E3838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・関係者間の情報共有の大幅な迅速化</a:t>
            </a:r>
            <a:br>
              <a:rPr lang="ja-JP" altLang="en-US" sz="1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b="1" i="0" dirty="0">
                <a:solidFill>
                  <a:srgbClr val="3E3838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・データ蓄積による出現予測・対策の精緻化・効率化　　　　　　　</a:t>
            </a:r>
            <a:br>
              <a:rPr lang="ja-JP" altLang="en-US" sz="1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b="1" i="0" dirty="0">
                <a:solidFill>
                  <a:srgbClr val="3E3838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・捕獲報告手続きの省力化（農家・市役所双方）</a:t>
            </a:r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8B721916-9840-6145-7E15-4BFA613DB5A0}"/>
              </a:ext>
            </a:extLst>
          </p:cNvPr>
          <p:cNvGrpSpPr/>
          <p:nvPr/>
        </p:nvGrpSpPr>
        <p:grpSpPr>
          <a:xfrm>
            <a:off x="849745" y="5337743"/>
            <a:ext cx="5606473" cy="1368721"/>
            <a:chOff x="1459454" y="4450850"/>
            <a:chExt cx="7332398" cy="1909538"/>
          </a:xfrm>
        </p:grpSpPr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09F8ED38-AF33-660D-6619-D965094A7AF7}"/>
                </a:ext>
              </a:extLst>
            </p:cNvPr>
            <p:cNvSpPr/>
            <p:nvPr/>
          </p:nvSpPr>
          <p:spPr>
            <a:xfrm>
              <a:off x="7013058" y="4513729"/>
              <a:ext cx="1778794" cy="17787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ja-JP" altLang="en-US" sz="1462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教育</a:t>
              </a:r>
            </a:p>
          </p:txBody>
        </p:sp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D2A23495-C4D2-B964-0046-998A1170F8BD}"/>
                </a:ext>
              </a:extLst>
            </p:cNvPr>
            <p:cNvSpPr/>
            <p:nvPr/>
          </p:nvSpPr>
          <p:spPr>
            <a:xfrm>
              <a:off x="4281984" y="4450850"/>
              <a:ext cx="1778794" cy="177879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ja-JP" altLang="en-US" sz="1462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ＡＩ</a:t>
              </a:r>
              <a:endParaRPr lang="en-US" altLang="ja-JP" sz="1462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1462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画像解析</a:t>
              </a:r>
              <a:endParaRPr lang="en-US" altLang="ja-JP" sz="1462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56EE5C3C-199F-D95D-07B0-3BF8DFCD5017}"/>
                </a:ext>
              </a:extLst>
            </p:cNvPr>
            <p:cNvSpPr/>
            <p:nvPr/>
          </p:nvSpPr>
          <p:spPr>
            <a:xfrm>
              <a:off x="1459454" y="4513729"/>
              <a:ext cx="1778794" cy="17787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ja-JP" altLang="en-US" sz="1462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ドローン</a:t>
              </a:r>
            </a:p>
          </p:txBody>
        </p:sp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0A7A7FB4-68A8-F2CA-7011-E50409C1103B}"/>
                </a:ext>
              </a:extLst>
            </p:cNvPr>
            <p:cNvSpPr/>
            <p:nvPr/>
          </p:nvSpPr>
          <p:spPr>
            <a:xfrm>
              <a:off x="1716633" y="4581594"/>
              <a:ext cx="1778794" cy="17787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ja-JP" altLang="en-US" sz="24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鳥獣</a:t>
              </a:r>
              <a:endPara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24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対策</a:t>
              </a:r>
            </a:p>
          </p:txBody>
        </p:sp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2D6A6D3C-0D74-BCAA-78C1-2356D58CD97A}"/>
                </a:ext>
              </a:extLst>
            </p:cNvPr>
            <p:cNvSpPr/>
            <p:nvPr/>
          </p:nvSpPr>
          <p:spPr>
            <a:xfrm>
              <a:off x="4281985" y="4581594"/>
              <a:ext cx="1778794" cy="17787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ja-JP" altLang="en-US" sz="24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地図</a:t>
              </a:r>
              <a:endPara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algn="ctr"/>
              <a:r>
                <a:rPr lang="ja-JP" altLang="en-US" sz="24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データ</a:t>
              </a:r>
              <a:endParaRPr lang="en-US" altLang="ja-JP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C3995EA2-490A-FF47-3FFD-B79CF6414210}"/>
                </a:ext>
              </a:extLst>
            </p:cNvPr>
            <p:cNvSpPr/>
            <p:nvPr/>
          </p:nvSpPr>
          <p:spPr>
            <a:xfrm>
              <a:off x="6847337" y="4581594"/>
              <a:ext cx="1778794" cy="17787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ja-JP" altLang="en-US" sz="20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ドローン</a:t>
              </a:r>
            </a:p>
          </p:txBody>
        </p:sp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79650F31-51F9-4196-C9B8-9BBD27489238}"/>
                </a:ext>
              </a:extLst>
            </p:cNvPr>
            <p:cNvSpPr/>
            <p:nvPr/>
          </p:nvSpPr>
          <p:spPr>
            <a:xfrm>
              <a:off x="3195386" y="4867341"/>
              <a:ext cx="1425180" cy="142518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4387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×</a:t>
              </a:r>
              <a:endParaRPr lang="ja-JP" altLang="en-US" sz="4387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B55385B7-8E53-D087-E052-2F7E2F785A32}"/>
                </a:ext>
              </a:extLst>
            </p:cNvPr>
            <p:cNvSpPr/>
            <p:nvPr/>
          </p:nvSpPr>
          <p:spPr>
            <a:xfrm>
              <a:off x="5753598" y="4867341"/>
              <a:ext cx="1425180" cy="142518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4387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×</a:t>
              </a:r>
              <a:endParaRPr lang="ja-JP" altLang="en-US" sz="4387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4514E94E-DC2B-1611-BA65-CA7DEA9F7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3455" y="1247720"/>
            <a:ext cx="4532397" cy="266966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A8733A6-1D82-6A62-96F8-559B7EBE9EFA}"/>
              </a:ext>
            </a:extLst>
          </p:cNvPr>
          <p:cNvSpPr/>
          <p:nvPr/>
        </p:nvSpPr>
        <p:spPr>
          <a:xfrm>
            <a:off x="0" y="7264"/>
            <a:ext cx="12192000" cy="5184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．熊本県におけるＤＸの取組みについて</a:t>
            </a:r>
          </a:p>
        </p:txBody>
      </p:sp>
      <p:sp>
        <p:nvSpPr>
          <p:cNvPr id="5" name="スライド番号プレースホルダー 6">
            <a:extLst>
              <a:ext uri="{FF2B5EF4-FFF2-40B4-BE49-F238E27FC236}">
                <a16:creationId xmlns:a16="http://schemas.microsoft.com/office/drawing/2014/main" id="{226CE41C-4F49-D5E3-243F-5DAC4FF96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12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1152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サブタイトル 2">
            <a:extLst>
              <a:ext uri="{FF2B5EF4-FFF2-40B4-BE49-F238E27FC236}">
                <a16:creationId xmlns:a16="http://schemas.microsoft.com/office/drawing/2014/main" id="{CC3EDA6B-DBED-20F2-7411-5EB047F51D6F}"/>
              </a:ext>
            </a:extLst>
          </p:cNvPr>
          <p:cNvSpPr txBox="1">
            <a:spLocks/>
          </p:cNvSpPr>
          <p:nvPr/>
        </p:nvSpPr>
        <p:spPr>
          <a:xfrm>
            <a:off x="193963" y="1319055"/>
            <a:ext cx="7452327" cy="374555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b="1" dirty="0">
                <a:solidFill>
                  <a:srgbClr val="C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②センシング、電子カルテなどの連携による健康データの可視化</a:t>
            </a:r>
            <a:endParaRPr lang="en-US" altLang="ja-JP" sz="2000" b="1" dirty="0">
              <a:solidFill>
                <a:srgbClr val="C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</a:t>
            </a: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医療や健康データを統合し、本人・家族による見える化を</a:t>
            </a:r>
            <a:br>
              <a:rPr lang="en-US" altLang="ja-JP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en-US" altLang="ja-JP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</a:t>
            </a: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図る取組み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</a:t>
            </a:r>
            <a:r>
              <a:rPr lang="ja-JP" altLang="en-US" sz="18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スマホアプリ</a:t>
            </a: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を活用。病院の</a:t>
            </a:r>
            <a:r>
              <a:rPr lang="ja-JP" altLang="en-US" sz="18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電子カルテや健康診断、</a:t>
            </a:r>
            <a:br>
              <a:rPr lang="en-US" altLang="ja-JP" sz="18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お薬情報などと連携</a:t>
            </a:r>
            <a:br>
              <a:rPr lang="en-US" altLang="ja-JP" sz="18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・体重、心拍など</a:t>
            </a:r>
            <a:r>
              <a:rPr lang="ja-JP" altLang="en-US" sz="18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日々のヘルスケアデータ</a:t>
            </a: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も取り込む</a:t>
            </a:r>
            <a:br>
              <a:rPr lang="en-US" altLang="ja-JP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（健康状態の見える化）</a:t>
            </a:r>
            <a:br>
              <a:rPr lang="en-US" altLang="ja-JP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・遠方に住む家族の見守りにもつなげる</a:t>
            </a:r>
            <a:endParaRPr lang="en-US" altLang="ja-JP" sz="1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➡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効果</a:t>
            </a:r>
            <a:b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</a:t>
            </a:r>
            <a:r>
              <a:rPr lang="ja-JP" altLang="en-US" sz="1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</a:t>
            </a:r>
            <a:r>
              <a:rPr lang="ja-JP" altLang="en-US" sz="1800" b="1" i="0" dirty="0">
                <a:solidFill>
                  <a:srgbClr val="3E3838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本人</a:t>
            </a:r>
            <a:r>
              <a:rPr lang="ja-JP" altLang="en-US" sz="1800" b="1" dirty="0">
                <a:solidFill>
                  <a:srgbClr val="3E3838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</a:t>
            </a:r>
            <a:r>
              <a:rPr lang="ja-JP" altLang="en-US" sz="1800" b="1" i="0" dirty="0">
                <a:solidFill>
                  <a:srgbClr val="3E3838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健康意識の変容</a:t>
            </a:r>
            <a:br>
              <a:rPr lang="en-US" altLang="ja-JP" sz="1800" b="1" i="0" dirty="0">
                <a:solidFill>
                  <a:srgbClr val="3E3838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b="1" i="0" dirty="0">
                <a:solidFill>
                  <a:srgbClr val="3E3838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・家族からの見守りの実現</a:t>
            </a:r>
            <a:br>
              <a:rPr lang="en-US" altLang="ja-JP" sz="1800" b="1" i="0" dirty="0">
                <a:solidFill>
                  <a:srgbClr val="3E3838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b="1" i="0" dirty="0">
                <a:solidFill>
                  <a:srgbClr val="3E3838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・医療機関から患者への簡便な連絡手段の確保</a:t>
            </a:r>
          </a:p>
          <a:p>
            <a:pPr marL="0" indent="0">
              <a:buNone/>
            </a:pPr>
            <a:r>
              <a:rPr lang="ja-JP" altLang="en-US" sz="1800" b="1" i="0" dirty="0">
                <a:solidFill>
                  <a:srgbClr val="3E3838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endParaRPr lang="en-US" altLang="ja-JP" sz="1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E7D5341F-CABD-93FA-5986-1C5CD8F87EB0}"/>
              </a:ext>
            </a:extLst>
          </p:cNvPr>
          <p:cNvGrpSpPr/>
          <p:nvPr/>
        </p:nvGrpSpPr>
        <p:grpSpPr>
          <a:xfrm>
            <a:off x="567998" y="5157643"/>
            <a:ext cx="5194803" cy="1358806"/>
            <a:chOff x="2676124" y="4508586"/>
            <a:chExt cx="6926404" cy="1811741"/>
          </a:xfrm>
        </p:grpSpPr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2C12D2F4-6761-8195-E10B-4BDEDAA38289}"/>
                </a:ext>
              </a:extLst>
            </p:cNvPr>
            <p:cNvGrpSpPr/>
            <p:nvPr/>
          </p:nvGrpSpPr>
          <p:grpSpPr>
            <a:xfrm>
              <a:off x="2676124" y="4508586"/>
              <a:ext cx="6926404" cy="1811741"/>
              <a:chOff x="1298068" y="1116482"/>
              <a:chExt cx="8961196" cy="2350201"/>
            </a:xfrm>
          </p:grpSpPr>
          <p:sp>
            <p:nvSpPr>
              <p:cNvPr id="43" name="楕円 42">
                <a:extLst>
                  <a:ext uri="{FF2B5EF4-FFF2-40B4-BE49-F238E27FC236}">
                    <a16:creationId xmlns:a16="http://schemas.microsoft.com/office/drawing/2014/main" id="{4201F2E7-7F83-DFA2-47E9-453BA1798346}"/>
                  </a:ext>
                </a:extLst>
              </p:cNvPr>
              <p:cNvSpPr/>
              <p:nvPr/>
            </p:nvSpPr>
            <p:spPr>
              <a:xfrm>
                <a:off x="8069979" y="1193873"/>
                <a:ext cx="2189285" cy="218928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kumimoji="1" lang="ja-JP" altLang="en-US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教育</a:t>
                </a:r>
              </a:p>
            </p:txBody>
          </p:sp>
          <p:sp>
            <p:nvSpPr>
              <p:cNvPr id="44" name="楕円 43">
                <a:extLst>
                  <a:ext uri="{FF2B5EF4-FFF2-40B4-BE49-F238E27FC236}">
                    <a16:creationId xmlns:a16="http://schemas.microsoft.com/office/drawing/2014/main" id="{DD007C4C-4CB3-8D9F-D225-A04EBB0F70BE}"/>
                  </a:ext>
                </a:extLst>
              </p:cNvPr>
              <p:cNvSpPr/>
              <p:nvPr/>
            </p:nvSpPr>
            <p:spPr>
              <a:xfrm>
                <a:off x="4708657" y="1116482"/>
                <a:ext cx="2189285" cy="2189285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ja-JP" altLang="en-US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ＡＩ</a:t>
                </a:r>
                <a:endParaRPr lang="en-US" altLang="ja-JP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pPr algn="ctr"/>
                <a:r>
                  <a:rPr kumimoji="1" lang="ja-JP" altLang="en-US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画像解析</a:t>
                </a:r>
                <a:endParaRPr kumimoji="1" lang="en-US" altLang="ja-JP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45" name="楕円 44">
                <a:extLst>
                  <a:ext uri="{FF2B5EF4-FFF2-40B4-BE49-F238E27FC236}">
                    <a16:creationId xmlns:a16="http://schemas.microsoft.com/office/drawing/2014/main" id="{3208C916-69F3-3EBE-9916-8FF92A49A67B}"/>
                  </a:ext>
                </a:extLst>
              </p:cNvPr>
              <p:cNvSpPr/>
              <p:nvPr/>
            </p:nvSpPr>
            <p:spPr>
              <a:xfrm>
                <a:off x="1298068" y="1193873"/>
                <a:ext cx="2189285" cy="2189285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kumimoji="1" lang="ja-JP" altLang="en-US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ドローン</a:t>
                </a:r>
              </a:p>
            </p:txBody>
          </p:sp>
          <p:sp>
            <p:nvSpPr>
              <p:cNvPr id="46" name="楕円 45">
                <a:extLst>
                  <a:ext uri="{FF2B5EF4-FFF2-40B4-BE49-F238E27FC236}">
                    <a16:creationId xmlns:a16="http://schemas.microsoft.com/office/drawing/2014/main" id="{59193934-8648-A8E6-D43E-1B433F083553}"/>
                  </a:ext>
                </a:extLst>
              </p:cNvPr>
              <p:cNvSpPr/>
              <p:nvPr/>
            </p:nvSpPr>
            <p:spPr>
              <a:xfrm>
                <a:off x="1551302" y="1277398"/>
                <a:ext cx="2189285" cy="218928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ja-JP" altLang="en-US" sz="2400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ヘルス</a:t>
                </a:r>
                <a:endParaRPr lang="en-US" altLang="ja-JP" sz="24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pPr algn="ctr"/>
                <a:r>
                  <a:rPr lang="ja-JP" altLang="en-US" sz="2400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ケア</a:t>
                </a:r>
                <a:endParaRPr kumimoji="1" lang="ja-JP" altLang="en-US" sz="24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47" name="楕円 46">
                <a:extLst>
                  <a:ext uri="{FF2B5EF4-FFF2-40B4-BE49-F238E27FC236}">
                    <a16:creationId xmlns:a16="http://schemas.microsoft.com/office/drawing/2014/main" id="{7F014FAF-DD96-CBDC-CAE2-3A105D270FF6}"/>
                  </a:ext>
                </a:extLst>
              </p:cNvPr>
              <p:cNvSpPr/>
              <p:nvPr/>
            </p:nvSpPr>
            <p:spPr>
              <a:xfrm>
                <a:off x="4708658" y="1277398"/>
                <a:ext cx="2189285" cy="218928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kumimoji="1" lang="ja-JP" altLang="en-US" sz="2100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スマホ</a:t>
                </a:r>
                <a:endParaRPr kumimoji="1" lang="en-US" altLang="ja-JP" sz="21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pPr algn="ctr"/>
                <a:r>
                  <a:rPr kumimoji="1" lang="ja-JP" altLang="en-US" sz="2100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アプリ</a:t>
                </a:r>
                <a:endParaRPr kumimoji="1" lang="en-US" altLang="ja-JP" sz="21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48" name="楕円 47">
                <a:extLst>
                  <a:ext uri="{FF2B5EF4-FFF2-40B4-BE49-F238E27FC236}">
                    <a16:creationId xmlns:a16="http://schemas.microsoft.com/office/drawing/2014/main" id="{54570891-E1E1-D964-0B80-72892B3A4850}"/>
                  </a:ext>
                </a:extLst>
              </p:cNvPr>
              <p:cNvSpPr/>
              <p:nvPr/>
            </p:nvSpPr>
            <p:spPr>
              <a:xfrm>
                <a:off x="7866014" y="1277398"/>
                <a:ext cx="2189285" cy="2189285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kumimoji="1" lang="ja-JP" altLang="en-US" sz="2100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医療</a:t>
                </a:r>
                <a:endParaRPr kumimoji="1" lang="en-US" altLang="ja-JP" sz="21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pPr algn="ctr"/>
                <a:r>
                  <a:rPr kumimoji="1" lang="ja-JP" altLang="en-US" sz="2100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機関</a:t>
                </a:r>
                <a:endParaRPr kumimoji="1" lang="en-US" altLang="ja-JP" sz="21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  <a:p>
                <a:pPr algn="ctr"/>
                <a:r>
                  <a:rPr lang="ja-JP" altLang="en-US" sz="2100" b="1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連携</a:t>
                </a:r>
                <a:endParaRPr kumimoji="1" lang="ja-JP" altLang="en-US" sz="21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49" name="楕円 48">
                <a:extLst>
                  <a:ext uri="{FF2B5EF4-FFF2-40B4-BE49-F238E27FC236}">
                    <a16:creationId xmlns:a16="http://schemas.microsoft.com/office/drawing/2014/main" id="{D0913CBE-B3B9-04A0-60E6-7477E55DAE24}"/>
                  </a:ext>
                </a:extLst>
              </p:cNvPr>
              <p:cNvSpPr/>
              <p:nvPr/>
            </p:nvSpPr>
            <p:spPr>
              <a:xfrm>
                <a:off x="3371309" y="1629090"/>
                <a:ext cx="1754068" cy="1754068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5400" dirty="0">
                    <a:solidFill>
                      <a:schemeClr val="tx1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×</a:t>
                </a:r>
                <a:endParaRPr kumimoji="1" lang="ja-JP" altLang="en-US" sz="5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  <p:sp>
          <p:nvSpPr>
            <p:cNvPr id="42" name="楕円 41">
              <a:extLst>
                <a:ext uri="{FF2B5EF4-FFF2-40B4-BE49-F238E27FC236}">
                  <a16:creationId xmlns:a16="http://schemas.microsoft.com/office/drawing/2014/main" id="{EF5D5186-9925-5311-B856-C314E7C4926A}"/>
                </a:ext>
              </a:extLst>
            </p:cNvPr>
            <p:cNvSpPr/>
            <p:nvPr/>
          </p:nvSpPr>
          <p:spPr>
            <a:xfrm>
              <a:off x="6698771" y="4903748"/>
              <a:ext cx="1355777" cy="135218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54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×</a:t>
              </a:r>
              <a:endParaRPr kumimoji="1" lang="ja-JP" altLang="en-US" sz="54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2" name="角丸四角形 6">
            <a:extLst>
              <a:ext uri="{FF2B5EF4-FFF2-40B4-BE49-F238E27FC236}">
                <a16:creationId xmlns:a16="http://schemas.microsoft.com/office/drawing/2014/main" id="{06BAC4E5-6C0B-2DB1-EAD8-FD95C878679B}"/>
              </a:ext>
            </a:extLst>
          </p:cNvPr>
          <p:cNvSpPr/>
          <p:nvPr/>
        </p:nvSpPr>
        <p:spPr>
          <a:xfrm>
            <a:off x="193963" y="659906"/>
            <a:ext cx="6091141" cy="518400"/>
          </a:xfrm>
          <a:prstGeom prst="roundRect">
            <a:avLst/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5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県内におけるデジタルを活用した取組み事例②</a:t>
            </a:r>
            <a:endParaRPr lang="en-US" altLang="ja-JP" sz="15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15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（令和４年度</a:t>
            </a:r>
            <a:r>
              <a:rPr lang="en-US" altLang="ja-JP" sz="15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DX</a:t>
            </a:r>
            <a:r>
              <a:rPr lang="ja-JP" altLang="en-US" sz="15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公募型実証事業）</a:t>
            </a:r>
            <a:endParaRPr kumimoji="1" lang="en-US" altLang="ja-JP" sz="15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BD872D9-A795-37D2-EE81-036FEAF77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497" y="4802332"/>
            <a:ext cx="6170468" cy="1473226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5F28DA0-9897-3E98-6EFD-F50B5EC922B2}"/>
              </a:ext>
            </a:extLst>
          </p:cNvPr>
          <p:cNvGrpSpPr/>
          <p:nvPr/>
        </p:nvGrpSpPr>
        <p:grpSpPr>
          <a:xfrm>
            <a:off x="6791321" y="2192941"/>
            <a:ext cx="4648200" cy="2396490"/>
            <a:chOff x="0" y="0"/>
            <a:chExt cx="4648200" cy="239649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D25062E7-3A11-872B-B541-3CBB646FE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93"/>
            <a:stretch/>
          </p:blipFill>
          <p:spPr bwMode="auto">
            <a:xfrm>
              <a:off x="1381125" y="0"/>
              <a:ext cx="3267075" cy="23812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B6BC7414-DDB6-F399-A73C-1D0123B3E8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5" b="15697"/>
            <a:stretch/>
          </p:blipFill>
          <p:spPr bwMode="auto">
            <a:xfrm>
              <a:off x="0" y="9525"/>
              <a:ext cx="1384935" cy="238696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5E8D422C-8473-2DA2-3A70-A35D495B0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5725" y="1114425"/>
              <a:ext cx="700405" cy="1266825"/>
            </a:xfrm>
            <a:prstGeom prst="rect">
              <a:avLst/>
            </a:prstGeom>
            <a:effectLst>
              <a:softEdge rad="25400"/>
            </a:effectLst>
          </p:spPr>
        </p:pic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90616C3-9B45-D8AB-B6E3-5D7F13C96AB5}"/>
              </a:ext>
            </a:extLst>
          </p:cNvPr>
          <p:cNvSpPr/>
          <p:nvPr/>
        </p:nvSpPr>
        <p:spPr>
          <a:xfrm>
            <a:off x="0" y="7264"/>
            <a:ext cx="12192000" cy="5184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．熊本県におけるＤＸの取組みについて</a:t>
            </a:r>
          </a:p>
        </p:txBody>
      </p:sp>
      <p:sp>
        <p:nvSpPr>
          <p:cNvPr id="9" name="スライド番号プレースホルダー 6">
            <a:extLst>
              <a:ext uri="{FF2B5EF4-FFF2-40B4-BE49-F238E27FC236}">
                <a16:creationId xmlns:a16="http://schemas.microsoft.com/office/drawing/2014/main" id="{A3CBC2DC-3ABB-7377-364A-AFA2B4A0F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670720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サブタイトル 2">
            <a:extLst>
              <a:ext uri="{FF2B5EF4-FFF2-40B4-BE49-F238E27FC236}">
                <a16:creationId xmlns:a16="http://schemas.microsoft.com/office/drawing/2014/main" id="{CC3EDA6B-DBED-20F2-7411-5EB047F51D6F}"/>
              </a:ext>
            </a:extLst>
          </p:cNvPr>
          <p:cNvSpPr txBox="1">
            <a:spLocks/>
          </p:cNvSpPr>
          <p:nvPr/>
        </p:nvSpPr>
        <p:spPr>
          <a:xfrm>
            <a:off x="193963" y="1319055"/>
            <a:ext cx="10852728" cy="374555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000" b="1" dirty="0">
                <a:solidFill>
                  <a:srgbClr val="C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③行政ＤＸ・業務効率化を目指した「農地・営農状況調査」へのデジタル技術の活用</a:t>
            </a:r>
            <a:endParaRPr lang="en-US" altLang="ja-JP" sz="2000" b="1" dirty="0">
              <a:solidFill>
                <a:srgbClr val="C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</a:t>
            </a: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ドローン、</a:t>
            </a:r>
            <a:r>
              <a:rPr lang="en-US" altLang="ja-JP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AI</a:t>
            </a: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画像解析技術などの活用による</a:t>
            </a:r>
            <a:br>
              <a:rPr lang="en-US" altLang="ja-JP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現地確認作業のデジタル化を図る取組み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1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</a:t>
            </a:r>
            <a:r>
              <a:rPr lang="ja-JP" altLang="en-US" sz="18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農地の営農状況確認プラットフォームの構築</a:t>
            </a:r>
            <a:br>
              <a:rPr lang="en-US" altLang="ja-JP" sz="18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・ドローンで撮影した画像を、</a:t>
            </a:r>
            <a:r>
              <a:rPr lang="en-US" altLang="ja-JP" sz="18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AI</a:t>
            </a:r>
            <a:r>
              <a:rPr lang="ja-JP" altLang="en-US" sz="18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で自動判定し、</a:t>
            </a:r>
            <a:br>
              <a:rPr lang="en-US" altLang="ja-JP" sz="18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市の営農状況判定の大幅省力化</a:t>
            </a:r>
            <a:br>
              <a:rPr lang="en-US" altLang="ja-JP" sz="18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・天草高校でドローン操作研修を実施し、次代の人材育成</a:t>
            </a:r>
            <a:endParaRPr lang="en-US" altLang="ja-JP" sz="1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➡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効果</a:t>
            </a:r>
            <a:b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</a:t>
            </a:r>
            <a:r>
              <a:rPr lang="ja-JP" altLang="en-US" sz="1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</a:t>
            </a:r>
            <a:r>
              <a:rPr lang="ja-JP" altLang="en-US" sz="1800" b="1" i="0" dirty="0">
                <a:solidFill>
                  <a:srgbClr val="3E3838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市における営農状況確認作業の大幅省力化、データベース化</a:t>
            </a:r>
            <a:br>
              <a:rPr lang="en-US" altLang="ja-JP" sz="1800" b="1" i="0" dirty="0">
                <a:solidFill>
                  <a:srgbClr val="3E3838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b="1" i="0" dirty="0">
                <a:solidFill>
                  <a:srgbClr val="3E3838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想定：</a:t>
            </a:r>
            <a:r>
              <a:rPr lang="en-US" altLang="ja-JP" sz="1800" b="1" i="0" dirty="0">
                <a:solidFill>
                  <a:srgbClr val="3E3838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737</a:t>
            </a:r>
            <a:r>
              <a:rPr lang="ja-JP" altLang="en-US" sz="1800" b="1" i="0" dirty="0">
                <a:solidFill>
                  <a:srgbClr val="3E3838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時間➝</a:t>
            </a:r>
            <a:r>
              <a:rPr lang="en-US" altLang="ja-JP" sz="1800" b="1" i="0" dirty="0">
                <a:solidFill>
                  <a:srgbClr val="3E3838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194</a:t>
            </a:r>
            <a:r>
              <a:rPr lang="ja-JP" altLang="en-US" sz="1800" b="1" i="0" dirty="0">
                <a:solidFill>
                  <a:srgbClr val="3E3838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時間（</a:t>
            </a:r>
            <a:r>
              <a:rPr lang="en-US" altLang="ja-JP" sz="1800" b="1" i="0" dirty="0">
                <a:solidFill>
                  <a:srgbClr val="3E3838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543</a:t>
            </a:r>
            <a:r>
              <a:rPr lang="ja-JP" altLang="en-US" sz="1800" b="1" i="0" dirty="0">
                <a:solidFill>
                  <a:srgbClr val="3E3838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時間削減／年）</a:t>
            </a:r>
            <a:br>
              <a:rPr lang="en-US" altLang="ja-JP" sz="1800" b="1" i="0" dirty="0">
                <a:solidFill>
                  <a:srgbClr val="3E3838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1800" b="1" i="0" dirty="0">
                <a:solidFill>
                  <a:srgbClr val="3E3838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・デジタル人材の育成にも寄与</a:t>
            </a:r>
          </a:p>
          <a:p>
            <a:pPr marL="0" indent="0">
              <a:buNone/>
            </a:pPr>
            <a:r>
              <a:rPr lang="ja-JP" altLang="en-US" sz="1800" b="1" i="0" dirty="0">
                <a:solidFill>
                  <a:srgbClr val="3E3838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endParaRPr lang="en-US" altLang="ja-JP" sz="1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角丸四角形 6">
            <a:extLst>
              <a:ext uri="{FF2B5EF4-FFF2-40B4-BE49-F238E27FC236}">
                <a16:creationId xmlns:a16="http://schemas.microsoft.com/office/drawing/2014/main" id="{06BAC4E5-6C0B-2DB1-EAD8-FD95C878679B}"/>
              </a:ext>
            </a:extLst>
          </p:cNvPr>
          <p:cNvSpPr/>
          <p:nvPr/>
        </p:nvSpPr>
        <p:spPr>
          <a:xfrm>
            <a:off x="193963" y="659906"/>
            <a:ext cx="6091141" cy="518400"/>
          </a:xfrm>
          <a:prstGeom prst="roundRect">
            <a:avLst/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5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県内におけるデジタルを活用した取組み事例③</a:t>
            </a:r>
            <a:endParaRPr lang="en-US" altLang="ja-JP" sz="15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15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（令和４年度</a:t>
            </a:r>
            <a:r>
              <a:rPr lang="en-US" altLang="ja-JP" sz="15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DX</a:t>
            </a:r>
            <a:r>
              <a:rPr lang="ja-JP" altLang="en-US" sz="15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公募型実証事業）</a:t>
            </a:r>
            <a:endParaRPr kumimoji="1" lang="en-US" altLang="ja-JP" sz="15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9FA30A4-94AC-E7E9-7CAE-C454BB469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68" y="4812866"/>
            <a:ext cx="5831269" cy="170163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D7E2AD2-F02C-2EBD-9533-1321CCA98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666" y="1865025"/>
            <a:ext cx="4896716" cy="2947841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FC69855-0EA4-0689-D8C1-989AC33B8553}"/>
              </a:ext>
            </a:extLst>
          </p:cNvPr>
          <p:cNvSpPr/>
          <p:nvPr/>
        </p:nvSpPr>
        <p:spPr>
          <a:xfrm>
            <a:off x="0" y="7264"/>
            <a:ext cx="12192000" cy="5184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．熊本県におけるＤＸの取組みについて</a:t>
            </a:r>
          </a:p>
        </p:txBody>
      </p:sp>
      <p:sp>
        <p:nvSpPr>
          <p:cNvPr id="6" name="スライド番号プレースホルダー 6">
            <a:extLst>
              <a:ext uri="{FF2B5EF4-FFF2-40B4-BE49-F238E27FC236}">
                <a16:creationId xmlns:a16="http://schemas.microsoft.com/office/drawing/2014/main" id="{0DEB2AE9-1827-64AA-99A2-1986609E4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14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59994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41">
            <a:extLst>
              <a:ext uri="{FF2B5EF4-FFF2-40B4-BE49-F238E27FC236}">
                <a16:creationId xmlns:a16="http://schemas.microsoft.com/office/drawing/2014/main" id="{11229E4E-B39E-C20F-FE28-AC0160014BED}"/>
              </a:ext>
            </a:extLst>
          </p:cNvPr>
          <p:cNvSpPr/>
          <p:nvPr/>
        </p:nvSpPr>
        <p:spPr>
          <a:xfrm>
            <a:off x="419261" y="694793"/>
            <a:ext cx="4293493" cy="390812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（４）　データ活用社会の推進</a:t>
            </a:r>
            <a:endParaRPr kumimoji="1" lang="en-US" altLang="ja-JP" sz="24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20DF039-ADB9-BC4F-05E5-CC12A088AF78}"/>
              </a:ext>
            </a:extLst>
          </p:cNvPr>
          <p:cNvSpPr/>
          <p:nvPr/>
        </p:nvSpPr>
        <p:spPr>
          <a:xfrm>
            <a:off x="0" y="7264"/>
            <a:ext cx="12192000" cy="5184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．熊本県におけるＤＸの取組みについて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58945048-06E3-CEF1-BDB7-D617FD87FF64}"/>
              </a:ext>
            </a:extLst>
          </p:cNvPr>
          <p:cNvSpPr txBox="1">
            <a:spLocks/>
          </p:cNvSpPr>
          <p:nvPr/>
        </p:nvSpPr>
        <p:spPr bwMode="auto">
          <a:xfrm>
            <a:off x="194287" y="1496413"/>
            <a:ext cx="11905536" cy="18661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①エリア・データ連携基盤とは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●行政や民間が保有する様々なデータを仲介・連携させる機能　・役割を持つもの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●地域におけるデジタルサービスの創造に寄与する事が期待される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8D93C38C-E530-5F99-0FD7-BB3B44D122FB}"/>
              </a:ext>
            </a:extLst>
          </p:cNvPr>
          <p:cNvGrpSpPr/>
          <p:nvPr/>
        </p:nvGrpSpPr>
        <p:grpSpPr>
          <a:xfrm>
            <a:off x="6687708" y="3236028"/>
            <a:ext cx="5464187" cy="3339808"/>
            <a:chOff x="6779490" y="1976084"/>
            <a:chExt cx="5412510" cy="3425243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7F9A9C92-9ED2-9648-A32A-BF0D9F0F6BCD}"/>
                </a:ext>
              </a:extLst>
            </p:cNvPr>
            <p:cNvSpPr/>
            <p:nvPr/>
          </p:nvSpPr>
          <p:spPr>
            <a:xfrm>
              <a:off x="7501486" y="5168828"/>
              <a:ext cx="4690514" cy="232499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ja-JP" altLang="ja-JP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（デジタル田園都市国家構想実現会議　第４回資料より</a:t>
              </a:r>
              <a:r>
                <a:rPr lang="ja-JP" altLang="en-US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要約</a:t>
              </a:r>
              <a:r>
                <a:rPr lang="ja-JP" altLang="ja-JP" sz="11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）</a:t>
              </a:r>
              <a:endParaRPr kumimoji="1" lang="ja-JP" altLang="en-US" sz="8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4647324B-2313-A5B1-D871-D9C91277F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79490" y="2290184"/>
              <a:ext cx="5412509" cy="2797041"/>
            </a:xfrm>
            <a:prstGeom prst="rect">
              <a:avLst/>
            </a:prstGeom>
          </p:spPr>
        </p:pic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7567C78C-6404-FD1B-05A4-636FAE9F4AED}"/>
                </a:ext>
              </a:extLst>
            </p:cNvPr>
            <p:cNvSpPr/>
            <p:nvPr/>
          </p:nvSpPr>
          <p:spPr>
            <a:xfrm>
              <a:off x="6788726" y="1976084"/>
              <a:ext cx="5360929" cy="33935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ja-JP" sz="16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</a:t>
              </a:r>
              <a:r>
                <a:rPr lang="en-US" altLang="ja-JP" sz="16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【</a:t>
              </a:r>
              <a:r>
                <a:rPr lang="ja-JP" altLang="en-US" sz="16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参考</a:t>
              </a:r>
              <a:r>
                <a:rPr lang="en-US" altLang="ja-JP" sz="16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】</a:t>
              </a:r>
              <a:r>
                <a:rPr lang="ja-JP" altLang="en-US" sz="1600" dirty="0">
                  <a:solidFill>
                    <a:schemeClr val="tx1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エリア・データ連携基盤イメージ</a:t>
              </a:r>
              <a:endParaRPr kumimoji="1" lang="ja-JP" altLang="en-US" sz="105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F75977B3-983D-6241-0045-A22E2CAA9193}"/>
                </a:ext>
              </a:extLst>
            </p:cNvPr>
            <p:cNvSpPr/>
            <p:nvPr/>
          </p:nvSpPr>
          <p:spPr>
            <a:xfrm>
              <a:off x="6779491" y="1976084"/>
              <a:ext cx="5360929" cy="34252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76ED38D0-200F-03B7-FB9E-E821BECB31E0}"/>
              </a:ext>
            </a:extLst>
          </p:cNvPr>
          <p:cNvSpPr txBox="1">
            <a:spLocks/>
          </p:cNvSpPr>
          <p:nvPr/>
        </p:nvSpPr>
        <p:spPr bwMode="auto">
          <a:xfrm>
            <a:off x="206318" y="1158514"/>
            <a:ext cx="7772761" cy="4781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ja-JP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&lt;</a:t>
            </a:r>
            <a:r>
              <a:rPr lang="ja-JP" altLang="en-US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エリア・データ連携基盤データ連携基盤の構築</a:t>
            </a:r>
            <a:r>
              <a:rPr lang="en-US" altLang="ja-JP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&gt;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DA408C06-8D88-EA40-D874-B61B901F8F22}"/>
              </a:ext>
            </a:extLst>
          </p:cNvPr>
          <p:cNvSpPr txBox="1">
            <a:spLocks/>
          </p:cNvSpPr>
          <p:nvPr/>
        </p:nvSpPr>
        <p:spPr bwMode="auto">
          <a:xfrm>
            <a:off x="194288" y="3630910"/>
            <a:ext cx="6747934" cy="27717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②熊本県におけるエリア・データ連携基盤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●</a:t>
            </a:r>
            <a:r>
              <a:rPr lang="ja-JP" altLang="en-US" sz="2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熊本県では、令和６年度の運用開始に向け、</a:t>
            </a:r>
            <a:endParaRPr lang="en-US" altLang="ja-JP" sz="24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構築を進めている</a:t>
            </a:r>
            <a:endParaRPr lang="en-US" altLang="ja-JP" sz="24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●有志の県内市町村との共同運用を行う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●</a:t>
            </a:r>
            <a:r>
              <a:rPr lang="ja-JP" altLang="en-US" sz="2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データを活用した住民サービスの充実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を推進</a:t>
            </a:r>
          </a:p>
        </p:txBody>
      </p:sp>
      <p:sp>
        <p:nvSpPr>
          <p:cNvPr id="5" name="スライド番号プレースホルダー 6">
            <a:extLst>
              <a:ext uri="{FF2B5EF4-FFF2-40B4-BE49-F238E27FC236}">
                <a16:creationId xmlns:a16="http://schemas.microsoft.com/office/drawing/2014/main" id="{C7D4C078-15FE-8E25-E124-C39ED1A46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15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6771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89B67EF-10CC-B69E-FBDC-43CEC7956593}"/>
              </a:ext>
            </a:extLst>
          </p:cNvPr>
          <p:cNvSpPr/>
          <p:nvPr/>
        </p:nvSpPr>
        <p:spPr>
          <a:xfrm>
            <a:off x="0" y="7264"/>
            <a:ext cx="12192000" cy="5184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．熊本県におけるＤＸの取組みについて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A12640B-DC4B-380C-52C9-DEAE7D73EF41}"/>
              </a:ext>
            </a:extLst>
          </p:cNvPr>
          <p:cNvSpPr txBox="1"/>
          <p:nvPr/>
        </p:nvSpPr>
        <p:spPr>
          <a:xfrm>
            <a:off x="114300" y="1187833"/>
            <a:ext cx="11826627" cy="54766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</a:t>
            </a: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趣旨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●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デジタル社会には、データ連携基盤と同時に、誰でも活用できる多くのデータが必要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</a:t>
            </a: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熊本県の取り組み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endParaRPr lang="en-US" altLang="ja-JP" sz="24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</a:t>
            </a:r>
            <a:r>
              <a:rPr lang="ja-JP" altLang="en-US" sz="2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県行政のオープンデータの拡充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（新たに約３００件）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　　　（例）統計関係 ：人口、世帯数、県民経済計算、産業連関表、事務所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　　　　　 　施設関係 ：</a:t>
            </a:r>
            <a:r>
              <a:rPr lang="zh-TW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計測震度計設置箇所一覧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、漁港、県管理橋梁一覧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　　　　　 　その他　　：津波浸水想定区域図、県の温室効果ガス排出量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　　　　　　　　　　　　　　　　　　　　　　　　　　　　　　　　　　　　　　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400" u="sng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●</a:t>
            </a:r>
            <a:r>
              <a:rPr lang="ja-JP" altLang="en-US" sz="2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市町村のオープンデータ支援</a:t>
            </a:r>
            <a:endParaRPr lang="en-US" altLang="ja-JP" sz="24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●県行政のさらなる拡充（民間ニーズなど）　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3A8788D-0F79-26DD-7E9F-DF721B6E5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221" y="3033234"/>
            <a:ext cx="3715706" cy="263693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F0E9C86-8306-FF22-E6E5-B64C4F9B7EE9}"/>
              </a:ext>
            </a:extLst>
          </p:cNvPr>
          <p:cNvSpPr txBox="1">
            <a:spLocks/>
          </p:cNvSpPr>
          <p:nvPr/>
        </p:nvSpPr>
        <p:spPr bwMode="auto">
          <a:xfrm>
            <a:off x="206318" y="665213"/>
            <a:ext cx="4398979" cy="4781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ja-JP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&lt;</a:t>
            </a:r>
            <a:r>
              <a:rPr lang="ja-JP" altLang="en-US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オープンデータの推進＞</a:t>
            </a:r>
            <a:endParaRPr lang="en-US" altLang="ja-JP" sz="2400" b="1" u="sng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C8DB7DC5-D7E0-6FA9-FC92-68ACB253DAB8}"/>
              </a:ext>
            </a:extLst>
          </p:cNvPr>
          <p:cNvSpPr txBox="1">
            <a:spLocks/>
          </p:cNvSpPr>
          <p:nvPr/>
        </p:nvSpPr>
        <p:spPr bwMode="auto">
          <a:xfrm>
            <a:off x="342897" y="2817947"/>
            <a:ext cx="1762626" cy="430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令和４年度</a:t>
            </a:r>
            <a:endParaRPr lang="en-US" altLang="ja-JP" sz="2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6885100-AA22-984E-50A0-F99F122EE19C}"/>
              </a:ext>
            </a:extLst>
          </p:cNvPr>
          <p:cNvSpPr txBox="1">
            <a:spLocks/>
          </p:cNvSpPr>
          <p:nvPr/>
        </p:nvSpPr>
        <p:spPr bwMode="auto">
          <a:xfrm>
            <a:off x="342897" y="5178146"/>
            <a:ext cx="1762626" cy="430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令和５年度</a:t>
            </a:r>
            <a:endParaRPr lang="en-US" altLang="ja-JP" sz="2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0AF97C0-A618-1744-9B2B-CA2FE2278281}"/>
              </a:ext>
            </a:extLst>
          </p:cNvPr>
          <p:cNvSpPr/>
          <p:nvPr/>
        </p:nvSpPr>
        <p:spPr>
          <a:xfrm>
            <a:off x="8091814" y="2633124"/>
            <a:ext cx="4100186" cy="400110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＜オープンデータカタログサイト＞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D3B53FD-8A43-8323-508C-C5CDC38DA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1897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16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7903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20DF039-ADB9-BC4F-05E5-CC12A088AF78}"/>
              </a:ext>
            </a:extLst>
          </p:cNvPr>
          <p:cNvSpPr/>
          <p:nvPr/>
        </p:nvSpPr>
        <p:spPr>
          <a:xfrm>
            <a:off x="0" y="7264"/>
            <a:ext cx="12192000" cy="5184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．熊本県におけるＤＸの取組みについて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6ED38D0-200F-03B7-FB9E-E821BECB31E0}"/>
              </a:ext>
            </a:extLst>
          </p:cNvPr>
          <p:cNvSpPr txBox="1">
            <a:spLocks/>
          </p:cNvSpPr>
          <p:nvPr/>
        </p:nvSpPr>
        <p:spPr bwMode="auto">
          <a:xfrm>
            <a:off x="126912" y="645007"/>
            <a:ext cx="7195439" cy="4781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ja-JP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&lt;</a:t>
            </a:r>
            <a:r>
              <a:rPr lang="ja-JP" altLang="en-US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エリア・データ連携基盤の活用イメージ</a:t>
            </a:r>
            <a:r>
              <a:rPr lang="en-US" altLang="ja-JP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&gt;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E7211654-7BBD-524C-28B3-5E9BDE80DC9E}"/>
              </a:ext>
            </a:extLst>
          </p:cNvPr>
          <p:cNvSpPr txBox="1">
            <a:spLocks/>
          </p:cNvSpPr>
          <p:nvPr/>
        </p:nvSpPr>
        <p:spPr bwMode="auto">
          <a:xfrm>
            <a:off x="455668" y="1123173"/>
            <a:ext cx="11736331" cy="880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1279525" rtl="0" eaLnBrk="0" fontAlgn="base" hangingPunct="0">
              <a:spcBef>
                <a:spcPct val="0"/>
              </a:spcBef>
              <a:spcAft>
                <a:spcPct val="0"/>
              </a:spcAft>
              <a:defRPr kumimoji="1" sz="6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279525" rtl="0" eaLnBrk="0" fontAlgn="base" hangingPunct="0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1279525" rtl="0" eaLnBrk="0" fontAlgn="base" hangingPunct="0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1279525" rtl="0" eaLnBrk="0" fontAlgn="base" hangingPunct="0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1279525" rtl="0" eaLnBrk="0" fontAlgn="base" hangingPunct="0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1279525" rtl="0" fontAlgn="base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1279525" rtl="0" fontAlgn="base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1279525" rtl="0" fontAlgn="base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1279525" rtl="0" fontAlgn="base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エリア・データ連携基盤の活用イメージ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just"/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●エリア・データ連携基盤の利活用を行い、防災・観光をはじめとするサービスを展開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699A74C-8F14-1E92-F6F9-C82F2308AF6D}"/>
              </a:ext>
            </a:extLst>
          </p:cNvPr>
          <p:cNvSpPr txBox="1"/>
          <p:nvPr/>
        </p:nvSpPr>
        <p:spPr>
          <a:xfrm>
            <a:off x="107808" y="1878981"/>
            <a:ext cx="11826627" cy="43396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エリア・データ連携基盤を活用したサービス</a:t>
            </a: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</a:p>
          <a:p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①災害情報や避難情報のプッシュ通知サービス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538163" indent="-538163"/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・河川水位センサーや海岸監視カメラなどから取得したデータを防災アプリを通じて市民の方へプッシュ通知する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538163" indent="-538163"/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538163" indent="-538163"/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②デジタルサイネージによる情報の発信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538163" indent="-538163"/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・まちなかに設置したデジタルサイネージに、観光情報や公共施設の混雑情報を表示したり、災害時には緊急情報を表示、その他観光情報等を表示する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③観光アプリサービス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627063" indent="-627063"/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・観光情報やイベント情報、公共交通機関運行情報、フリー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Wi-Fi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情報など、各種情報をアプリを通して提供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C500CEA-A5CB-2EB4-1504-A1E4EBB868B0}"/>
              </a:ext>
            </a:extLst>
          </p:cNvPr>
          <p:cNvGrpSpPr/>
          <p:nvPr/>
        </p:nvGrpSpPr>
        <p:grpSpPr>
          <a:xfrm>
            <a:off x="3502379" y="3120589"/>
            <a:ext cx="5369701" cy="493879"/>
            <a:chOff x="1435329" y="2966865"/>
            <a:chExt cx="5369701" cy="493879"/>
          </a:xfrm>
        </p:grpSpPr>
        <p:sp>
          <p:nvSpPr>
            <p:cNvPr id="7" name="フローチャート: 磁気ディスク 6">
              <a:extLst>
                <a:ext uri="{FF2B5EF4-FFF2-40B4-BE49-F238E27FC236}">
                  <a16:creationId xmlns:a16="http://schemas.microsoft.com/office/drawing/2014/main" id="{A87AF33E-299B-5EB8-A581-797DBA2EB3E8}"/>
                </a:ext>
              </a:extLst>
            </p:cNvPr>
            <p:cNvSpPr/>
            <p:nvPr/>
          </p:nvSpPr>
          <p:spPr>
            <a:xfrm>
              <a:off x="1435329" y="2966865"/>
              <a:ext cx="1052945" cy="480291"/>
            </a:xfrm>
            <a:prstGeom prst="flowChartMagneticDisk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b="1" dirty="0">
                  <a:solidFill>
                    <a:schemeClr val="tx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センサー情報</a:t>
              </a:r>
              <a:endParaRPr kumimoji="1" lang="ja-JP" altLang="en-US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92AD1B91-60C4-7A1A-9B71-5E684C6E3B6E}"/>
                </a:ext>
              </a:extLst>
            </p:cNvPr>
            <p:cNvCxnSpPr>
              <a:cxnSpLocks/>
            </p:cNvCxnSpPr>
            <p:nvPr/>
          </p:nvCxnSpPr>
          <p:spPr>
            <a:xfrm>
              <a:off x="2514375" y="3207010"/>
              <a:ext cx="57980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四角形: 角を丸くする 9">
              <a:extLst>
                <a:ext uri="{FF2B5EF4-FFF2-40B4-BE49-F238E27FC236}">
                  <a16:creationId xmlns:a16="http://schemas.microsoft.com/office/drawing/2014/main" id="{97E4CCA0-8304-E43C-75D5-04E7F5FD0324}"/>
                </a:ext>
              </a:extLst>
            </p:cNvPr>
            <p:cNvSpPr/>
            <p:nvPr/>
          </p:nvSpPr>
          <p:spPr>
            <a:xfrm>
              <a:off x="3134927" y="2966865"/>
              <a:ext cx="1413164" cy="480291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000" b="1" dirty="0">
                  <a:solidFill>
                    <a:schemeClr val="bg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データの流れ</a:t>
              </a:r>
            </a:p>
          </p:txBody>
        </p:sp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E6A2809F-EB91-A524-7AD2-0FBBCE84F772}"/>
                </a:ext>
              </a:extLst>
            </p:cNvPr>
            <p:cNvSpPr/>
            <p:nvPr/>
          </p:nvSpPr>
          <p:spPr>
            <a:xfrm>
              <a:off x="5194744" y="2980453"/>
              <a:ext cx="1610286" cy="480291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b="1" dirty="0">
                  <a:solidFill>
                    <a:schemeClr val="tx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防災アプリ</a:t>
              </a:r>
            </a:p>
          </p:txBody>
        </p:sp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434E0257-8CBF-1163-DAC5-D98C73B71983}"/>
                </a:ext>
              </a:extLst>
            </p:cNvPr>
            <p:cNvCxnSpPr>
              <a:cxnSpLocks/>
            </p:cNvCxnSpPr>
            <p:nvPr/>
          </p:nvCxnSpPr>
          <p:spPr>
            <a:xfrm>
              <a:off x="4588836" y="3207009"/>
              <a:ext cx="567139" cy="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AC85F61-9312-1243-D728-C728F4D4BC86}"/>
              </a:ext>
            </a:extLst>
          </p:cNvPr>
          <p:cNvGrpSpPr/>
          <p:nvPr/>
        </p:nvGrpSpPr>
        <p:grpSpPr>
          <a:xfrm>
            <a:off x="3502379" y="4770036"/>
            <a:ext cx="6542827" cy="493879"/>
            <a:chOff x="938768" y="4670832"/>
            <a:chExt cx="6542827" cy="493879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EC11A5E5-03AC-D327-91C6-AD58D217CEA9}"/>
                </a:ext>
              </a:extLst>
            </p:cNvPr>
            <p:cNvGrpSpPr/>
            <p:nvPr/>
          </p:nvGrpSpPr>
          <p:grpSpPr>
            <a:xfrm>
              <a:off x="2111894" y="4670832"/>
              <a:ext cx="5369701" cy="493879"/>
              <a:chOff x="1435329" y="2966865"/>
              <a:chExt cx="5369701" cy="493879"/>
            </a:xfrm>
          </p:grpSpPr>
          <p:sp>
            <p:nvSpPr>
              <p:cNvPr id="45" name="フローチャート: 磁気ディスク 44">
                <a:extLst>
                  <a:ext uri="{FF2B5EF4-FFF2-40B4-BE49-F238E27FC236}">
                    <a16:creationId xmlns:a16="http://schemas.microsoft.com/office/drawing/2014/main" id="{1A1945E1-D522-4342-B060-CEC56566D761}"/>
                  </a:ext>
                </a:extLst>
              </p:cNvPr>
              <p:cNvSpPr/>
              <p:nvPr/>
            </p:nvSpPr>
            <p:spPr>
              <a:xfrm>
                <a:off x="1435329" y="2966865"/>
                <a:ext cx="1052945" cy="480291"/>
              </a:xfrm>
              <a:prstGeom prst="flowChartMagneticDisk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100" b="1" dirty="0">
                    <a:solidFill>
                      <a:schemeClr val="tx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センサー情報</a:t>
                </a:r>
                <a:endParaRPr kumimoji="1" lang="ja-JP" altLang="en-US" b="1" dirty="0">
                  <a:solidFill>
                    <a:schemeClr val="tx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endParaRPr>
              </a:p>
            </p:txBody>
          </p:sp>
          <p:cxnSp>
            <p:nvCxnSpPr>
              <p:cNvPr id="46" name="直線矢印コネクタ 45">
                <a:extLst>
                  <a:ext uri="{FF2B5EF4-FFF2-40B4-BE49-F238E27FC236}">
                    <a16:creationId xmlns:a16="http://schemas.microsoft.com/office/drawing/2014/main" id="{B7D1524D-ED3F-F9F0-7705-0A2D460F5D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14375" y="3207010"/>
                <a:ext cx="579807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四角形: 角を丸くする 46">
                <a:extLst>
                  <a:ext uri="{FF2B5EF4-FFF2-40B4-BE49-F238E27FC236}">
                    <a16:creationId xmlns:a16="http://schemas.microsoft.com/office/drawing/2014/main" id="{B8F9DF8C-FA38-0D43-D0BC-733D6A7238AE}"/>
                  </a:ext>
                </a:extLst>
              </p:cNvPr>
              <p:cNvSpPr/>
              <p:nvPr/>
            </p:nvSpPr>
            <p:spPr>
              <a:xfrm>
                <a:off x="3134927" y="2966865"/>
                <a:ext cx="1413164" cy="480291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000" b="1" dirty="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データの流れ</a:t>
                </a:r>
              </a:p>
            </p:txBody>
          </p:sp>
          <p:sp>
            <p:nvSpPr>
              <p:cNvPr id="48" name="楕円 47">
                <a:extLst>
                  <a:ext uri="{FF2B5EF4-FFF2-40B4-BE49-F238E27FC236}">
                    <a16:creationId xmlns:a16="http://schemas.microsoft.com/office/drawing/2014/main" id="{2B9D203C-3BB7-AF2A-59E7-F73C4AEFDD27}"/>
                  </a:ext>
                </a:extLst>
              </p:cNvPr>
              <p:cNvSpPr/>
              <p:nvPr/>
            </p:nvSpPr>
            <p:spPr>
              <a:xfrm>
                <a:off x="5194744" y="2980453"/>
                <a:ext cx="1610286" cy="480291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400" b="1" dirty="0">
                    <a:solidFill>
                      <a:schemeClr val="tx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デジタル</a:t>
                </a:r>
                <a:endParaRPr kumimoji="1" lang="en-US" altLang="ja-JP" sz="1400" b="1" dirty="0">
                  <a:solidFill>
                    <a:schemeClr val="tx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endParaRPr>
              </a:p>
              <a:p>
                <a:pPr algn="ctr"/>
                <a:r>
                  <a:rPr kumimoji="1" lang="ja-JP" altLang="en-US" sz="1400" b="1" dirty="0">
                    <a:solidFill>
                      <a:schemeClr val="tx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サイネージ</a:t>
                </a:r>
              </a:p>
            </p:txBody>
          </p:sp>
          <p:cxnSp>
            <p:nvCxnSpPr>
              <p:cNvPr id="49" name="直線矢印コネクタ 48">
                <a:extLst>
                  <a:ext uri="{FF2B5EF4-FFF2-40B4-BE49-F238E27FC236}">
                    <a16:creationId xmlns:a16="http://schemas.microsoft.com/office/drawing/2014/main" id="{50B7A02C-4E7F-2FB6-0650-2F8455D7FE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88836" y="3207009"/>
                <a:ext cx="567139" cy="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フローチャート: 磁気ディスク 16">
              <a:extLst>
                <a:ext uri="{FF2B5EF4-FFF2-40B4-BE49-F238E27FC236}">
                  <a16:creationId xmlns:a16="http://schemas.microsoft.com/office/drawing/2014/main" id="{D78EC545-EAA3-FB3E-3503-345E216555D5}"/>
                </a:ext>
              </a:extLst>
            </p:cNvPr>
            <p:cNvSpPr/>
            <p:nvPr/>
          </p:nvSpPr>
          <p:spPr>
            <a:xfrm>
              <a:off x="938768" y="4684420"/>
              <a:ext cx="1052945" cy="480291"/>
            </a:xfrm>
            <a:prstGeom prst="flowChartMagneticDisk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900" b="1" dirty="0">
                  <a:solidFill>
                    <a:schemeClr val="tx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オープンデータ</a:t>
              </a:r>
              <a:endParaRPr kumimoji="1" lang="ja-JP" altLang="en-US" sz="12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EBB24578-6823-67D9-E599-49B9C763A738}"/>
              </a:ext>
            </a:extLst>
          </p:cNvPr>
          <p:cNvGrpSpPr/>
          <p:nvPr/>
        </p:nvGrpSpPr>
        <p:grpSpPr>
          <a:xfrm>
            <a:off x="3547990" y="6229708"/>
            <a:ext cx="6542827" cy="499157"/>
            <a:chOff x="938768" y="4665554"/>
            <a:chExt cx="6542827" cy="499157"/>
          </a:xfrm>
        </p:grpSpPr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33838FBD-F80B-436E-30F8-4061669165AF}"/>
                </a:ext>
              </a:extLst>
            </p:cNvPr>
            <p:cNvGrpSpPr/>
            <p:nvPr/>
          </p:nvGrpSpPr>
          <p:grpSpPr>
            <a:xfrm>
              <a:off x="2111894" y="4670832"/>
              <a:ext cx="5369701" cy="493879"/>
              <a:chOff x="1435329" y="2966865"/>
              <a:chExt cx="5369701" cy="493879"/>
            </a:xfrm>
          </p:grpSpPr>
          <p:sp>
            <p:nvSpPr>
              <p:cNvPr id="53" name="フローチャート: 磁気ディスク 52">
                <a:extLst>
                  <a:ext uri="{FF2B5EF4-FFF2-40B4-BE49-F238E27FC236}">
                    <a16:creationId xmlns:a16="http://schemas.microsoft.com/office/drawing/2014/main" id="{09AEA279-12A1-33DE-91A9-DB3AE41557F6}"/>
                  </a:ext>
                </a:extLst>
              </p:cNvPr>
              <p:cNvSpPr/>
              <p:nvPr/>
            </p:nvSpPr>
            <p:spPr>
              <a:xfrm>
                <a:off x="1435329" y="2966865"/>
                <a:ext cx="1052945" cy="480291"/>
              </a:xfrm>
              <a:prstGeom prst="flowChartMagneticDisk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100" b="1" dirty="0">
                    <a:solidFill>
                      <a:schemeClr val="tx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センサー情報</a:t>
                </a:r>
                <a:endParaRPr kumimoji="1" lang="ja-JP" altLang="en-US" b="1" dirty="0">
                  <a:solidFill>
                    <a:schemeClr val="tx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endParaRPr>
              </a:p>
            </p:txBody>
          </p:sp>
          <p:cxnSp>
            <p:nvCxnSpPr>
              <p:cNvPr id="54" name="直線矢印コネクタ 53">
                <a:extLst>
                  <a:ext uri="{FF2B5EF4-FFF2-40B4-BE49-F238E27FC236}">
                    <a16:creationId xmlns:a16="http://schemas.microsoft.com/office/drawing/2014/main" id="{4DF737CC-CC09-2218-F01A-3BD72323EE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14375" y="3207010"/>
                <a:ext cx="579807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四角形: 角を丸くする 54">
                <a:extLst>
                  <a:ext uri="{FF2B5EF4-FFF2-40B4-BE49-F238E27FC236}">
                    <a16:creationId xmlns:a16="http://schemas.microsoft.com/office/drawing/2014/main" id="{EEE114EA-9046-D825-18F3-A6CF279F1AAA}"/>
                  </a:ext>
                </a:extLst>
              </p:cNvPr>
              <p:cNvSpPr/>
              <p:nvPr/>
            </p:nvSpPr>
            <p:spPr>
              <a:xfrm>
                <a:off x="3134927" y="2966865"/>
                <a:ext cx="1413164" cy="480291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000" b="1" dirty="0">
                    <a:solidFill>
                      <a:schemeClr val="bg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データの流れ</a:t>
                </a:r>
              </a:p>
            </p:txBody>
          </p:sp>
          <p:sp>
            <p:nvSpPr>
              <p:cNvPr id="56" name="楕円 55">
                <a:extLst>
                  <a:ext uri="{FF2B5EF4-FFF2-40B4-BE49-F238E27FC236}">
                    <a16:creationId xmlns:a16="http://schemas.microsoft.com/office/drawing/2014/main" id="{422E8475-CE0C-9ED6-299E-3EC15D5D64A4}"/>
                  </a:ext>
                </a:extLst>
              </p:cNvPr>
              <p:cNvSpPr/>
              <p:nvPr/>
            </p:nvSpPr>
            <p:spPr>
              <a:xfrm>
                <a:off x="5194744" y="2980453"/>
                <a:ext cx="1610286" cy="480291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400" b="1" dirty="0">
                    <a:solidFill>
                      <a:schemeClr val="tx1"/>
                    </a:solidFill>
                    <a:latin typeface="ＭＳ ゴシック" panose="020B0609070205080204" pitchFamily="49" charset="-128"/>
                    <a:ea typeface="ＭＳ ゴシック" panose="020B0609070205080204" pitchFamily="49" charset="-128"/>
                  </a:rPr>
                  <a:t>観光アプリ</a:t>
                </a:r>
              </a:p>
            </p:txBody>
          </p:sp>
          <p:cxnSp>
            <p:nvCxnSpPr>
              <p:cNvPr id="57" name="直線矢印コネクタ 56">
                <a:extLst>
                  <a:ext uri="{FF2B5EF4-FFF2-40B4-BE49-F238E27FC236}">
                    <a16:creationId xmlns:a16="http://schemas.microsoft.com/office/drawing/2014/main" id="{80DB3E43-753F-EF5E-72AA-D7FE05FF19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88836" y="3207009"/>
                <a:ext cx="567139" cy="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フローチャート: 磁気ディスク 51">
              <a:extLst>
                <a:ext uri="{FF2B5EF4-FFF2-40B4-BE49-F238E27FC236}">
                  <a16:creationId xmlns:a16="http://schemas.microsoft.com/office/drawing/2014/main" id="{940E0680-97DB-DDC5-E029-4051F28657B8}"/>
                </a:ext>
              </a:extLst>
            </p:cNvPr>
            <p:cNvSpPr/>
            <p:nvPr/>
          </p:nvSpPr>
          <p:spPr>
            <a:xfrm>
              <a:off x="938768" y="4665554"/>
              <a:ext cx="1052945" cy="480291"/>
            </a:xfrm>
            <a:prstGeom prst="flowChartMagneticDisk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900" b="1" dirty="0">
                  <a:solidFill>
                    <a:schemeClr val="tx1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オープンデータ</a:t>
              </a:r>
              <a:endParaRPr kumimoji="1" lang="ja-JP" altLang="en-US" sz="12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</p:grpSp>
      <p:sp>
        <p:nvSpPr>
          <p:cNvPr id="64" name="スライド番号プレースホルダー 6">
            <a:extLst>
              <a:ext uri="{FF2B5EF4-FFF2-40B4-BE49-F238E27FC236}">
                <a16:creationId xmlns:a16="http://schemas.microsoft.com/office/drawing/2014/main" id="{AE3758C2-6161-E287-7878-388EF89D0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17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72686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20DF039-ADB9-BC4F-05E5-CC12A088AF78}"/>
              </a:ext>
            </a:extLst>
          </p:cNvPr>
          <p:cNvSpPr/>
          <p:nvPr/>
        </p:nvSpPr>
        <p:spPr>
          <a:xfrm>
            <a:off x="0" y="7264"/>
            <a:ext cx="12192000" cy="5184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．熊本県におけるＤＸの取組みについて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6ED38D0-200F-03B7-FB9E-E821BECB31E0}"/>
              </a:ext>
            </a:extLst>
          </p:cNvPr>
          <p:cNvSpPr txBox="1">
            <a:spLocks/>
          </p:cNvSpPr>
          <p:nvPr/>
        </p:nvSpPr>
        <p:spPr bwMode="auto">
          <a:xfrm>
            <a:off x="194287" y="645007"/>
            <a:ext cx="7070809" cy="4781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ja-JP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&lt;</a:t>
            </a:r>
            <a:r>
              <a:rPr lang="ja-JP" altLang="en-US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エリア・データ連携基盤の活用イメージ</a:t>
            </a:r>
            <a:r>
              <a:rPr lang="en-US" altLang="ja-JP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&gt;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E7211654-7BBD-524C-28B3-5E9BDE80DC9E}"/>
              </a:ext>
            </a:extLst>
          </p:cNvPr>
          <p:cNvSpPr txBox="1">
            <a:spLocks/>
          </p:cNvSpPr>
          <p:nvPr/>
        </p:nvSpPr>
        <p:spPr bwMode="auto">
          <a:xfrm>
            <a:off x="455669" y="1123173"/>
            <a:ext cx="6960928" cy="5184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1279525" rtl="0" eaLnBrk="0" fontAlgn="base" hangingPunct="0">
              <a:spcBef>
                <a:spcPct val="0"/>
              </a:spcBef>
              <a:spcAft>
                <a:spcPct val="0"/>
              </a:spcAft>
              <a:defRPr kumimoji="1" sz="6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279525" rtl="0" eaLnBrk="0" fontAlgn="base" hangingPunct="0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1279525" rtl="0" eaLnBrk="0" fontAlgn="base" hangingPunct="0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1279525" rtl="0" eaLnBrk="0" fontAlgn="base" hangingPunct="0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1279525" rtl="0" eaLnBrk="0" fontAlgn="base" hangingPunct="0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1279525" rtl="0" fontAlgn="base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1279525" rtl="0" fontAlgn="base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1279525" rtl="0" fontAlgn="base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1279525" rtl="0" fontAlgn="base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エリア・データ連携基盤の活用イメージ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endParaRPr lang="en-US" altLang="ja-JP" sz="1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33C9826-E622-9B40-1C3A-CE253AA3E646}"/>
              </a:ext>
            </a:extLst>
          </p:cNvPr>
          <p:cNvGrpSpPr/>
          <p:nvPr/>
        </p:nvGrpSpPr>
        <p:grpSpPr>
          <a:xfrm>
            <a:off x="576197" y="1641575"/>
            <a:ext cx="11356557" cy="4819592"/>
            <a:chOff x="-901675" y="919501"/>
            <a:chExt cx="11356557" cy="4819592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5A1F69D8-200C-F451-96AE-6B312792E5B5}"/>
                </a:ext>
              </a:extLst>
            </p:cNvPr>
            <p:cNvSpPr/>
            <p:nvPr/>
          </p:nvSpPr>
          <p:spPr>
            <a:xfrm>
              <a:off x="6572638" y="926923"/>
              <a:ext cx="3749007" cy="308445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4920822-E090-D219-7DCD-23333E6126EE}"/>
                </a:ext>
              </a:extLst>
            </p:cNvPr>
            <p:cNvSpPr/>
            <p:nvPr/>
          </p:nvSpPr>
          <p:spPr>
            <a:xfrm>
              <a:off x="3197463" y="920752"/>
              <a:ext cx="3241937" cy="308445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3E32A50F-365E-7E7F-61CC-BB1C95F13891}"/>
                </a:ext>
              </a:extLst>
            </p:cNvPr>
            <p:cNvSpPr/>
            <p:nvPr/>
          </p:nvSpPr>
          <p:spPr>
            <a:xfrm>
              <a:off x="-901674" y="919501"/>
              <a:ext cx="3978608" cy="308445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82AEE871-F6AB-0806-070E-B745A6CA25F6}"/>
                </a:ext>
              </a:extLst>
            </p:cNvPr>
            <p:cNvGrpSpPr/>
            <p:nvPr/>
          </p:nvGrpSpPr>
          <p:grpSpPr>
            <a:xfrm>
              <a:off x="-738488" y="2946904"/>
              <a:ext cx="10713232" cy="2792189"/>
              <a:chOff x="-710779" y="3030031"/>
              <a:chExt cx="10713232" cy="2792189"/>
            </a:xfrm>
          </p:grpSpPr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DA6262F3-9B66-4464-7D1D-9281F86DA2F7}"/>
                  </a:ext>
                </a:extLst>
              </p:cNvPr>
              <p:cNvSpPr/>
              <p:nvPr/>
            </p:nvSpPr>
            <p:spPr>
              <a:xfrm>
                <a:off x="1033831" y="4377423"/>
                <a:ext cx="7624618" cy="36512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 dirty="0"/>
                  <a:t>エリア・データ連携基盤</a:t>
                </a:r>
              </a:p>
            </p:txBody>
          </p: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BA611915-2A38-5658-49AC-00CE60AAFCD7}"/>
                  </a:ext>
                </a:extLst>
              </p:cNvPr>
              <p:cNvSpPr/>
              <p:nvPr/>
            </p:nvSpPr>
            <p:spPr>
              <a:xfrm>
                <a:off x="-710779" y="5250930"/>
                <a:ext cx="1475191" cy="571290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200" b="1" dirty="0">
                    <a:solidFill>
                      <a:schemeClr val="tx1"/>
                    </a:solidFill>
                  </a:rPr>
                  <a:t>河川水位センサー</a:t>
                </a:r>
              </a:p>
            </p:txBody>
          </p:sp>
          <p:sp>
            <p:nvSpPr>
              <p:cNvPr id="25" name="正方形/長方形 24">
                <a:extLst>
                  <a:ext uri="{FF2B5EF4-FFF2-40B4-BE49-F238E27FC236}">
                    <a16:creationId xmlns:a16="http://schemas.microsoft.com/office/drawing/2014/main" id="{C6B38088-5C78-2F6D-35C0-613E5C5FD076}"/>
                  </a:ext>
                </a:extLst>
              </p:cNvPr>
              <p:cNvSpPr/>
              <p:nvPr/>
            </p:nvSpPr>
            <p:spPr>
              <a:xfrm>
                <a:off x="1321364" y="5249919"/>
                <a:ext cx="1340247" cy="571290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200" b="1" dirty="0">
                    <a:solidFill>
                      <a:schemeClr val="tx1"/>
                    </a:solidFill>
                  </a:rPr>
                  <a:t>海岸監視カメラ</a:t>
                </a:r>
                <a:endParaRPr kumimoji="1" lang="en-US" altLang="ja-JP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08690D0C-598A-A43F-1474-49C1862C4A3C}"/>
                  </a:ext>
                </a:extLst>
              </p:cNvPr>
              <p:cNvSpPr/>
              <p:nvPr/>
            </p:nvSpPr>
            <p:spPr>
              <a:xfrm>
                <a:off x="3039081" y="5249919"/>
                <a:ext cx="1475192" cy="571290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200" b="1" dirty="0">
                    <a:solidFill>
                      <a:schemeClr val="tx1"/>
                    </a:solidFill>
                  </a:rPr>
                  <a:t>混雑情報センサー</a:t>
                </a:r>
                <a:endParaRPr kumimoji="1" lang="en-US" altLang="ja-JP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C3F35887-AC1F-83C7-1394-A9A404FB5D5D}"/>
                  </a:ext>
                </a:extLst>
              </p:cNvPr>
              <p:cNvSpPr/>
              <p:nvPr/>
            </p:nvSpPr>
            <p:spPr>
              <a:xfrm>
                <a:off x="5048428" y="5249521"/>
                <a:ext cx="1289457" cy="571290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200" b="1" dirty="0">
                    <a:solidFill>
                      <a:schemeClr val="tx1"/>
                    </a:solidFill>
                  </a:rPr>
                  <a:t>公共交通機関</a:t>
                </a:r>
                <a:endParaRPr kumimoji="1" lang="en-US" altLang="ja-JP" sz="1200" b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kumimoji="1" lang="ja-JP" altLang="en-US" sz="1200" b="1" dirty="0">
                    <a:solidFill>
                      <a:schemeClr val="tx1"/>
                    </a:solidFill>
                  </a:rPr>
                  <a:t>データ</a:t>
                </a:r>
                <a:endParaRPr kumimoji="1" lang="en-US" altLang="ja-JP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正方形/長方形 27">
                <a:extLst>
                  <a:ext uri="{FF2B5EF4-FFF2-40B4-BE49-F238E27FC236}">
                    <a16:creationId xmlns:a16="http://schemas.microsoft.com/office/drawing/2014/main" id="{D90C52FC-07A5-75AC-8364-B5945DF50693}"/>
                  </a:ext>
                </a:extLst>
              </p:cNvPr>
              <p:cNvSpPr/>
              <p:nvPr/>
            </p:nvSpPr>
            <p:spPr>
              <a:xfrm>
                <a:off x="-104398" y="3036399"/>
                <a:ext cx="2304945" cy="605374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600" b="1" dirty="0"/>
                  <a:t>防災アプリ</a:t>
                </a:r>
                <a:endParaRPr kumimoji="1" lang="en-US" altLang="ja-JP" sz="1600" b="1" dirty="0"/>
              </a:p>
            </p:txBody>
          </p:sp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2D556682-FF64-9BB7-3A71-E5D3E645613D}"/>
                  </a:ext>
                </a:extLst>
              </p:cNvPr>
              <p:cNvCxnSpPr>
                <a:cxnSpLocks/>
                <a:stCxn id="24" idx="0"/>
                <a:endCxn id="23" idx="2"/>
              </p:cNvCxnSpPr>
              <p:nvPr/>
            </p:nvCxnSpPr>
            <p:spPr>
              <a:xfrm flipV="1">
                <a:off x="26817" y="4742548"/>
                <a:ext cx="4819323" cy="50838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C2128741-92C1-C149-2B40-347183C59C4C}"/>
                  </a:ext>
                </a:extLst>
              </p:cNvPr>
              <p:cNvCxnSpPr>
                <a:cxnSpLocks/>
                <a:stCxn id="25" idx="0"/>
                <a:endCxn id="23" idx="2"/>
              </p:cNvCxnSpPr>
              <p:nvPr/>
            </p:nvCxnSpPr>
            <p:spPr>
              <a:xfrm flipV="1">
                <a:off x="1991488" y="4742548"/>
                <a:ext cx="2854652" cy="50737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>
                <a:extLst>
                  <a:ext uri="{FF2B5EF4-FFF2-40B4-BE49-F238E27FC236}">
                    <a16:creationId xmlns:a16="http://schemas.microsoft.com/office/drawing/2014/main" id="{5E6C207D-ECAC-5528-C6D4-FE3C65727BC4}"/>
                  </a:ext>
                </a:extLst>
              </p:cNvPr>
              <p:cNvCxnSpPr>
                <a:cxnSpLocks/>
                <a:stCxn id="26" idx="0"/>
                <a:endCxn id="23" idx="2"/>
              </p:cNvCxnSpPr>
              <p:nvPr/>
            </p:nvCxnSpPr>
            <p:spPr>
              <a:xfrm flipV="1">
                <a:off x="3776677" y="4742548"/>
                <a:ext cx="1069463" cy="50737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>
                <a:extLst>
                  <a:ext uri="{FF2B5EF4-FFF2-40B4-BE49-F238E27FC236}">
                    <a16:creationId xmlns:a16="http://schemas.microsoft.com/office/drawing/2014/main" id="{804F768C-5EC5-9358-797F-55AC4D19D082}"/>
                  </a:ext>
                </a:extLst>
              </p:cNvPr>
              <p:cNvCxnSpPr>
                <a:cxnSpLocks/>
                <a:stCxn id="27" idx="0"/>
                <a:endCxn id="23" idx="2"/>
              </p:cNvCxnSpPr>
              <p:nvPr/>
            </p:nvCxnSpPr>
            <p:spPr>
              <a:xfrm flipH="1" flipV="1">
                <a:off x="4846140" y="4742548"/>
                <a:ext cx="847017" cy="50697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コネクタ 32">
                <a:extLst>
                  <a:ext uri="{FF2B5EF4-FFF2-40B4-BE49-F238E27FC236}">
                    <a16:creationId xmlns:a16="http://schemas.microsoft.com/office/drawing/2014/main" id="{275D26E7-79D3-DF78-FBC4-6F9FFCC9A866}"/>
                  </a:ext>
                </a:extLst>
              </p:cNvPr>
              <p:cNvCxnSpPr>
                <a:cxnSpLocks/>
                <a:stCxn id="23" idx="0"/>
                <a:endCxn id="28" idx="2"/>
              </p:cNvCxnSpPr>
              <p:nvPr/>
            </p:nvCxnSpPr>
            <p:spPr>
              <a:xfrm flipH="1" flipV="1">
                <a:off x="1048075" y="3641773"/>
                <a:ext cx="3798065" cy="73565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E622EA57-AD88-FE16-F3DD-738D844A4B9A}"/>
                  </a:ext>
                </a:extLst>
              </p:cNvPr>
              <p:cNvSpPr/>
              <p:nvPr/>
            </p:nvSpPr>
            <p:spPr>
              <a:xfrm>
                <a:off x="6880712" y="5247556"/>
                <a:ext cx="1289457" cy="571290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200" b="1" dirty="0">
                    <a:solidFill>
                      <a:schemeClr val="tx1"/>
                    </a:solidFill>
                  </a:rPr>
                  <a:t>オープンデータ</a:t>
                </a:r>
                <a:endParaRPr kumimoji="1" lang="en-US" altLang="ja-JP" sz="1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正方形/長方形 34">
                <a:extLst>
                  <a:ext uri="{FF2B5EF4-FFF2-40B4-BE49-F238E27FC236}">
                    <a16:creationId xmlns:a16="http://schemas.microsoft.com/office/drawing/2014/main" id="{FA405CB4-AB8C-2711-7C17-928DE09150D9}"/>
                  </a:ext>
                </a:extLst>
              </p:cNvPr>
              <p:cNvSpPr/>
              <p:nvPr/>
            </p:nvSpPr>
            <p:spPr>
              <a:xfrm>
                <a:off x="8712996" y="5247556"/>
                <a:ext cx="1289457" cy="571290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200" b="1" dirty="0">
                    <a:solidFill>
                      <a:schemeClr val="tx1"/>
                    </a:solidFill>
                  </a:rPr>
                  <a:t>行政発信情報</a:t>
                </a:r>
                <a:endParaRPr kumimoji="1" lang="en-US" altLang="ja-JP" sz="12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" name="直線コネクタ 35">
                <a:extLst>
                  <a:ext uri="{FF2B5EF4-FFF2-40B4-BE49-F238E27FC236}">
                    <a16:creationId xmlns:a16="http://schemas.microsoft.com/office/drawing/2014/main" id="{915099E3-98FD-B18C-3B37-74B97DCB97C0}"/>
                  </a:ext>
                </a:extLst>
              </p:cNvPr>
              <p:cNvCxnSpPr>
                <a:cxnSpLocks/>
                <a:stCxn id="34" idx="0"/>
                <a:endCxn id="23" idx="2"/>
              </p:cNvCxnSpPr>
              <p:nvPr/>
            </p:nvCxnSpPr>
            <p:spPr>
              <a:xfrm flipH="1" flipV="1">
                <a:off x="4846140" y="4742548"/>
                <a:ext cx="2679301" cy="50500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>
                <a:extLst>
                  <a:ext uri="{FF2B5EF4-FFF2-40B4-BE49-F238E27FC236}">
                    <a16:creationId xmlns:a16="http://schemas.microsoft.com/office/drawing/2014/main" id="{2B6EA528-C806-1B88-393B-F6E32366ABB2}"/>
                  </a:ext>
                </a:extLst>
              </p:cNvPr>
              <p:cNvCxnSpPr>
                <a:cxnSpLocks/>
                <a:stCxn id="35" idx="0"/>
                <a:endCxn id="23" idx="2"/>
              </p:cNvCxnSpPr>
              <p:nvPr/>
            </p:nvCxnSpPr>
            <p:spPr>
              <a:xfrm flipH="1" flipV="1">
                <a:off x="4846140" y="4742548"/>
                <a:ext cx="4511585" cy="50500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691E3A1B-77C0-E569-B208-9C38E21A06CF}"/>
                  </a:ext>
                </a:extLst>
              </p:cNvPr>
              <p:cNvSpPr/>
              <p:nvPr/>
            </p:nvSpPr>
            <p:spPr>
              <a:xfrm>
                <a:off x="3693667" y="3031392"/>
                <a:ext cx="2304946" cy="605374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600" b="1" dirty="0"/>
                  <a:t>デジタルサイネージ</a:t>
                </a:r>
                <a:endParaRPr kumimoji="1" lang="en-US" altLang="ja-JP" sz="1600" b="1" dirty="0"/>
              </a:p>
            </p:txBody>
          </p:sp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BD213D9B-1C06-F1F1-FB4C-6A8243C6505A}"/>
                  </a:ext>
                </a:extLst>
              </p:cNvPr>
              <p:cNvSpPr/>
              <p:nvPr/>
            </p:nvSpPr>
            <p:spPr>
              <a:xfrm>
                <a:off x="7385372" y="3030031"/>
                <a:ext cx="2178956" cy="605374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600" b="1" dirty="0"/>
                  <a:t>観光アプリ</a:t>
                </a:r>
                <a:endParaRPr kumimoji="1" lang="en-US" altLang="ja-JP" sz="1600" b="1" dirty="0"/>
              </a:p>
            </p:txBody>
          </p:sp>
          <p:cxnSp>
            <p:nvCxnSpPr>
              <p:cNvPr id="40" name="直線コネクタ 39">
                <a:extLst>
                  <a:ext uri="{FF2B5EF4-FFF2-40B4-BE49-F238E27FC236}">
                    <a16:creationId xmlns:a16="http://schemas.microsoft.com/office/drawing/2014/main" id="{C6E94992-7F0D-E4A9-B820-D3DF02CAF43B}"/>
                  </a:ext>
                </a:extLst>
              </p:cNvPr>
              <p:cNvCxnSpPr>
                <a:cxnSpLocks/>
                <a:stCxn id="23" idx="0"/>
                <a:endCxn id="38" idx="2"/>
              </p:cNvCxnSpPr>
              <p:nvPr/>
            </p:nvCxnSpPr>
            <p:spPr>
              <a:xfrm flipV="1">
                <a:off x="4846140" y="3636766"/>
                <a:ext cx="0" cy="74065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>
                <a:extLst>
                  <a:ext uri="{FF2B5EF4-FFF2-40B4-BE49-F238E27FC236}">
                    <a16:creationId xmlns:a16="http://schemas.microsoft.com/office/drawing/2014/main" id="{25A9492F-3D09-954E-13FD-95E8CEC5D9DB}"/>
                  </a:ext>
                </a:extLst>
              </p:cNvPr>
              <p:cNvCxnSpPr>
                <a:cxnSpLocks/>
                <a:stCxn id="23" idx="0"/>
                <a:endCxn id="39" idx="2"/>
              </p:cNvCxnSpPr>
              <p:nvPr/>
            </p:nvCxnSpPr>
            <p:spPr>
              <a:xfrm flipV="1">
                <a:off x="4846140" y="3635405"/>
                <a:ext cx="3628710" cy="742018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53D8376-0F24-06DE-78D6-070495E46692}"/>
                </a:ext>
              </a:extLst>
            </p:cNvPr>
            <p:cNvSpPr txBox="1"/>
            <p:nvPr/>
          </p:nvSpPr>
          <p:spPr>
            <a:xfrm>
              <a:off x="-901675" y="1036738"/>
              <a:ext cx="444032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・河川水位センサーデータ</a:t>
              </a:r>
              <a:endPara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  <a:p>
              <a:r>
                <a:rPr kumimoji="1" lang="ja-JP" altLang="en-US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・海岸監視カメラデータ</a:t>
              </a:r>
              <a:endPara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  <a:p>
              <a:r>
                <a:rPr kumimoji="1" lang="ja-JP" altLang="en-US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・ハザードマップ（オープンデータ）</a:t>
              </a:r>
              <a:endPara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  <a:p>
              <a:r>
                <a:rPr kumimoji="1" lang="ja-JP" altLang="en-US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・ゴミ出し情報（オープンデータ）</a:t>
              </a:r>
              <a:endPara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  <a:p>
              <a:r>
                <a:rPr kumimoji="1" lang="ja-JP" altLang="en-US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・お知らせ（行政発信情報）</a:t>
              </a:r>
              <a:endPara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  <a:p>
              <a:r>
                <a:rPr kumimoji="1" lang="ja-JP" altLang="en-US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・災害情報（行政発信情報）</a:t>
              </a:r>
              <a:endPara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AE9CBA76-A253-3435-59C6-C345037C571F}"/>
                </a:ext>
              </a:extLst>
            </p:cNvPr>
            <p:cNvSpPr txBox="1"/>
            <p:nvPr/>
          </p:nvSpPr>
          <p:spPr>
            <a:xfrm>
              <a:off x="3197463" y="1033965"/>
              <a:ext cx="358391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・混雑情報センサーデータ</a:t>
              </a:r>
              <a:endPara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  <a:p>
              <a:r>
                <a:rPr kumimoji="1" lang="ja-JP" altLang="en-US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・観光情報（オープンデータ）</a:t>
              </a:r>
              <a:endPara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  <a:p>
              <a:r>
                <a:rPr kumimoji="1" lang="ja-JP" altLang="en-US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・気象情報（オープンデータ）</a:t>
              </a:r>
              <a:endPara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  <a:p>
              <a:r>
                <a:rPr kumimoji="1" lang="ja-JP" altLang="en-US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・お知らせ（行政発信情報）</a:t>
              </a:r>
              <a:endPara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  <a:p>
              <a:r>
                <a:rPr kumimoji="1" lang="ja-JP" altLang="en-US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・災害情報（行政発信情報</a:t>
              </a:r>
              <a:r>
                <a:rPr kumimoji="1" lang="ja-JP" altLang="en-US" sz="1400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）</a:t>
              </a:r>
              <a:endParaRPr kumimoji="1" lang="en-US" altLang="ja-JP" sz="1400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4C46EE2C-1E29-A958-B02B-BB5049425D0E}"/>
                </a:ext>
              </a:extLst>
            </p:cNvPr>
            <p:cNvSpPr txBox="1"/>
            <p:nvPr/>
          </p:nvSpPr>
          <p:spPr>
            <a:xfrm>
              <a:off x="6572639" y="1072218"/>
              <a:ext cx="38822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・公共機関データ</a:t>
              </a:r>
              <a:endPara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  <a:p>
              <a:r>
                <a:rPr kumimoji="1" lang="ja-JP" altLang="en-US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・観光情報（オープンデータ）</a:t>
              </a:r>
              <a:endPara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  <a:p>
              <a:r>
                <a:rPr kumimoji="1" lang="ja-JP" altLang="en-US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・イベント情報（オープンデータ）</a:t>
              </a:r>
              <a:endPara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  <a:p>
              <a:r>
                <a:rPr kumimoji="1" lang="ja-JP" altLang="en-US" dirty="0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・お知らせ（行政発信情報）</a:t>
              </a:r>
              <a:endParaRPr kumimoji="1" lang="en-US" altLang="ja-JP" dirty="0">
                <a:latin typeface="ＭＳ ゴシック" panose="020B0609070205080204" pitchFamily="49" charset="-128"/>
                <a:ea typeface="ＭＳ ゴシック" panose="020B0609070205080204" pitchFamily="49" charset="-128"/>
              </a:endParaRPr>
            </a:p>
          </p:txBody>
        </p:sp>
      </p:grpSp>
      <p:sp>
        <p:nvSpPr>
          <p:cNvPr id="78" name="スライド番号プレースホルダー 6">
            <a:extLst>
              <a:ext uri="{FF2B5EF4-FFF2-40B4-BE49-F238E27FC236}">
                <a16:creationId xmlns:a16="http://schemas.microsoft.com/office/drawing/2014/main" id="{5C85C086-359C-393F-BBF9-502BBBF49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18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8065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21FE93C8-EEF7-1B0C-3744-561667EF8C08}"/>
              </a:ext>
            </a:extLst>
          </p:cNvPr>
          <p:cNvSpPr txBox="1">
            <a:spLocks/>
          </p:cNvSpPr>
          <p:nvPr/>
        </p:nvSpPr>
        <p:spPr>
          <a:xfrm>
            <a:off x="390394" y="412423"/>
            <a:ext cx="11411211" cy="60898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本日のお話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　熊本県デジタル戦略局について（デジ局体制、フリーアドレス等）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くまもとＤＸ推進コンソーシアムについて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（グランドデザインの考え方、コンソ概要）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熊本県におけるＤＸの取組みについて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（１）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DX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機運の醸成（イベント・セミナー・情報発信）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（２）企業の取組み支援（マッチング支援）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（３）事例創出事業（</a:t>
            </a: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DX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実証事業）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（４）データ活用社会の推進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（５）スマートシティの推進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今後の展望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9753AB7-4012-A353-3751-02004CA9A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2255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6885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20DF039-ADB9-BC4F-05E5-CC12A088AF78}"/>
              </a:ext>
            </a:extLst>
          </p:cNvPr>
          <p:cNvSpPr/>
          <p:nvPr/>
        </p:nvSpPr>
        <p:spPr>
          <a:xfrm>
            <a:off x="0" y="7264"/>
            <a:ext cx="12192000" cy="5184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．熊本県におけるＤＸの取組みについて</a:t>
            </a: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76ED38D0-200F-03B7-FB9E-E821BECB31E0}"/>
              </a:ext>
            </a:extLst>
          </p:cNvPr>
          <p:cNvSpPr txBox="1">
            <a:spLocks/>
          </p:cNvSpPr>
          <p:nvPr/>
        </p:nvSpPr>
        <p:spPr bwMode="auto">
          <a:xfrm>
            <a:off x="194287" y="645007"/>
            <a:ext cx="7195439" cy="4781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ja-JP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&lt;</a:t>
            </a:r>
            <a:r>
              <a:rPr lang="ja-JP" altLang="en-US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エリア・データ連携基盤の活用イメージ</a:t>
            </a:r>
            <a:r>
              <a:rPr lang="en-US" altLang="ja-JP" sz="2400" b="1" u="sng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&gt;</a:t>
            </a: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E7211654-7BBD-524C-28B3-5E9BDE80DC9E}"/>
              </a:ext>
            </a:extLst>
          </p:cNvPr>
          <p:cNvSpPr txBox="1">
            <a:spLocks/>
          </p:cNvSpPr>
          <p:nvPr/>
        </p:nvSpPr>
        <p:spPr bwMode="auto">
          <a:xfrm>
            <a:off x="455668" y="1123173"/>
            <a:ext cx="11736331" cy="8809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1279525" rtl="0" eaLnBrk="0" fontAlgn="base" hangingPunct="0">
              <a:spcBef>
                <a:spcPct val="0"/>
              </a:spcBef>
              <a:spcAft>
                <a:spcPct val="0"/>
              </a:spcAft>
              <a:defRPr kumimoji="1" sz="6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279525" rtl="0" eaLnBrk="0" fontAlgn="base" hangingPunct="0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1279525" rtl="0" eaLnBrk="0" fontAlgn="base" hangingPunct="0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1279525" rtl="0" eaLnBrk="0" fontAlgn="base" hangingPunct="0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1279525" rtl="0" eaLnBrk="0" fontAlgn="base" hangingPunct="0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1279525" rtl="0" fontAlgn="base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1279525" rtl="0" fontAlgn="base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1279525" rtl="0" fontAlgn="base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1279525" rtl="0" fontAlgn="base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エリア・データ連携基盤の活用イメージ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</a:p>
          <a:p>
            <a:pPr algn="just"/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●エリア・データ連携基盤の利活用を行い、防災・観光をはじめとする情報を発信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699A74C-8F14-1E92-F6F9-C82F2308AF6D}"/>
              </a:ext>
            </a:extLst>
          </p:cNvPr>
          <p:cNvSpPr txBox="1"/>
          <p:nvPr/>
        </p:nvSpPr>
        <p:spPr>
          <a:xfrm>
            <a:off x="107808" y="1878981"/>
            <a:ext cx="1182662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エリア・データ連携基盤を活用したサービス</a:t>
            </a:r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</a:p>
          <a:p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○地図ダッシュボードサービス</a:t>
            </a:r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スライド番号プレースホルダー 6">
            <a:extLst>
              <a:ext uri="{FF2B5EF4-FFF2-40B4-BE49-F238E27FC236}">
                <a16:creationId xmlns:a16="http://schemas.microsoft.com/office/drawing/2014/main" id="{2B5905EB-F719-6B8F-6812-DFF87E1ED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19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6875861-50EC-D6EE-FDA0-E23E83DF9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39" y="2661782"/>
            <a:ext cx="8405183" cy="404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63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1EDD709-2DB2-2650-C5F5-B3AD7702C884}"/>
              </a:ext>
            </a:extLst>
          </p:cNvPr>
          <p:cNvSpPr/>
          <p:nvPr/>
        </p:nvSpPr>
        <p:spPr>
          <a:xfrm>
            <a:off x="727409" y="680054"/>
            <a:ext cx="10749168" cy="60369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A2615C1-0924-A6B6-D67D-E9E9A8D4F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18" y="1189973"/>
            <a:ext cx="10741273" cy="5135671"/>
          </a:xfrm>
          <a:prstGeom prst="rect">
            <a:avLst/>
          </a:prstGeom>
        </p:spPr>
      </p:pic>
      <p:sp>
        <p:nvSpPr>
          <p:cNvPr id="10" name="矢印: 上 9">
            <a:extLst>
              <a:ext uri="{FF2B5EF4-FFF2-40B4-BE49-F238E27FC236}">
                <a16:creationId xmlns:a16="http://schemas.microsoft.com/office/drawing/2014/main" id="{605C6350-913C-9055-6320-8C9AAE01DC2B}"/>
              </a:ext>
            </a:extLst>
          </p:cNvPr>
          <p:cNvSpPr/>
          <p:nvPr/>
        </p:nvSpPr>
        <p:spPr>
          <a:xfrm rot="19117773">
            <a:off x="1554651" y="2359852"/>
            <a:ext cx="151003" cy="313575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F3BECB7-55CF-81C2-B082-A9C566EEA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330" y="3128338"/>
            <a:ext cx="264567" cy="32264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0E56DE5-3633-4D41-B28C-B7364A26D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197" y="2873690"/>
            <a:ext cx="264567" cy="32264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B3E20A6-7864-8633-EF9B-E7BF9E61E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480" y="3557433"/>
            <a:ext cx="264567" cy="32264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BA0ACF1-78FF-0007-5BBF-0CA8D93FB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147" y="2873690"/>
            <a:ext cx="264567" cy="32264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778A379-ADD4-6B98-607A-08541FFF5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5754" y="2865459"/>
            <a:ext cx="264567" cy="32264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0BA6523F-A999-AA37-D604-2D4C36C73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047" y="4875567"/>
            <a:ext cx="264567" cy="32264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0E8F4FD-6EC7-9DD6-E4EB-A49BC081B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2275" y="2805696"/>
            <a:ext cx="264567" cy="32264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5CD5ED2-DC36-C3C8-0C08-37C7D98FD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148" y="4027531"/>
            <a:ext cx="264567" cy="32264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A3B035F2-9CA5-55F0-1E32-FC379BBB3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364" y="3830898"/>
            <a:ext cx="264567" cy="32264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211049D-FFF3-7EF9-CCA1-D44F120D0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853" y="4188852"/>
            <a:ext cx="264567" cy="32264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8FD1F75-1DE3-EADD-65F5-FF3EE21C8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153" y="2719251"/>
            <a:ext cx="264567" cy="29241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75DC85F-D47A-A7CD-60EF-784AE2520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1169" y="2513280"/>
            <a:ext cx="264567" cy="292416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5716E906-EE71-C331-A16B-1E583EB1A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586" y="2849933"/>
            <a:ext cx="264567" cy="292416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381735C5-0FDE-450E-EFE0-376DA5B3D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524" y="3304772"/>
            <a:ext cx="264567" cy="292416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F890B348-CD81-DCEB-2A85-B47E876C1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777" y="2255365"/>
            <a:ext cx="264567" cy="292416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F21C4E0C-A48E-F5B7-D9FA-62D38E4D3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431" y="3118760"/>
            <a:ext cx="264567" cy="292416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2254CED4-3C20-B561-8428-787CD08AB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287" y="3401662"/>
            <a:ext cx="264567" cy="29241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6E034042-6A14-A5FA-BF67-4F9754567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3340" y="3398256"/>
            <a:ext cx="264567" cy="292416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F003DFF9-BA5C-5121-F895-6D7534DAF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648" y="3479778"/>
            <a:ext cx="264567" cy="292416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A2D9FE2C-FECB-C240-365C-B800DFF98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4245" y="4448943"/>
            <a:ext cx="264567" cy="292416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D3269922-6BD5-8423-DD2A-29D6FAEA5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324" y="5198209"/>
            <a:ext cx="264567" cy="292416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69749307-EE0E-E00E-70D7-593A8FFCD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2627" y="4150295"/>
            <a:ext cx="264567" cy="292416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A4235646-D5CD-51FB-0E20-621BD95EC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2670" y="5052001"/>
            <a:ext cx="264567" cy="292416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67874304-725E-3DCE-F5F9-ED93AA795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3444" y="2260667"/>
            <a:ext cx="264567" cy="292416"/>
          </a:xfrm>
          <a:prstGeom prst="rect">
            <a:avLst/>
          </a:prstGeom>
        </p:spPr>
      </p:pic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CEA3C50F-9026-AFF2-5A33-80F521BDCAD2}"/>
              </a:ext>
            </a:extLst>
          </p:cNvPr>
          <p:cNvSpPr/>
          <p:nvPr/>
        </p:nvSpPr>
        <p:spPr>
          <a:xfrm>
            <a:off x="0" y="7264"/>
            <a:ext cx="12192000" cy="5184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．熊本県におけるＤＸの取組みについて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C4228AE-6F95-6A06-CEA8-EFC46C741B8A}"/>
              </a:ext>
            </a:extLst>
          </p:cNvPr>
          <p:cNvSpPr txBox="1"/>
          <p:nvPr/>
        </p:nvSpPr>
        <p:spPr>
          <a:xfrm>
            <a:off x="9356842" y="788789"/>
            <a:ext cx="2050004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※</a:t>
            </a:r>
            <a:r>
              <a:rPr kumimoji="1" lang="ja-JP" altLang="en-US" sz="1600" dirty="0"/>
              <a:t>開発中イメージ</a:t>
            </a:r>
          </a:p>
        </p:txBody>
      </p:sp>
      <p:sp>
        <p:nvSpPr>
          <p:cNvPr id="2" name="スライド番号プレースホルダー 6">
            <a:extLst>
              <a:ext uri="{FF2B5EF4-FFF2-40B4-BE49-F238E27FC236}">
                <a16:creationId xmlns:a16="http://schemas.microsoft.com/office/drawing/2014/main" id="{6DE51929-18C8-A959-59F3-492E09B9E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20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97333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E43F457D-168F-5DD0-6F46-E03745D4D8AD}"/>
              </a:ext>
            </a:extLst>
          </p:cNvPr>
          <p:cNvSpPr txBox="1">
            <a:spLocks/>
          </p:cNvSpPr>
          <p:nvPr/>
        </p:nvSpPr>
        <p:spPr bwMode="auto">
          <a:xfrm>
            <a:off x="312824" y="925375"/>
            <a:ext cx="12118108" cy="21031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1279525" rtl="0" eaLnBrk="0" fontAlgn="base" hangingPunct="0">
              <a:spcBef>
                <a:spcPct val="0"/>
              </a:spcBef>
              <a:spcAft>
                <a:spcPct val="0"/>
              </a:spcAft>
              <a:defRPr kumimoji="1" sz="6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279525" rtl="0" eaLnBrk="0" fontAlgn="base" hangingPunct="0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defTabSz="1279525" rtl="0" eaLnBrk="0" fontAlgn="base" hangingPunct="0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defTabSz="1279525" rtl="0" eaLnBrk="0" fontAlgn="base" hangingPunct="0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defTabSz="1279525" rtl="0" eaLnBrk="0" fontAlgn="base" hangingPunct="0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defTabSz="1279525" rtl="0" fontAlgn="base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defTabSz="1279525" rtl="0" fontAlgn="base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defTabSz="1279525" rtl="0" fontAlgn="base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defTabSz="1279525" rtl="0" fontAlgn="base">
              <a:spcBef>
                <a:spcPct val="0"/>
              </a:spcBef>
              <a:spcAft>
                <a:spcPct val="0"/>
              </a:spcAft>
              <a:defRPr kumimoji="1" sz="6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4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●デジタルによる課題解決などの地域づくり、都市づくりの取組み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>
              <a:lnSpc>
                <a:spcPct val="150000"/>
              </a:lnSpc>
            </a:pP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●県では、スマートシティ４市を積極支援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l">
              <a:lnSpc>
                <a:spcPct val="150000"/>
              </a:lnSpc>
            </a:pP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●本県におけるデータ活用のけん引役としても期待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72E7BB0-A555-A84D-E012-5CCF9734A478}"/>
              </a:ext>
            </a:extLst>
          </p:cNvPr>
          <p:cNvSpPr/>
          <p:nvPr/>
        </p:nvSpPr>
        <p:spPr>
          <a:xfrm>
            <a:off x="0" y="7264"/>
            <a:ext cx="12192000" cy="5184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．熊本県におけるＤＸの取組みについて</a:t>
            </a:r>
          </a:p>
        </p:txBody>
      </p:sp>
      <p:sp>
        <p:nvSpPr>
          <p:cNvPr id="7" name="角丸四角形 9">
            <a:extLst>
              <a:ext uri="{FF2B5EF4-FFF2-40B4-BE49-F238E27FC236}">
                <a16:creationId xmlns:a16="http://schemas.microsoft.com/office/drawing/2014/main" id="{A40ADB94-89CA-8141-5546-85BEBB199113}"/>
              </a:ext>
            </a:extLst>
          </p:cNvPr>
          <p:cNvSpPr/>
          <p:nvPr/>
        </p:nvSpPr>
        <p:spPr>
          <a:xfrm>
            <a:off x="276726" y="684137"/>
            <a:ext cx="3658288" cy="43194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（５）スマートシティの推進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052B8B8-D1CC-D5EA-62C8-7AF6130716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19" r="632" b="650"/>
          <a:stretch/>
        </p:blipFill>
        <p:spPr>
          <a:xfrm>
            <a:off x="361655" y="3163969"/>
            <a:ext cx="1062228" cy="111498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F8A2557-6B78-6240-2EE8-3063FA7BA2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1" b="638"/>
          <a:stretch/>
        </p:blipFill>
        <p:spPr>
          <a:xfrm>
            <a:off x="6459471" y="3085539"/>
            <a:ext cx="1204645" cy="127184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B7FE4B1-CAB5-A9AF-6861-3C3D10514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05" y="4766729"/>
            <a:ext cx="1585928" cy="141639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6DD8920-B8B0-7905-E73B-B01967A4EE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0"/>
          <a:stretch/>
        </p:blipFill>
        <p:spPr>
          <a:xfrm>
            <a:off x="6589724" y="4941997"/>
            <a:ext cx="1100006" cy="1065851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5CD476B-9FD2-0FD6-DE69-8793A09386D8}"/>
              </a:ext>
            </a:extLst>
          </p:cNvPr>
          <p:cNvSpPr/>
          <p:nvPr/>
        </p:nvSpPr>
        <p:spPr>
          <a:xfrm>
            <a:off x="1573129" y="3213632"/>
            <a:ext cx="4723770" cy="1015663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ja-JP" altLang="en-US" sz="20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◆スマートシティくまもと推進戦略</a:t>
            </a:r>
            <a:endParaRPr lang="en-US" altLang="ja-JP" sz="2000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20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 　「誰もが快適で利便性の高い暮らしを</a:t>
            </a:r>
            <a:endParaRPr lang="en-US" altLang="ja-JP" sz="20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20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　　実感できる持続可能なまち」</a:t>
            </a:r>
            <a:endParaRPr lang="en-US" altLang="ja-JP" sz="2000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9A02F12-8DAA-AF26-856C-CC92AA6438D9}"/>
              </a:ext>
            </a:extLst>
          </p:cNvPr>
          <p:cNvSpPr/>
          <p:nvPr/>
        </p:nvSpPr>
        <p:spPr>
          <a:xfrm>
            <a:off x="7664116" y="3316315"/>
            <a:ext cx="4431218" cy="707886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ja-JP" altLang="en-US" sz="20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◆八代市デジタル化推進計画</a:t>
            </a:r>
            <a:endParaRPr lang="en-US" altLang="ja-JP" sz="2000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20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 「デジタルでつながる未来都市」</a:t>
            </a:r>
            <a:endParaRPr lang="en-US" altLang="ja-JP" sz="2000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849EE9F-960C-D660-F90D-20294AAD975C}"/>
              </a:ext>
            </a:extLst>
          </p:cNvPr>
          <p:cNvSpPr/>
          <p:nvPr/>
        </p:nvSpPr>
        <p:spPr>
          <a:xfrm>
            <a:off x="1573129" y="4932292"/>
            <a:ext cx="4093274" cy="1015663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ja-JP" altLang="en-US" sz="20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◆人吉市スーパーシティ構想</a:t>
            </a:r>
            <a:endParaRPr lang="en-US" altLang="ja-JP" sz="2000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20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 「球磨川と共に創るみんなが</a:t>
            </a:r>
            <a:endParaRPr lang="en-US" altLang="ja-JP" sz="20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20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　安心して住み続けられるまち」</a:t>
            </a:r>
            <a:endParaRPr lang="en-US" altLang="ja-JP" sz="2000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72F4C4A-CDD6-31FA-CDB9-452D45D8CC52}"/>
              </a:ext>
            </a:extLst>
          </p:cNvPr>
          <p:cNvSpPr/>
          <p:nvPr/>
        </p:nvSpPr>
        <p:spPr>
          <a:xfrm>
            <a:off x="7664116" y="4967092"/>
            <a:ext cx="4665240" cy="1015663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ja-JP" altLang="en-US" sz="20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◆荒尾ウェルビーイングスマートシティ</a:t>
            </a:r>
            <a:endParaRPr lang="en-US" altLang="ja-JP" sz="2000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20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 「人がつながり　幸せをつくる</a:t>
            </a:r>
            <a:endParaRPr lang="en-US" altLang="ja-JP" sz="20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20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　快適未来都市」</a:t>
            </a:r>
            <a:endParaRPr lang="en-US" altLang="ja-JP" sz="2000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3A542A6-3BE3-9989-2180-5E86E29FE2C8}"/>
              </a:ext>
            </a:extLst>
          </p:cNvPr>
          <p:cNvSpPr/>
          <p:nvPr/>
        </p:nvSpPr>
        <p:spPr>
          <a:xfrm>
            <a:off x="361655" y="4281843"/>
            <a:ext cx="1062228" cy="400110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0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熊本市</a:t>
            </a:r>
            <a:endParaRPr lang="en-US" altLang="ja-JP" sz="2000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17A4253-A637-D7A0-C185-BD5D30E41AB1}"/>
              </a:ext>
            </a:extLst>
          </p:cNvPr>
          <p:cNvSpPr/>
          <p:nvPr/>
        </p:nvSpPr>
        <p:spPr>
          <a:xfrm>
            <a:off x="6486599" y="4333261"/>
            <a:ext cx="1150388" cy="400110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0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八代市</a:t>
            </a:r>
            <a:endParaRPr lang="en-US" altLang="ja-JP" sz="2000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4133152-64C2-AFCE-1522-0A2F3D989518}"/>
              </a:ext>
            </a:extLst>
          </p:cNvPr>
          <p:cNvSpPr/>
          <p:nvPr/>
        </p:nvSpPr>
        <p:spPr>
          <a:xfrm>
            <a:off x="361655" y="6060741"/>
            <a:ext cx="1062228" cy="400110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0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人吉市</a:t>
            </a:r>
            <a:endParaRPr lang="en-US" altLang="ja-JP" sz="2000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D28753F-91C2-68E9-9703-903E2EB305DD}"/>
              </a:ext>
            </a:extLst>
          </p:cNvPr>
          <p:cNvSpPr/>
          <p:nvPr/>
        </p:nvSpPr>
        <p:spPr>
          <a:xfrm>
            <a:off x="6530679" y="6060741"/>
            <a:ext cx="1062228" cy="400110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0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荒尾市</a:t>
            </a:r>
            <a:endParaRPr lang="en-US" altLang="ja-JP" sz="2000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0805D103-FCDE-0C4B-C105-CDF28C986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21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05755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C51108C-30C3-2D98-76F3-F91BBFF8443E}"/>
              </a:ext>
            </a:extLst>
          </p:cNvPr>
          <p:cNvSpPr/>
          <p:nvPr/>
        </p:nvSpPr>
        <p:spPr>
          <a:xfrm>
            <a:off x="216337" y="626301"/>
            <a:ext cx="11670864" cy="608765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532034F-E4DD-3945-E553-EC7559E459BC}"/>
              </a:ext>
            </a:extLst>
          </p:cNvPr>
          <p:cNvSpPr/>
          <p:nvPr/>
        </p:nvSpPr>
        <p:spPr>
          <a:xfrm>
            <a:off x="0" y="7264"/>
            <a:ext cx="12192000" cy="5184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</a:t>
            </a: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．今後の展望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3ADB615-9BB9-2DDF-61CD-FCA0190EBA0C}"/>
              </a:ext>
            </a:extLst>
          </p:cNvPr>
          <p:cNvSpPr/>
          <p:nvPr/>
        </p:nvSpPr>
        <p:spPr>
          <a:xfrm>
            <a:off x="598391" y="626301"/>
            <a:ext cx="10963132" cy="3214213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2800" b="1" kern="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デジタル化・ＤＸの推進</a:t>
            </a:r>
            <a:endParaRPr lang="en-US" altLang="ja-JP" sz="2800" b="1" kern="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800" b="1" kern="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●企業・団体活動におけるデジタル化・ＤＸの浸透</a:t>
            </a:r>
            <a:endParaRPr lang="en-US" altLang="ja-JP" sz="2800" b="1" kern="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800" b="1" kern="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　◇生産性の向上　　　　　◇産業競争力の強化</a:t>
            </a:r>
            <a:endParaRPr lang="en-US" altLang="ja-JP" sz="2800" b="1" kern="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800" b="1" kern="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●行政（県・市町村）におけるデジタル化・ＤＸの推進</a:t>
            </a:r>
            <a:endParaRPr lang="en-US" altLang="ja-JP" sz="2800" b="1" kern="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800" b="1" kern="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　◇効率的な行政運営　　◇住民サービスの向上</a:t>
            </a:r>
            <a:endParaRPr lang="en-US" altLang="ja-JP" sz="2800" b="1" kern="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下矢印 34">
            <a:extLst>
              <a:ext uri="{FF2B5EF4-FFF2-40B4-BE49-F238E27FC236}">
                <a16:creationId xmlns:a16="http://schemas.microsoft.com/office/drawing/2014/main" id="{D4E2AFE0-AB66-53D5-E6A9-E5657347D51C}"/>
              </a:ext>
            </a:extLst>
          </p:cNvPr>
          <p:cNvSpPr/>
          <p:nvPr/>
        </p:nvSpPr>
        <p:spPr>
          <a:xfrm>
            <a:off x="4853829" y="3919460"/>
            <a:ext cx="2452255" cy="328823"/>
          </a:xfrm>
          <a:prstGeom prst="downArrow">
            <a:avLst/>
          </a:prstGeom>
          <a:solidFill>
            <a:srgbClr val="99D6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3113C6E-DD66-C74D-C38D-C2A96849A10C}"/>
              </a:ext>
            </a:extLst>
          </p:cNvPr>
          <p:cNvSpPr/>
          <p:nvPr/>
        </p:nvSpPr>
        <p:spPr>
          <a:xfrm>
            <a:off x="824625" y="4176886"/>
            <a:ext cx="10963132" cy="1059264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marL="363538" indent="-363538" algn="just">
              <a:lnSpc>
                <a:spcPct val="150000"/>
              </a:lnSpc>
            </a:pPr>
            <a:r>
              <a:rPr lang="ja-JP" altLang="en-US" sz="2800" b="1" kern="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●デジタル技術、データを活用した地域課題の解決の推進</a:t>
            </a:r>
            <a:endParaRPr lang="en-US" altLang="ja-JP" sz="2800" b="1" kern="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363538" indent="-363538" algn="just">
              <a:lnSpc>
                <a:spcPts val="2500"/>
              </a:lnSpc>
            </a:pPr>
            <a:r>
              <a:rPr lang="ja-JP" altLang="en-US" sz="2800" b="1" kern="100" dirty="0">
                <a:solidFill>
                  <a:srgbClr val="FF6699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⇒くまもと</a:t>
            </a:r>
            <a:r>
              <a:rPr lang="en-US" altLang="ja-JP" sz="2800" b="1" kern="100" dirty="0">
                <a:solidFill>
                  <a:srgbClr val="FF6699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DX</a:t>
            </a:r>
            <a:r>
              <a:rPr lang="ja-JP" altLang="en-US" sz="2800" b="1" kern="100" dirty="0">
                <a:solidFill>
                  <a:srgbClr val="FF6699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グランドデザインで示す方向性の実現</a:t>
            </a:r>
            <a:endParaRPr lang="en-US" altLang="ja-JP" sz="2800" b="1" kern="100" dirty="0">
              <a:solidFill>
                <a:srgbClr val="FF6699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EBC6680-4235-CB93-810C-8A4BE1153652}"/>
              </a:ext>
            </a:extLst>
          </p:cNvPr>
          <p:cNvSpPr/>
          <p:nvPr/>
        </p:nvSpPr>
        <p:spPr>
          <a:xfrm>
            <a:off x="501317" y="5664696"/>
            <a:ext cx="11189366" cy="861774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marL="363538" indent="-363538" algn="just">
              <a:lnSpc>
                <a:spcPts val="3000"/>
              </a:lnSpc>
            </a:pPr>
            <a:r>
              <a:rPr lang="ja-JP" altLang="en-US" sz="2800" b="1" kern="100" dirty="0">
                <a:solidFill>
                  <a:srgbClr val="FF6699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★県民の誰もがデジタル社会の恩恵を体感しながら、熊本県全体での地域活性化を実現</a:t>
            </a:r>
            <a:endParaRPr lang="en-US" altLang="ja-JP" sz="2400" b="1" kern="100" dirty="0">
              <a:solidFill>
                <a:srgbClr val="FF6699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下矢印 34">
            <a:extLst>
              <a:ext uri="{FF2B5EF4-FFF2-40B4-BE49-F238E27FC236}">
                <a16:creationId xmlns:a16="http://schemas.microsoft.com/office/drawing/2014/main" id="{00B16299-C4BC-9B3F-6529-F1EEEDBBB5D6}"/>
              </a:ext>
            </a:extLst>
          </p:cNvPr>
          <p:cNvSpPr/>
          <p:nvPr/>
        </p:nvSpPr>
        <p:spPr>
          <a:xfrm>
            <a:off x="4853829" y="5235236"/>
            <a:ext cx="2452255" cy="328823"/>
          </a:xfrm>
          <a:prstGeom prst="downArrow">
            <a:avLst/>
          </a:prstGeom>
          <a:solidFill>
            <a:srgbClr val="99D6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11CE4946-2011-DC96-950A-45C18E5F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66558" y="6485611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22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7048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12192000" cy="5184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１．熊本県デジタル戦略局について</a:t>
            </a:r>
          </a:p>
        </p:txBody>
      </p:sp>
      <p:sp>
        <p:nvSpPr>
          <p:cNvPr id="6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757954" y="467527"/>
            <a:ext cx="1910046" cy="29540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ja-JP" altLang="en-US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endParaRPr lang="en-US" altLang="ja-JP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239512" y="855259"/>
            <a:ext cx="6243782" cy="4100719"/>
            <a:chOff x="831127" y="1401506"/>
            <a:chExt cx="4631784" cy="5467624"/>
          </a:xfrm>
        </p:grpSpPr>
        <p:sp>
          <p:nvSpPr>
            <p:cNvPr id="78" name="角丸四角形 77"/>
            <p:cNvSpPr/>
            <p:nvPr/>
          </p:nvSpPr>
          <p:spPr>
            <a:xfrm>
              <a:off x="2513118" y="3487299"/>
              <a:ext cx="2949793" cy="85556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3447"/>
              <a:r>
                <a:rPr lang="ja-JP" altLang="en-US" sz="2800" b="1" dirty="0">
                  <a:solidFill>
                    <a:prstClr val="white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デジタル戦略推進課</a:t>
              </a:r>
            </a:p>
          </p:txBody>
        </p:sp>
        <p:sp>
          <p:nvSpPr>
            <p:cNvPr id="79" name="角丸四角形 78"/>
            <p:cNvSpPr/>
            <p:nvPr/>
          </p:nvSpPr>
          <p:spPr>
            <a:xfrm>
              <a:off x="2501271" y="6013566"/>
              <a:ext cx="2923150" cy="855564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3447"/>
              <a:r>
                <a:rPr lang="ja-JP" altLang="en-US" sz="2800" b="1" dirty="0">
                  <a:solidFill>
                    <a:prstClr val="white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システム改革課</a:t>
              </a:r>
            </a:p>
          </p:txBody>
        </p:sp>
        <p:cxnSp>
          <p:nvCxnSpPr>
            <p:cNvPr id="82" name="カギ線コネクタ 81"/>
            <p:cNvCxnSpPr>
              <a:cxnSpLocks/>
              <a:endCxn id="77" idx="1"/>
            </p:cNvCxnSpPr>
            <p:nvPr/>
          </p:nvCxnSpPr>
          <p:spPr>
            <a:xfrm>
              <a:off x="1270398" y="1978457"/>
              <a:ext cx="780234" cy="846148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直線コネクタ 84"/>
            <p:cNvCxnSpPr>
              <a:cxnSpLocks/>
            </p:cNvCxnSpPr>
            <p:nvPr/>
          </p:nvCxnSpPr>
          <p:spPr>
            <a:xfrm flipH="1">
              <a:off x="2182103" y="2845967"/>
              <a:ext cx="11848" cy="3658974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/>
            <p:cNvCxnSpPr/>
            <p:nvPr/>
          </p:nvCxnSpPr>
          <p:spPr>
            <a:xfrm>
              <a:off x="2193950" y="3888519"/>
              <a:ext cx="319168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コネクタ 86"/>
            <p:cNvCxnSpPr/>
            <p:nvPr/>
          </p:nvCxnSpPr>
          <p:spPr>
            <a:xfrm>
              <a:off x="2182103" y="6483772"/>
              <a:ext cx="319168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角丸四角形 75"/>
            <p:cNvSpPr/>
            <p:nvPr/>
          </p:nvSpPr>
          <p:spPr>
            <a:xfrm>
              <a:off x="831127" y="1401506"/>
              <a:ext cx="2279434" cy="808330"/>
            </a:xfrm>
            <a:prstGeom prst="roundRect">
              <a:avLst/>
            </a:prstGeom>
            <a:solidFill>
              <a:srgbClr val="A500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3447"/>
              <a:r>
                <a:rPr lang="ja-JP" altLang="en-US" sz="2800" b="1" dirty="0">
                  <a:solidFill>
                    <a:prstClr val="white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企画振興部</a:t>
              </a:r>
            </a:p>
          </p:txBody>
        </p:sp>
        <p:sp>
          <p:nvSpPr>
            <p:cNvPr id="77" name="角丸四角形 76"/>
            <p:cNvSpPr/>
            <p:nvPr/>
          </p:nvSpPr>
          <p:spPr>
            <a:xfrm>
              <a:off x="2050632" y="2396822"/>
              <a:ext cx="2369954" cy="855564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3447"/>
              <a:r>
                <a:rPr lang="ja-JP" altLang="en-US" sz="2800" b="1" dirty="0">
                  <a:solidFill>
                    <a:prstClr val="white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デジタル戦略局</a:t>
              </a:r>
            </a:p>
          </p:txBody>
        </p:sp>
      </p:grpSp>
      <p:sp>
        <p:nvSpPr>
          <p:cNvPr id="88" name="テキスト ボックス 87"/>
          <p:cNvSpPr txBox="1"/>
          <p:nvPr/>
        </p:nvSpPr>
        <p:spPr>
          <a:xfrm>
            <a:off x="6758868" y="2395046"/>
            <a:ext cx="5232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9910" indent="-129910" algn="just" defTabSz="603447"/>
            <a:r>
              <a:rPr lang="en-US" altLang="ja-JP" sz="2400" b="1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【</a:t>
            </a:r>
            <a:r>
              <a:rPr lang="ja-JP" altLang="en-US" sz="2400" b="1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所掌</a:t>
            </a:r>
            <a:r>
              <a:rPr lang="en-US" altLang="ja-JP" sz="2400" b="1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】</a:t>
            </a:r>
          </a:p>
          <a:p>
            <a:pPr marL="129910" indent="-129910" algn="just" defTabSz="603447"/>
            <a:r>
              <a:rPr lang="ja-JP" altLang="en-US" sz="2400" b="1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①</a:t>
            </a:r>
            <a:r>
              <a:rPr lang="en-US" altLang="ja-JP" sz="2400" b="1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DX</a:t>
            </a:r>
            <a:r>
              <a:rPr lang="ja-JP" altLang="en-US" sz="2400" b="1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グランドデザインの推進</a:t>
            </a:r>
            <a:endParaRPr lang="en-US" altLang="ja-JP" sz="2400" b="1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129910" indent="-129910" algn="just" defTabSz="603447"/>
            <a:r>
              <a:rPr lang="ja-JP" altLang="en-US" sz="2400" b="1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②市町村</a:t>
            </a:r>
            <a:r>
              <a:rPr lang="en-US" altLang="ja-JP" sz="2400" b="1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DX</a:t>
            </a:r>
            <a:r>
              <a:rPr lang="ja-JP" altLang="en-US" sz="2400" b="1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の支援</a:t>
            </a:r>
            <a:endParaRPr lang="en-US" altLang="ja-JP" sz="2400" b="1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129910" indent="-129910" algn="just" defTabSz="603447"/>
            <a:r>
              <a:rPr lang="ja-JP" altLang="en-US" sz="2400" b="1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③情報化推進計画の推進</a:t>
            </a:r>
            <a:endParaRPr lang="en-US" altLang="ja-JP" sz="24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6758867" y="4228537"/>
            <a:ext cx="52488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97" indent="-46097" algn="just" defTabSz="603447"/>
            <a:r>
              <a:rPr lang="en-US" altLang="ja-JP" sz="2400" b="1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【</a:t>
            </a:r>
            <a:r>
              <a:rPr lang="ja-JP" altLang="en-US" sz="2400" b="1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所掌</a:t>
            </a:r>
            <a:r>
              <a:rPr lang="en-US" altLang="ja-JP" sz="2400" b="1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】</a:t>
            </a:r>
          </a:p>
          <a:p>
            <a:pPr marL="46097" indent="-46097" algn="just" defTabSz="603447"/>
            <a:r>
              <a:rPr lang="ja-JP" altLang="en-US" sz="2400" b="1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①</a:t>
            </a:r>
            <a:r>
              <a:rPr lang="ja-JP" altLang="ja-JP" sz="2400" b="1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システム</a:t>
            </a:r>
            <a:r>
              <a:rPr lang="ja-JP" altLang="en-US" sz="2400" b="1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改革の支援</a:t>
            </a:r>
            <a:endParaRPr lang="en-US" altLang="ja-JP" sz="2400" b="1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363538" indent="-363538" algn="just" defTabSz="603447"/>
            <a:r>
              <a:rPr lang="ja-JP" altLang="en-US" sz="2400" b="1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②技術動向に対応したデジタル基盤の構築、管理運用</a:t>
            </a:r>
            <a:endParaRPr lang="en-US" altLang="ja-JP" sz="2400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121528" indent="-121528" algn="just" defTabSz="603447"/>
            <a:r>
              <a:rPr lang="ja-JP" altLang="en-US" sz="2400" b="1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③情報化推進計画の推進</a:t>
            </a:r>
            <a:endParaRPr lang="en-US" altLang="ja-JP" sz="2400" b="1" kern="100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C6196BB-9E7D-36B1-FDAA-880A1E0D0626}"/>
              </a:ext>
            </a:extLst>
          </p:cNvPr>
          <p:cNvSpPr txBox="1"/>
          <p:nvPr/>
        </p:nvSpPr>
        <p:spPr>
          <a:xfrm>
            <a:off x="5104943" y="1659967"/>
            <a:ext cx="6503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9910" indent="-129910" algn="just" defTabSz="603447"/>
            <a:r>
              <a:rPr lang="en-US" altLang="ja-JP" sz="2800" b="1" u="sng" kern="1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…</a:t>
            </a:r>
            <a:r>
              <a:rPr lang="ja-JP" altLang="en-US" sz="2800" b="1" u="sng" kern="100" dirty="0">
                <a:solidFill>
                  <a:srgbClr val="00206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令和４年（２０２２年）４月１日に新設</a:t>
            </a:r>
            <a:endParaRPr lang="en-US" altLang="ja-JP" sz="2800" u="sng" kern="100" dirty="0">
              <a:solidFill>
                <a:srgbClr val="00206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6445745-CF9E-8010-A665-F6ECD426D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5710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テキスト ボックス 23"/>
          <p:cNvSpPr txBox="1"/>
          <p:nvPr/>
        </p:nvSpPr>
        <p:spPr>
          <a:xfrm>
            <a:off x="600179" y="1106668"/>
            <a:ext cx="8054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◆固定席の廃止（フリーアドレス化）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◆デスクの引き出し撤廃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◆</a:t>
            </a:r>
            <a:r>
              <a:rPr kumimoji="1"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ペーパーレスの徹底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A06ED9-1DFA-46AF-8F01-D9D46B483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040" y="3194193"/>
            <a:ext cx="5220876" cy="348058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86" y="3199848"/>
            <a:ext cx="5220876" cy="3508580"/>
          </a:xfrm>
          <a:prstGeom prst="rect">
            <a:avLst/>
          </a:prstGeom>
        </p:spPr>
      </p:pic>
      <p:sp>
        <p:nvSpPr>
          <p:cNvPr id="3" name="右矢印 2"/>
          <p:cNvSpPr/>
          <p:nvPr/>
        </p:nvSpPr>
        <p:spPr>
          <a:xfrm rot="10800000" flipH="1">
            <a:off x="5809876" y="4444170"/>
            <a:ext cx="572248" cy="98063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13" name="角丸四角形 12"/>
          <p:cNvSpPr/>
          <p:nvPr/>
        </p:nvSpPr>
        <p:spPr>
          <a:xfrm>
            <a:off x="405086" y="2688413"/>
            <a:ext cx="2101818" cy="39917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Before</a:t>
            </a: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A86A394F-0557-26A5-61F7-B61310E4FEBF}"/>
              </a:ext>
            </a:extLst>
          </p:cNvPr>
          <p:cNvSpPr txBox="1">
            <a:spLocks/>
          </p:cNvSpPr>
          <p:nvPr/>
        </p:nvSpPr>
        <p:spPr>
          <a:xfrm>
            <a:off x="282372" y="704504"/>
            <a:ext cx="7550034" cy="48474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8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フリーアドレスの導入</a:t>
            </a:r>
            <a:endParaRPr lang="en-US" altLang="ja-JP" sz="28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角丸四角形 12">
            <a:extLst>
              <a:ext uri="{FF2B5EF4-FFF2-40B4-BE49-F238E27FC236}">
                <a16:creationId xmlns:a16="http://schemas.microsoft.com/office/drawing/2014/main" id="{84528B60-57B5-3E41-F4CC-E78AB71889C5}"/>
              </a:ext>
            </a:extLst>
          </p:cNvPr>
          <p:cNvSpPr/>
          <p:nvPr/>
        </p:nvSpPr>
        <p:spPr>
          <a:xfrm>
            <a:off x="6552839" y="2685768"/>
            <a:ext cx="2101818" cy="39917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After</a:t>
            </a: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E86323A8-E796-FE46-6EDF-816EDBD65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0995" y="183222"/>
            <a:ext cx="1296146" cy="3938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ja-JP" altLang="en-US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①概要</a:t>
            </a:r>
            <a:endParaRPr lang="en-US" altLang="ja-JP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AEB7DBE-D28F-FCB5-EE3F-1AEDF9676E93}"/>
              </a:ext>
            </a:extLst>
          </p:cNvPr>
          <p:cNvSpPr/>
          <p:nvPr/>
        </p:nvSpPr>
        <p:spPr>
          <a:xfrm>
            <a:off x="0" y="7264"/>
            <a:ext cx="12192000" cy="5184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１．熊本県デジタル戦略局について</a:t>
            </a:r>
          </a:p>
        </p:txBody>
      </p:sp>
      <p:sp>
        <p:nvSpPr>
          <p:cNvPr id="2" name="吹き出し: 円形 1">
            <a:extLst>
              <a:ext uri="{FF2B5EF4-FFF2-40B4-BE49-F238E27FC236}">
                <a16:creationId xmlns:a16="http://schemas.microsoft.com/office/drawing/2014/main" id="{62914C58-1E51-146E-EDD9-B03F06B3BF07}"/>
              </a:ext>
            </a:extLst>
          </p:cNvPr>
          <p:cNvSpPr/>
          <p:nvPr/>
        </p:nvSpPr>
        <p:spPr>
          <a:xfrm>
            <a:off x="3807912" y="2209408"/>
            <a:ext cx="2574212" cy="780363"/>
          </a:xfrm>
          <a:prstGeom prst="wedgeEllipseCallout">
            <a:avLst>
              <a:gd name="adj1" fmla="val -38837"/>
              <a:gd name="adj2" fmla="val 10262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/>
              <a:t>書類が山積み</a:t>
            </a:r>
          </a:p>
        </p:txBody>
      </p:sp>
      <p:sp>
        <p:nvSpPr>
          <p:cNvPr id="4" name="吹き出し: 円形 3">
            <a:extLst>
              <a:ext uri="{FF2B5EF4-FFF2-40B4-BE49-F238E27FC236}">
                <a16:creationId xmlns:a16="http://schemas.microsoft.com/office/drawing/2014/main" id="{0EF3A03B-7ED4-8BCC-D33D-BAC05491AF22}"/>
              </a:ext>
            </a:extLst>
          </p:cNvPr>
          <p:cNvSpPr/>
          <p:nvPr/>
        </p:nvSpPr>
        <p:spPr>
          <a:xfrm>
            <a:off x="8825372" y="2306997"/>
            <a:ext cx="3149509" cy="780363"/>
          </a:xfrm>
          <a:prstGeom prst="wedgeEllipseCallout">
            <a:avLst>
              <a:gd name="adj1" fmla="val -38837"/>
              <a:gd name="adj2" fmla="val 10262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/>
              <a:t>何もかもスッキリ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9F3FEFF0-F2DF-83EF-1808-348AB93F9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5611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2432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フリーフォーム: 図形 132">
            <a:extLst>
              <a:ext uri="{FF2B5EF4-FFF2-40B4-BE49-F238E27FC236}">
                <a16:creationId xmlns:a16="http://schemas.microsoft.com/office/drawing/2014/main" id="{030FFDDA-21DA-4F2F-8A50-302CE3B00CA3}"/>
              </a:ext>
            </a:extLst>
          </p:cNvPr>
          <p:cNvSpPr/>
          <p:nvPr/>
        </p:nvSpPr>
        <p:spPr>
          <a:xfrm>
            <a:off x="452583" y="1344196"/>
            <a:ext cx="11286833" cy="5407586"/>
          </a:xfrm>
          <a:custGeom>
            <a:avLst/>
            <a:gdLst>
              <a:gd name="connsiteX0" fmla="*/ 0 w 8880600"/>
              <a:gd name="connsiteY0" fmla="*/ 0 h 6048543"/>
              <a:gd name="connsiteX1" fmla="*/ 8880600 w 8880600"/>
              <a:gd name="connsiteY1" fmla="*/ 0 h 6048543"/>
              <a:gd name="connsiteX2" fmla="*/ 8880600 w 8880600"/>
              <a:gd name="connsiteY2" fmla="*/ 3456384 h 6048543"/>
              <a:gd name="connsiteX3" fmla="*/ 4515101 w 8880600"/>
              <a:gd name="connsiteY3" fmla="*/ 3456384 h 6048543"/>
              <a:gd name="connsiteX4" fmla="*/ 4515101 w 8880600"/>
              <a:gd name="connsiteY4" fmla="*/ 6048543 h 6048543"/>
              <a:gd name="connsiteX5" fmla="*/ 0 w 8880600"/>
              <a:gd name="connsiteY5" fmla="*/ 6048543 h 6048543"/>
              <a:gd name="connsiteX6" fmla="*/ 0 w 8880600"/>
              <a:gd name="connsiteY6" fmla="*/ 3456384 h 6048543"/>
              <a:gd name="connsiteX7" fmla="*/ 0 w 8880600"/>
              <a:gd name="connsiteY7" fmla="*/ 3385548 h 6048543"/>
              <a:gd name="connsiteX0" fmla="*/ 0 w 8880600"/>
              <a:gd name="connsiteY0" fmla="*/ 0 h 6048543"/>
              <a:gd name="connsiteX1" fmla="*/ 8880600 w 8880600"/>
              <a:gd name="connsiteY1" fmla="*/ 0 h 6048543"/>
              <a:gd name="connsiteX2" fmla="*/ 8880600 w 8880600"/>
              <a:gd name="connsiteY2" fmla="*/ 3456384 h 6048543"/>
              <a:gd name="connsiteX3" fmla="*/ 4515101 w 8880600"/>
              <a:gd name="connsiteY3" fmla="*/ 3456384 h 6048543"/>
              <a:gd name="connsiteX4" fmla="*/ 4515101 w 8880600"/>
              <a:gd name="connsiteY4" fmla="*/ 6048543 h 6048543"/>
              <a:gd name="connsiteX5" fmla="*/ 0 w 8880600"/>
              <a:gd name="connsiteY5" fmla="*/ 6048543 h 6048543"/>
              <a:gd name="connsiteX6" fmla="*/ 0 w 8880600"/>
              <a:gd name="connsiteY6" fmla="*/ 3456384 h 6048543"/>
              <a:gd name="connsiteX7" fmla="*/ 0 w 8880600"/>
              <a:gd name="connsiteY7" fmla="*/ 0 h 6048543"/>
              <a:gd name="connsiteX0" fmla="*/ 0 w 8880600"/>
              <a:gd name="connsiteY0" fmla="*/ 0 h 6048543"/>
              <a:gd name="connsiteX1" fmla="*/ 8880600 w 8880600"/>
              <a:gd name="connsiteY1" fmla="*/ 0 h 6048543"/>
              <a:gd name="connsiteX2" fmla="*/ 8880600 w 8880600"/>
              <a:gd name="connsiteY2" fmla="*/ 3456384 h 6048543"/>
              <a:gd name="connsiteX3" fmla="*/ 4515101 w 8880600"/>
              <a:gd name="connsiteY3" fmla="*/ 3456384 h 6048543"/>
              <a:gd name="connsiteX4" fmla="*/ 4515101 w 8880600"/>
              <a:gd name="connsiteY4" fmla="*/ 6048543 h 6048543"/>
              <a:gd name="connsiteX5" fmla="*/ 0 w 8880600"/>
              <a:gd name="connsiteY5" fmla="*/ 6048543 h 6048543"/>
              <a:gd name="connsiteX6" fmla="*/ 0 w 8880600"/>
              <a:gd name="connsiteY6" fmla="*/ 0 h 604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80600" h="6048543">
                <a:moveTo>
                  <a:pt x="0" y="0"/>
                </a:moveTo>
                <a:lnTo>
                  <a:pt x="8880600" y="0"/>
                </a:lnTo>
                <a:lnTo>
                  <a:pt x="8880600" y="3456384"/>
                </a:lnTo>
                <a:lnTo>
                  <a:pt x="4515101" y="3456384"/>
                </a:lnTo>
                <a:lnTo>
                  <a:pt x="4515101" y="6048543"/>
                </a:lnTo>
                <a:lnTo>
                  <a:pt x="0" y="604854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0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2845" y="4388727"/>
            <a:ext cx="1849555" cy="191972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8645" y="4646800"/>
            <a:ext cx="1095215" cy="1653153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7F2F230-EADF-4DBC-AD5C-8A5F9BECDDD5}"/>
              </a:ext>
            </a:extLst>
          </p:cNvPr>
          <p:cNvSpPr txBox="1"/>
          <p:nvPr/>
        </p:nvSpPr>
        <p:spPr>
          <a:xfrm>
            <a:off x="6087972" y="1185987"/>
            <a:ext cx="1094365" cy="44952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bg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ja-JP" altLang="en-US" sz="2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庁内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C8EBAE8-6218-44F7-923C-D961F7F5DB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3" y="1691669"/>
            <a:ext cx="2979544" cy="2383635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9A8A9EF-E5E5-4E39-B4FD-9571C83830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96" y="1560370"/>
            <a:ext cx="2315797" cy="248010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1AFCA58-E8AA-48CE-A030-9E08C35D7C99}"/>
              </a:ext>
            </a:extLst>
          </p:cNvPr>
          <p:cNvSpPr txBox="1"/>
          <p:nvPr/>
        </p:nvSpPr>
        <p:spPr>
          <a:xfrm>
            <a:off x="4491974" y="1342165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ja-JP"/>
            </a:defPPr>
            <a:lvl1pPr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sz="2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振興局等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A81B4627-260F-4DFE-AAA6-F4F454102349}"/>
              </a:ext>
            </a:extLst>
          </p:cNvPr>
          <p:cNvGrpSpPr/>
          <p:nvPr/>
        </p:nvGrpSpPr>
        <p:grpSpPr>
          <a:xfrm rot="10800000" flipH="1">
            <a:off x="4282976" y="1482035"/>
            <a:ext cx="151554" cy="339122"/>
            <a:chOff x="-1369224" y="2310377"/>
            <a:chExt cx="1101290" cy="1101290"/>
          </a:xfrm>
        </p:grpSpPr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F0B62F51-AA57-4C5F-A01B-220EFB128D27}"/>
                </a:ext>
              </a:extLst>
            </p:cNvPr>
            <p:cNvCxnSpPr/>
            <p:nvPr/>
          </p:nvCxnSpPr>
          <p:spPr>
            <a:xfrm>
              <a:off x="-1298025" y="2310377"/>
              <a:ext cx="0" cy="110129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oval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E2DDA9B5-2038-44FC-8879-EA777ECC1BF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818579" y="2852429"/>
              <a:ext cx="0" cy="110129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none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403F5F2-909F-4691-ABBF-B95DC623C22F}"/>
              </a:ext>
            </a:extLst>
          </p:cNvPr>
          <p:cNvSpPr txBox="1"/>
          <p:nvPr/>
        </p:nvSpPr>
        <p:spPr>
          <a:xfrm>
            <a:off x="2482753" y="1328147"/>
            <a:ext cx="76944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自宅等</a:t>
            </a: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2195858C-F458-4A49-AAEA-AF27C6708A7A}"/>
              </a:ext>
            </a:extLst>
          </p:cNvPr>
          <p:cNvGrpSpPr/>
          <p:nvPr/>
        </p:nvGrpSpPr>
        <p:grpSpPr>
          <a:xfrm rot="10800000">
            <a:off x="3285989" y="1488538"/>
            <a:ext cx="151554" cy="339122"/>
            <a:chOff x="-1369224" y="2310377"/>
            <a:chExt cx="1101290" cy="1101290"/>
          </a:xfrm>
        </p:grpSpPr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2C2EB296-8363-4D7C-973C-6FEB956F15F9}"/>
                </a:ext>
              </a:extLst>
            </p:cNvPr>
            <p:cNvCxnSpPr/>
            <p:nvPr/>
          </p:nvCxnSpPr>
          <p:spPr>
            <a:xfrm>
              <a:off x="-1298025" y="2310377"/>
              <a:ext cx="0" cy="110129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oval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5B5F4C7F-4301-46B2-9757-F604D03F824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-818579" y="2852429"/>
              <a:ext cx="0" cy="110129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C16E2D0-93AE-48EB-A750-1B491AE56202}"/>
              </a:ext>
            </a:extLst>
          </p:cNvPr>
          <p:cNvSpPr txBox="1"/>
          <p:nvPr/>
        </p:nvSpPr>
        <p:spPr>
          <a:xfrm>
            <a:off x="2554755" y="3716879"/>
            <a:ext cx="51296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ja-JP"/>
            </a:defPPr>
            <a:lvl1pPr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sz="2000" dirty="0">
                <a:solidFill>
                  <a:schemeClr val="tx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本庁</a:t>
            </a: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097E5AEB-CE21-439E-B754-2D5F64C6F2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07" y="2882709"/>
            <a:ext cx="518991" cy="518991"/>
          </a:xfrm>
          <a:prstGeom prst="rect">
            <a:avLst/>
          </a:prstGeom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23E44A79-A1D5-49CA-B310-30111BBB635D}"/>
              </a:ext>
            </a:extLst>
          </p:cNvPr>
          <p:cNvSpPr txBox="1"/>
          <p:nvPr/>
        </p:nvSpPr>
        <p:spPr>
          <a:xfrm>
            <a:off x="5266081" y="3234024"/>
            <a:ext cx="1679530" cy="340519"/>
          </a:xfrm>
          <a:prstGeom prst="roundRect">
            <a:avLst/>
          </a:prstGeom>
          <a:solidFill>
            <a:schemeClr val="bg1"/>
          </a:solidFill>
        </p:spPr>
        <p:txBody>
          <a:bodyPr wrap="none" lIns="24494" tIns="0" rIns="24494" bIns="0" rtlCol="0" anchor="ctr">
            <a:spAutoFit/>
          </a:bodyPr>
          <a:lstStyle>
            <a:defPPr>
              <a:defRPr lang="ja-JP"/>
            </a:defPPr>
            <a:lvl1pPr algn="ctr">
              <a:defRPr sz="1200" b="1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庁内無線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LAN</a:t>
            </a:r>
            <a:endParaRPr lang="ja-JP" altLang="en-US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31F430B-D68B-4316-83B5-A852024483B6}"/>
              </a:ext>
            </a:extLst>
          </p:cNvPr>
          <p:cNvSpPr txBox="1"/>
          <p:nvPr/>
        </p:nvSpPr>
        <p:spPr>
          <a:xfrm>
            <a:off x="5586435" y="1906294"/>
            <a:ext cx="1679529" cy="681038"/>
          </a:xfrm>
          <a:prstGeom prst="roundRect">
            <a:avLst/>
          </a:prstGeom>
          <a:solidFill>
            <a:schemeClr val="bg1"/>
          </a:solidFill>
        </p:spPr>
        <p:txBody>
          <a:bodyPr wrap="square" lIns="24494" tIns="0" rIns="24494" bIns="0" rtlCol="0" anchor="ctr">
            <a:spAutoFit/>
          </a:bodyPr>
          <a:lstStyle/>
          <a:p>
            <a:pPr algn="ctr"/>
            <a:r>
              <a:rPr lang="ja-JP" altLang="en-US" sz="2000" b="1" dirty="0">
                <a:solidFill>
                  <a:schemeClr val="accent5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ミーテング用モニター</a:t>
            </a:r>
          </a:p>
        </p:txBody>
      </p: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E4238403-437B-445B-8649-83D2DD42CF75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4810290" y="1916920"/>
            <a:ext cx="776145" cy="329893"/>
          </a:xfrm>
          <a:prstGeom prst="line">
            <a:avLst/>
          </a:prstGeom>
          <a:ln>
            <a:solidFill>
              <a:schemeClr val="accent5"/>
            </a:solidFill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F3547DBB-BFD0-4813-B967-D1A2BE124C3E}"/>
              </a:ext>
            </a:extLst>
          </p:cNvPr>
          <p:cNvCxnSpPr>
            <a:cxnSpLocks/>
            <a:endCxn id="35" idx="3"/>
          </p:cNvCxnSpPr>
          <p:nvPr/>
        </p:nvCxnSpPr>
        <p:spPr>
          <a:xfrm flipH="1">
            <a:off x="7265964" y="1844945"/>
            <a:ext cx="906580" cy="401868"/>
          </a:xfrm>
          <a:prstGeom prst="line">
            <a:avLst/>
          </a:prstGeom>
          <a:ln>
            <a:solidFill>
              <a:schemeClr val="accent5"/>
            </a:solidFill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FACBDFE5-23BB-42A9-808F-520083207A80}"/>
              </a:ext>
            </a:extLst>
          </p:cNvPr>
          <p:cNvCxnSpPr>
            <a:cxnSpLocks/>
            <a:endCxn id="39" idx="1"/>
          </p:cNvCxnSpPr>
          <p:nvPr/>
        </p:nvCxnSpPr>
        <p:spPr>
          <a:xfrm flipH="1">
            <a:off x="892597" y="2144695"/>
            <a:ext cx="529558" cy="2"/>
          </a:xfrm>
          <a:prstGeom prst="line">
            <a:avLst/>
          </a:prstGeom>
          <a:ln>
            <a:solidFill>
              <a:schemeClr val="accent5"/>
            </a:solidFill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FCB5021-D7F2-42B6-8D17-B8433A889579}"/>
              </a:ext>
            </a:extLst>
          </p:cNvPr>
          <p:cNvSpPr txBox="1"/>
          <p:nvPr/>
        </p:nvSpPr>
        <p:spPr>
          <a:xfrm>
            <a:off x="892597" y="1804178"/>
            <a:ext cx="1782889" cy="681038"/>
          </a:xfrm>
          <a:prstGeom prst="roundRect">
            <a:avLst/>
          </a:prstGeom>
          <a:solidFill>
            <a:schemeClr val="bg1"/>
          </a:solidFill>
        </p:spPr>
        <p:txBody>
          <a:bodyPr wrap="none" lIns="24494" tIns="0" rIns="24494" bIns="0" rtlCol="0" anchor="ctr">
            <a:spAutoFit/>
          </a:bodyPr>
          <a:lstStyle/>
          <a:p>
            <a:pPr algn="ctr"/>
            <a:r>
              <a:rPr lang="ja-JP" altLang="en-US" sz="2000" b="1" dirty="0">
                <a:solidFill>
                  <a:schemeClr val="accent5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オンライン会議</a:t>
            </a:r>
            <a:endParaRPr lang="en-US" altLang="ja-JP" sz="2000" b="1" dirty="0">
              <a:solidFill>
                <a:schemeClr val="accent5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2000" b="1" dirty="0">
                <a:solidFill>
                  <a:schemeClr val="accent5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システム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828DAB2-2CAA-4482-AC5C-63C02756C88E}"/>
              </a:ext>
            </a:extLst>
          </p:cNvPr>
          <p:cNvSpPr txBox="1"/>
          <p:nvPr/>
        </p:nvSpPr>
        <p:spPr>
          <a:xfrm>
            <a:off x="6910003" y="2830091"/>
            <a:ext cx="994423" cy="340519"/>
          </a:xfrm>
          <a:prstGeom prst="roundRect">
            <a:avLst/>
          </a:prstGeom>
          <a:solidFill>
            <a:schemeClr val="bg1"/>
          </a:solidFill>
        </p:spPr>
        <p:txBody>
          <a:bodyPr wrap="none" lIns="24494" tIns="0" rIns="24494" bIns="0" rtlCol="0" anchor="ctr">
            <a:spAutoFit/>
          </a:bodyPr>
          <a:lstStyle>
            <a:defPPr>
              <a:defRPr lang="ja-JP"/>
            </a:defPPr>
            <a:lvl1pPr algn="ctr">
              <a:defRPr sz="1200" b="1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小型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PC</a:t>
            </a:r>
            <a:endParaRPr lang="ja-JP" altLang="en-US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9891318B-8D05-4145-9FEB-07EA04FFD856}"/>
              </a:ext>
            </a:extLst>
          </p:cNvPr>
          <p:cNvCxnSpPr>
            <a:cxnSpLocks/>
            <a:endCxn id="40" idx="3"/>
          </p:cNvCxnSpPr>
          <p:nvPr/>
        </p:nvCxnSpPr>
        <p:spPr>
          <a:xfrm flipH="1">
            <a:off x="7904426" y="3000351"/>
            <a:ext cx="221196" cy="0"/>
          </a:xfrm>
          <a:prstGeom prst="line">
            <a:avLst/>
          </a:prstGeom>
          <a:ln>
            <a:solidFill>
              <a:schemeClr val="accent5"/>
            </a:solidFill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図 43">
            <a:extLst>
              <a:ext uri="{FF2B5EF4-FFF2-40B4-BE49-F238E27FC236}">
                <a16:creationId xmlns:a16="http://schemas.microsoft.com/office/drawing/2014/main" id="{D16D301F-8075-45B1-A85E-7EDC518F54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2437" y="4592278"/>
            <a:ext cx="3143540" cy="2014949"/>
          </a:xfrm>
          <a:prstGeom prst="rect">
            <a:avLst/>
          </a:prstGeom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574A392-1738-4DD2-9AEB-AA76CB06935F}"/>
              </a:ext>
            </a:extLst>
          </p:cNvPr>
          <p:cNvSpPr txBox="1"/>
          <p:nvPr/>
        </p:nvSpPr>
        <p:spPr>
          <a:xfrm>
            <a:off x="1247018" y="5293036"/>
            <a:ext cx="1192520" cy="71684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ja-JP" altLang="en-US" sz="2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自席</a:t>
            </a:r>
            <a:endParaRPr lang="en-US" altLang="ja-JP" sz="20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2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環境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B7B16A4-A4FE-4776-B61D-D0139896A863}"/>
              </a:ext>
            </a:extLst>
          </p:cNvPr>
          <p:cNvSpPr txBox="1"/>
          <p:nvPr/>
        </p:nvSpPr>
        <p:spPr>
          <a:xfrm>
            <a:off x="1201086" y="2587332"/>
            <a:ext cx="1192520" cy="69688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Web</a:t>
            </a:r>
          </a:p>
          <a:p>
            <a:pPr algn="ctr"/>
            <a:r>
              <a:rPr lang="ja-JP" altLang="en-US" sz="2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会議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E2067522-DA5B-49BB-9319-79673DB82E67}"/>
              </a:ext>
            </a:extLst>
          </p:cNvPr>
          <p:cNvSpPr txBox="1"/>
          <p:nvPr/>
        </p:nvSpPr>
        <p:spPr>
          <a:xfrm>
            <a:off x="921539" y="4354535"/>
            <a:ext cx="3628972" cy="340519"/>
          </a:xfrm>
          <a:prstGeom prst="roundRect">
            <a:avLst/>
          </a:prstGeom>
          <a:solidFill>
            <a:schemeClr val="bg1"/>
          </a:solidFill>
        </p:spPr>
        <p:txBody>
          <a:bodyPr wrap="none" lIns="24494" tIns="0" rIns="24494" bIns="0" rtlCol="0" anchor="ctr">
            <a:spAutoFit/>
          </a:bodyPr>
          <a:lstStyle>
            <a:defPPr>
              <a:defRPr lang="ja-JP"/>
            </a:defPPr>
            <a:lvl1pPr algn="ctr">
              <a:defRPr sz="1200" b="1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デュアルディスプレイ用モニター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407AA118-00B5-4A41-AB81-BDF80268C06C}"/>
              </a:ext>
            </a:extLst>
          </p:cNvPr>
          <p:cNvCxnSpPr>
            <a:cxnSpLocks/>
          </p:cNvCxnSpPr>
          <p:nvPr/>
        </p:nvCxnSpPr>
        <p:spPr>
          <a:xfrm flipV="1">
            <a:off x="3537169" y="4732055"/>
            <a:ext cx="0" cy="225701"/>
          </a:xfrm>
          <a:prstGeom prst="line">
            <a:avLst/>
          </a:prstGeom>
          <a:ln>
            <a:solidFill>
              <a:schemeClr val="accent5"/>
            </a:solidFill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B29F31EE-4F52-4DE6-BD8B-C1761D9957B7}"/>
              </a:ext>
            </a:extLst>
          </p:cNvPr>
          <p:cNvSpPr txBox="1"/>
          <p:nvPr/>
        </p:nvSpPr>
        <p:spPr>
          <a:xfrm>
            <a:off x="5091643" y="3756192"/>
            <a:ext cx="1382465" cy="681038"/>
          </a:xfrm>
          <a:prstGeom prst="roundRect">
            <a:avLst/>
          </a:prstGeom>
          <a:solidFill>
            <a:schemeClr val="bg1"/>
          </a:solidFill>
        </p:spPr>
        <p:txBody>
          <a:bodyPr wrap="square" lIns="24494" tIns="0" rIns="24494" bIns="0" rtlCol="0" anchor="ctr">
            <a:spAutoFit/>
          </a:bodyPr>
          <a:lstStyle>
            <a:defPPr>
              <a:defRPr lang="ja-JP"/>
            </a:defPPr>
            <a:lvl1pPr algn="ctr">
              <a:defRPr sz="1200" b="1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ビジネスチャット</a:t>
            </a:r>
          </a:p>
        </p:txBody>
      </p: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727604C8-A7E2-4B14-B58A-EC5B8249FC1C}"/>
              </a:ext>
            </a:extLst>
          </p:cNvPr>
          <p:cNvCxnSpPr>
            <a:cxnSpLocks/>
            <a:endCxn id="51" idx="2"/>
          </p:cNvCxnSpPr>
          <p:nvPr/>
        </p:nvCxnSpPr>
        <p:spPr>
          <a:xfrm flipV="1">
            <a:off x="5517896" y="4437230"/>
            <a:ext cx="264980" cy="271438"/>
          </a:xfrm>
          <a:prstGeom prst="line">
            <a:avLst/>
          </a:prstGeom>
          <a:ln>
            <a:solidFill>
              <a:schemeClr val="accent5"/>
            </a:solidFill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5041B433-37D8-4DA7-8EA5-41761AFDDE98}"/>
              </a:ext>
            </a:extLst>
          </p:cNvPr>
          <p:cNvSpPr txBox="1"/>
          <p:nvPr/>
        </p:nvSpPr>
        <p:spPr>
          <a:xfrm>
            <a:off x="7703609" y="4248209"/>
            <a:ext cx="1256889" cy="384985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ja-JP" altLang="en-US" sz="2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庁外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371319E0-53F4-44D6-9360-3E48FFA8A378}"/>
              </a:ext>
            </a:extLst>
          </p:cNvPr>
          <p:cNvSpPr txBox="1"/>
          <p:nvPr/>
        </p:nvSpPr>
        <p:spPr>
          <a:xfrm>
            <a:off x="9921408" y="3943281"/>
            <a:ext cx="1254471" cy="48493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ja-JP" altLang="en-US" sz="2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在宅勤務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0AC601EE-D8B8-4749-908A-1CE710E13ADE}"/>
              </a:ext>
            </a:extLst>
          </p:cNvPr>
          <p:cNvSpPr txBox="1"/>
          <p:nvPr/>
        </p:nvSpPr>
        <p:spPr>
          <a:xfrm>
            <a:off x="7403072" y="5651461"/>
            <a:ext cx="2203515" cy="681038"/>
          </a:xfrm>
          <a:prstGeom prst="roundRect">
            <a:avLst/>
          </a:prstGeom>
          <a:solidFill>
            <a:schemeClr val="bg1"/>
          </a:solidFill>
        </p:spPr>
        <p:txBody>
          <a:bodyPr wrap="none" lIns="24494" tIns="0" rIns="24494" bIns="0" rtlCol="0" anchor="ctr">
            <a:spAutoFit/>
          </a:bodyPr>
          <a:lstStyle>
            <a:defPPr>
              <a:defRPr lang="ja-JP"/>
            </a:defPPr>
            <a:lvl1pPr algn="ctr">
              <a:defRPr sz="1200" b="1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通信機能付き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モバイルワーク</a:t>
            </a: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PC</a:t>
            </a:r>
          </a:p>
        </p:txBody>
      </p: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17B0714E-8926-45C4-9905-1DA13B2B7F7E}"/>
              </a:ext>
            </a:extLst>
          </p:cNvPr>
          <p:cNvCxnSpPr>
            <a:cxnSpLocks/>
            <a:endCxn id="55" idx="0"/>
          </p:cNvCxnSpPr>
          <p:nvPr/>
        </p:nvCxnSpPr>
        <p:spPr>
          <a:xfrm flipV="1">
            <a:off x="8504827" y="5651461"/>
            <a:ext cx="3" cy="43100"/>
          </a:xfrm>
          <a:prstGeom prst="line">
            <a:avLst/>
          </a:prstGeom>
          <a:ln>
            <a:solidFill>
              <a:schemeClr val="accent5"/>
            </a:solidFill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9596CE13-1FBD-4B6C-8642-E43BED19679C}"/>
              </a:ext>
            </a:extLst>
          </p:cNvPr>
          <p:cNvGrpSpPr/>
          <p:nvPr/>
        </p:nvGrpSpPr>
        <p:grpSpPr>
          <a:xfrm>
            <a:off x="4253357" y="5909791"/>
            <a:ext cx="6316124" cy="852484"/>
            <a:chOff x="3464095" y="5947852"/>
            <a:chExt cx="5644483" cy="1550164"/>
          </a:xfrm>
        </p:grpSpPr>
        <p:cxnSp>
          <p:nvCxnSpPr>
            <p:cNvPr id="63" name="直線コネクタ 62">
              <a:extLst>
                <a:ext uri="{FF2B5EF4-FFF2-40B4-BE49-F238E27FC236}">
                  <a16:creationId xmlns:a16="http://schemas.microsoft.com/office/drawing/2014/main" id="{CDB9EA20-A761-4624-89C1-204646ABB11A}"/>
                </a:ext>
              </a:extLst>
            </p:cNvPr>
            <p:cNvCxnSpPr>
              <a:cxnSpLocks/>
              <a:stCxn id="55" idx="2"/>
            </p:cNvCxnSpPr>
            <p:nvPr/>
          </p:nvCxnSpPr>
          <p:spPr>
            <a:xfrm flipH="1">
              <a:off x="8261589" y="7433053"/>
              <a:ext cx="3978" cy="64963"/>
            </a:xfrm>
            <a:prstGeom prst="line">
              <a:avLst/>
            </a:prstGeom>
            <a:ln>
              <a:solidFill>
                <a:srgbClr val="FFC000"/>
              </a:solidFill>
              <a:prstDash val="sysDash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>
              <a:extLst>
                <a:ext uri="{FF2B5EF4-FFF2-40B4-BE49-F238E27FC236}">
                  <a16:creationId xmlns:a16="http://schemas.microsoft.com/office/drawing/2014/main" id="{FEDC4F61-6966-4D1D-8A13-8D0D2AFCCFA9}"/>
                </a:ext>
              </a:extLst>
            </p:cNvPr>
            <p:cNvCxnSpPr>
              <a:cxnSpLocks/>
            </p:cNvCxnSpPr>
            <p:nvPr/>
          </p:nvCxnSpPr>
          <p:spPr>
            <a:xfrm>
              <a:off x="9108578" y="6442747"/>
              <a:ext cx="0" cy="455617"/>
            </a:xfrm>
            <a:prstGeom prst="line">
              <a:avLst/>
            </a:prstGeom>
            <a:ln>
              <a:solidFill>
                <a:srgbClr val="FFC000"/>
              </a:solidFill>
              <a:prstDash val="sysDash"/>
              <a:headEnd type="oval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>
              <a:extLst>
                <a:ext uri="{FF2B5EF4-FFF2-40B4-BE49-F238E27FC236}">
                  <a16:creationId xmlns:a16="http://schemas.microsoft.com/office/drawing/2014/main" id="{BEA1D165-CDA7-40D4-9C17-BC1C3555905F}"/>
                </a:ext>
              </a:extLst>
            </p:cNvPr>
            <p:cNvCxnSpPr>
              <a:cxnSpLocks/>
            </p:cNvCxnSpPr>
            <p:nvPr/>
          </p:nvCxnSpPr>
          <p:spPr>
            <a:xfrm>
              <a:off x="3464095" y="5947852"/>
              <a:ext cx="0" cy="950512"/>
            </a:xfrm>
            <a:prstGeom prst="line">
              <a:avLst/>
            </a:prstGeom>
            <a:ln>
              <a:solidFill>
                <a:srgbClr val="FFC000"/>
              </a:solidFill>
              <a:prstDash val="sysDash"/>
              <a:headEnd type="oval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BE4B5759-4CE5-45FC-8D6C-E5D94BDCD9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77972" y="6898364"/>
              <a:ext cx="5630606" cy="0"/>
            </a:xfrm>
            <a:prstGeom prst="line">
              <a:avLst/>
            </a:prstGeom>
            <a:ln>
              <a:solidFill>
                <a:srgbClr val="FFC000"/>
              </a:solidFill>
              <a:prstDash val="sysDash"/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2DED76CB-F7F9-44C7-BE8F-76B8D81C29FE}"/>
              </a:ext>
            </a:extLst>
          </p:cNvPr>
          <p:cNvSpPr txBox="1"/>
          <p:nvPr/>
        </p:nvSpPr>
        <p:spPr>
          <a:xfrm>
            <a:off x="10484884" y="2383149"/>
            <a:ext cx="1027641" cy="69688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ja-JP" altLang="en-US" sz="2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庁内</a:t>
            </a:r>
            <a:endParaRPr lang="en-US" altLang="ja-JP" sz="20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sz="2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会議</a:t>
            </a:r>
          </a:p>
        </p:txBody>
      </p:sp>
      <p:sp>
        <p:nvSpPr>
          <p:cNvPr id="68" name="角丸四角形 67"/>
          <p:cNvSpPr/>
          <p:nvPr/>
        </p:nvSpPr>
        <p:spPr>
          <a:xfrm>
            <a:off x="4399794" y="732247"/>
            <a:ext cx="3725827" cy="353594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様々なデジタルツールの導入</a:t>
            </a:r>
            <a:endParaRPr kumimoji="1" lang="en-US" altLang="ja-JP" sz="20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169856" y="628736"/>
            <a:ext cx="6986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参考：県庁の職場環境</a:t>
            </a:r>
            <a:endParaRPr lang="en-US" altLang="ja-JP" sz="2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0C8FFFA-4876-6E9A-8A9B-7C8790C59474}"/>
              </a:ext>
            </a:extLst>
          </p:cNvPr>
          <p:cNvSpPr/>
          <p:nvPr/>
        </p:nvSpPr>
        <p:spPr>
          <a:xfrm>
            <a:off x="0" y="7264"/>
            <a:ext cx="12192000" cy="5184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１．熊本県デジタル戦略局について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3ECED9B-54F2-14DA-7040-EB9346F72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5611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6119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45CD9585-0C35-0D11-EED8-3DE7E93A71E6}"/>
              </a:ext>
            </a:extLst>
          </p:cNvPr>
          <p:cNvSpPr/>
          <p:nvPr/>
        </p:nvSpPr>
        <p:spPr>
          <a:xfrm>
            <a:off x="1027134" y="5777729"/>
            <a:ext cx="10158608" cy="748331"/>
          </a:xfrm>
          <a:prstGeom prst="roundRect">
            <a:avLst/>
          </a:prstGeom>
          <a:solidFill>
            <a:srgbClr val="A5002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3ADB615-9BB9-2DDF-61CD-FCA0190EBA0C}"/>
              </a:ext>
            </a:extLst>
          </p:cNvPr>
          <p:cNvSpPr/>
          <p:nvPr/>
        </p:nvSpPr>
        <p:spPr>
          <a:xfrm>
            <a:off x="394514" y="1450363"/>
            <a:ext cx="10482075" cy="3322192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●</a:t>
            </a:r>
            <a:r>
              <a:rPr kumimoji="0" lang="ja-JP" alt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人口減少　・　人手不足</a:t>
            </a:r>
            <a:endParaRPr kumimoji="0" lang="en-US" altLang="ja-JP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kern="100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</a:t>
            </a:r>
            <a:r>
              <a:rPr kumimoji="0" lang="ja-JP" altLang="en-US" sz="2400" b="0" i="0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⇒地域活動、行政運営など既存制度の維持が困難と予測</a:t>
            </a:r>
            <a:endParaRPr kumimoji="0" lang="en-US" altLang="ja-JP" sz="2400" b="0" i="0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⇒あらゆる産業における人手不足、競争力の低下　</a:t>
            </a:r>
            <a:endParaRPr kumimoji="0" lang="en-US" altLang="ja-JP" sz="2400" b="0" i="0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●</a:t>
            </a:r>
            <a:r>
              <a:rPr kumimoji="0" lang="ja-JP" alt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デジタル技術の進展　・　新たな価値観</a:t>
            </a:r>
            <a:endParaRPr kumimoji="0" lang="en-US" altLang="ja-JP" sz="24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⇒</a:t>
            </a:r>
            <a:r>
              <a:rPr kumimoji="0" lang="ja-JP" altLang="en-US" sz="2400" b="0" i="0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デジタル技術の活用が活発化</a:t>
            </a:r>
            <a:endParaRPr kumimoji="0" lang="en-US" altLang="ja-JP" sz="2400" b="0" i="0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⇒テレワークなど場所にとらわれない働き方の定着化</a:t>
            </a:r>
            <a:endParaRPr kumimoji="0" lang="en-US" altLang="ja-JP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87042D0-6E0E-9969-7607-0A47F564A96D}"/>
              </a:ext>
            </a:extLst>
          </p:cNvPr>
          <p:cNvSpPr/>
          <p:nvPr/>
        </p:nvSpPr>
        <p:spPr>
          <a:xfrm>
            <a:off x="0" y="7264"/>
            <a:ext cx="12192000" cy="5184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１．くまもとＤＸ推進コンソーシアムについて　　</a:t>
            </a:r>
          </a:p>
        </p:txBody>
      </p:sp>
      <p:sp>
        <p:nvSpPr>
          <p:cNvPr id="6" name="角丸四角形 67">
            <a:extLst>
              <a:ext uri="{FF2B5EF4-FFF2-40B4-BE49-F238E27FC236}">
                <a16:creationId xmlns:a16="http://schemas.microsoft.com/office/drawing/2014/main" id="{9BFFF565-D95C-F1B0-950C-71DB98E84B8D}"/>
              </a:ext>
            </a:extLst>
          </p:cNvPr>
          <p:cNvSpPr/>
          <p:nvPr/>
        </p:nvSpPr>
        <p:spPr>
          <a:xfrm>
            <a:off x="390168" y="844017"/>
            <a:ext cx="2979334" cy="383204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ＤＸに取組む背景</a:t>
            </a:r>
            <a:endParaRPr kumimoji="1" lang="en-US" altLang="ja-JP" sz="24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080D935-6E8C-912D-7174-A6B1BF59A59F}"/>
              </a:ext>
            </a:extLst>
          </p:cNvPr>
          <p:cNvSpPr/>
          <p:nvPr/>
        </p:nvSpPr>
        <p:spPr>
          <a:xfrm>
            <a:off x="1173270" y="5859506"/>
            <a:ext cx="9845457" cy="584775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3200" b="1" kern="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デジタル社会の形成は、熊本県において極めて重要</a:t>
            </a:r>
            <a:endParaRPr lang="en-US" altLang="ja-JP" sz="3200" b="1" kern="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下矢印 34">
            <a:extLst>
              <a:ext uri="{FF2B5EF4-FFF2-40B4-BE49-F238E27FC236}">
                <a16:creationId xmlns:a16="http://schemas.microsoft.com/office/drawing/2014/main" id="{A2E81E62-4EC9-DCF3-9124-E4429867ADCE}"/>
              </a:ext>
            </a:extLst>
          </p:cNvPr>
          <p:cNvSpPr/>
          <p:nvPr/>
        </p:nvSpPr>
        <p:spPr>
          <a:xfrm>
            <a:off x="4869872" y="5179037"/>
            <a:ext cx="2452255" cy="4572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F0D5C9E-B69F-794D-E77D-CCC92FF60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4989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6860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タイトル 1"/>
          <p:cNvSpPr txBox="1"/>
          <p:nvPr/>
        </p:nvSpPr>
        <p:spPr>
          <a:xfrm>
            <a:off x="574370" y="5670648"/>
            <a:ext cx="6806275" cy="10864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70000"/>
            </a:pPr>
            <a:r>
              <a:rPr lang="ja-JP" altLang="en-US" sz="24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デジタル技術の活用</a:t>
            </a:r>
            <a:endParaRPr lang="en-US" altLang="ja-JP" sz="2400" b="1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70000"/>
            </a:pPr>
            <a:r>
              <a:rPr lang="ja-JP" altLang="en-US" sz="2400" b="1" dirty="0">
                <a:solidFill>
                  <a:prstClr val="black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産学行政による「ＤＸ機運醸成」と「共創」</a:t>
            </a:r>
            <a:endParaRPr lang="en-US" altLang="ja-JP" sz="2400" b="1" dirty="0">
              <a:solidFill>
                <a:prstClr val="black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390167" y="2676807"/>
            <a:ext cx="7308887" cy="22552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9" name="タイトル 1"/>
          <p:cNvSpPr txBox="1"/>
          <p:nvPr/>
        </p:nvSpPr>
        <p:spPr>
          <a:xfrm>
            <a:off x="578113" y="3897618"/>
            <a:ext cx="4757975" cy="454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（２）快適安全な生活環境づくり</a:t>
            </a:r>
          </a:p>
        </p:txBody>
      </p:sp>
      <p:sp>
        <p:nvSpPr>
          <p:cNvPr id="52" name="タイトル 1"/>
          <p:cNvSpPr txBox="1"/>
          <p:nvPr/>
        </p:nvSpPr>
        <p:spPr>
          <a:xfrm>
            <a:off x="750331" y="4318961"/>
            <a:ext cx="7016381" cy="447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④ヘルスケア　⑤防災　⑥生活利便性向上　⑦教育環境</a:t>
            </a:r>
          </a:p>
        </p:txBody>
      </p:sp>
      <p:sp>
        <p:nvSpPr>
          <p:cNvPr id="70" name="タイトル 1"/>
          <p:cNvSpPr txBox="1"/>
          <p:nvPr/>
        </p:nvSpPr>
        <p:spPr>
          <a:xfrm>
            <a:off x="7927791" y="4657698"/>
            <a:ext cx="1879932" cy="469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7.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人づくり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AC6313E-7584-DE29-1306-1E5B96ECFB5F}"/>
              </a:ext>
            </a:extLst>
          </p:cNvPr>
          <p:cNvSpPr/>
          <p:nvPr/>
        </p:nvSpPr>
        <p:spPr>
          <a:xfrm>
            <a:off x="0" y="7264"/>
            <a:ext cx="12192000" cy="5184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１．くまもとＤＸ推進コンソーシアムについて</a:t>
            </a:r>
          </a:p>
        </p:txBody>
      </p:sp>
      <p:pic>
        <p:nvPicPr>
          <p:cNvPr id="4" name="図 3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54BB4448-1616-1754-BE30-4D2090C077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118" y="709889"/>
            <a:ext cx="4160398" cy="5883416"/>
          </a:xfrm>
          <a:prstGeom prst="rect">
            <a:avLst/>
          </a:prstGeom>
        </p:spPr>
      </p:pic>
      <p:sp>
        <p:nvSpPr>
          <p:cNvPr id="5" name="角丸四角形 67">
            <a:extLst>
              <a:ext uri="{FF2B5EF4-FFF2-40B4-BE49-F238E27FC236}">
                <a16:creationId xmlns:a16="http://schemas.microsoft.com/office/drawing/2014/main" id="{D64113E5-28DF-6054-F19A-4B9C3A044844}"/>
              </a:ext>
            </a:extLst>
          </p:cNvPr>
          <p:cNvSpPr/>
          <p:nvPr/>
        </p:nvSpPr>
        <p:spPr>
          <a:xfrm>
            <a:off x="390167" y="844017"/>
            <a:ext cx="5705833" cy="383204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くまもとＤＸグランドデザイン</a:t>
            </a:r>
            <a:endParaRPr kumimoji="1" lang="en-US" altLang="ja-JP" sz="24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9528DBF-6F9E-3A9E-B571-18708211FA0E}"/>
              </a:ext>
            </a:extLst>
          </p:cNvPr>
          <p:cNvSpPr/>
          <p:nvPr/>
        </p:nvSpPr>
        <p:spPr>
          <a:xfrm>
            <a:off x="394514" y="1330043"/>
            <a:ext cx="10482075" cy="830997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●産・学・行政共通の</a:t>
            </a:r>
            <a:r>
              <a:rPr kumimoji="0" lang="ja-JP" alt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「羅針盤」</a:t>
            </a:r>
            <a:endParaRPr kumimoji="0" lang="en-US" altLang="ja-JP" sz="24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●令和４年（２０２２年）２月に策定</a:t>
            </a:r>
            <a:endParaRPr kumimoji="0" lang="en-US" altLang="ja-JP" sz="24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角丸四角形 67">
            <a:extLst>
              <a:ext uri="{FF2B5EF4-FFF2-40B4-BE49-F238E27FC236}">
                <a16:creationId xmlns:a16="http://schemas.microsoft.com/office/drawing/2014/main" id="{10FE568A-CF9F-F942-D263-913040694726}"/>
              </a:ext>
            </a:extLst>
          </p:cNvPr>
          <p:cNvSpPr/>
          <p:nvPr/>
        </p:nvSpPr>
        <p:spPr>
          <a:xfrm>
            <a:off x="233599" y="844017"/>
            <a:ext cx="5705833" cy="383204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「くまもとＤＸグランドデザイン」の策定</a:t>
            </a:r>
            <a:endParaRPr kumimoji="1" lang="en-US" altLang="ja-JP" sz="24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下矢印 34">
            <a:extLst>
              <a:ext uri="{FF2B5EF4-FFF2-40B4-BE49-F238E27FC236}">
                <a16:creationId xmlns:a16="http://schemas.microsoft.com/office/drawing/2014/main" id="{93AE3748-96DC-6E90-0A36-450ABB3F40DA}"/>
              </a:ext>
            </a:extLst>
          </p:cNvPr>
          <p:cNvSpPr/>
          <p:nvPr/>
        </p:nvSpPr>
        <p:spPr>
          <a:xfrm flipV="1">
            <a:off x="2739803" y="5080432"/>
            <a:ext cx="2452255" cy="5983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3" name="角丸四角形 67">
            <a:extLst>
              <a:ext uri="{FF2B5EF4-FFF2-40B4-BE49-F238E27FC236}">
                <a16:creationId xmlns:a16="http://schemas.microsoft.com/office/drawing/2014/main" id="{B3296837-2FF2-34E6-C68D-79CF2B537C4F}"/>
              </a:ext>
            </a:extLst>
          </p:cNvPr>
          <p:cNvSpPr/>
          <p:nvPr/>
        </p:nvSpPr>
        <p:spPr>
          <a:xfrm>
            <a:off x="233601" y="2432315"/>
            <a:ext cx="3448064" cy="43705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重点的な取組み分野</a:t>
            </a:r>
            <a:endParaRPr kumimoji="1" lang="en-US" altLang="ja-JP" sz="24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CE6EAFD7-8B19-3516-10C6-E61F3F55D952}"/>
              </a:ext>
            </a:extLst>
          </p:cNvPr>
          <p:cNvSpPr txBox="1"/>
          <p:nvPr/>
        </p:nvSpPr>
        <p:spPr>
          <a:xfrm>
            <a:off x="857718" y="3378558"/>
            <a:ext cx="6511351" cy="454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①ものづくり産業　②農業　③観光</a:t>
            </a: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B8C5EB72-A3D6-B525-FA97-0E7CA0D07B54}"/>
              </a:ext>
            </a:extLst>
          </p:cNvPr>
          <p:cNvSpPr txBox="1"/>
          <p:nvPr/>
        </p:nvSpPr>
        <p:spPr>
          <a:xfrm>
            <a:off x="3412366" y="5102452"/>
            <a:ext cx="1249260" cy="50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Clr>
                <a:prstClr val="white">
                  <a:lumMod val="50000"/>
                </a:prstClr>
              </a:buClr>
              <a:buSzPct val="70000"/>
            </a:pPr>
            <a:r>
              <a:rPr lang="ja-JP" altLang="en-US" sz="24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（実現）</a:t>
            </a:r>
            <a:endParaRPr lang="en-US" altLang="ja-JP" sz="24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13E3B249-7831-0FEE-48E1-301EE4910494}"/>
              </a:ext>
            </a:extLst>
          </p:cNvPr>
          <p:cNvSpPr txBox="1"/>
          <p:nvPr/>
        </p:nvSpPr>
        <p:spPr>
          <a:xfrm>
            <a:off x="574370" y="2984565"/>
            <a:ext cx="4269451" cy="454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（１）産業振興、所得向上</a:t>
            </a:r>
          </a:p>
        </p:txBody>
      </p:sp>
      <p:sp>
        <p:nvSpPr>
          <p:cNvPr id="10" name="スライド番号プレースホルダー 3">
            <a:extLst>
              <a:ext uri="{FF2B5EF4-FFF2-40B4-BE49-F238E27FC236}">
                <a16:creationId xmlns:a16="http://schemas.microsoft.com/office/drawing/2014/main" id="{13809D14-0F31-4938-AEB5-264339896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4989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6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1330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278938" y="1423030"/>
            <a:ext cx="11477710" cy="2308324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ja-JP" altLang="en-US" sz="24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●「くまもとＤＸグランドデザイン」の具体化に向け</a:t>
            </a:r>
            <a:r>
              <a:rPr lang="ja-JP" altLang="en-US" sz="2400" kern="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産学行政が連携</a:t>
            </a:r>
            <a:r>
              <a:rPr lang="ja-JP" altLang="en-US" sz="24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するための</a:t>
            </a:r>
            <a:r>
              <a:rPr lang="ja-JP" altLang="en-US" sz="2400" kern="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枠組み</a:t>
            </a:r>
            <a:endParaRPr lang="en-US" altLang="ja-JP" sz="2400" kern="1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just"/>
            <a:endParaRPr lang="en-US" altLang="ja-JP" sz="2400" kern="1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24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●</a:t>
            </a:r>
            <a:r>
              <a:rPr lang="ja-JP" altLang="en-US" sz="2400" kern="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令和４年（２０２２年）６月</a:t>
            </a:r>
            <a:r>
              <a:rPr lang="ja-JP" altLang="en-US" sz="24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に設立</a:t>
            </a:r>
            <a:endParaRPr lang="en-US" altLang="ja-JP" sz="2400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just"/>
            <a:endParaRPr lang="en-US" altLang="ja-JP" sz="2400" kern="100" dirty="0"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2400" kern="1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●会員数は、</a:t>
            </a:r>
            <a:r>
              <a:rPr lang="ja-JP" altLang="en-US" sz="2400" kern="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県内外から　４８７　企業・団体</a:t>
            </a:r>
            <a:endParaRPr lang="en-US" altLang="ja-JP" sz="2400" kern="1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2400" kern="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　</a:t>
            </a:r>
            <a:r>
              <a:rPr lang="en-US" altLang="ja-JP" sz="1600" kern="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※</a:t>
            </a:r>
            <a:r>
              <a:rPr lang="ja-JP" altLang="en-US" sz="1600" kern="100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令和５年１０月２３日時点</a:t>
            </a:r>
            <a:endParaRPr lang="en-US" altLang="ja-JP" sz="2400" kern="100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90167" y="3764237"/>
            <a:ext cx="7848669" cy="250068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z="2400" b="1" kern="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＜コンソーシアムの役割＞</a:t>
            </a:r>
            <a:endParaRPr lang="en-US" altLang="ja-JP" sz="2400" b="1" kern="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400" b="1" kern="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  ①県内の</a:t>
            </a:r>
            <a:r>
              <a:rPr lang="en-US" altLang="ja-JP" sz="2400" b="1" kern="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DX</a:t>
            </a:r>
            <a:r>
              <a:rPr lang="ja-JP" altLang="en-US" sz="2400" b="1" kern="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機運醸成</a:t>
            </a:r>
            <a:endParaRPr lang="en-US" altLang="ja-JP" sz="2400" b="1" kern="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400" b="1" kern="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  ②</a:t>
            </a:r>
            <a:r>
              <a:rPr lang="en-US" altLang="ja-JP" sz="2400" b="1" kern="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DX</a:t>
            </a:r>
            <a:r>
              <a:rPr lang="ja-JP" altLang="en-US" sz="2400" b="1" kern="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に関する情報発信と会員間での情報交換</a:t>
            </a:r>
            <a:endParaRPr lang="en-US" altLang="ja-JP" sz="2400" b="1" kern="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ja-JP" altLang="en-US" sz="2400" b="1" kern="1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　  ③様々なプロジェクトの実施</a:t>
            </a:r>
            <a:endParaRPr lang="en-US" altLang="ja-JP" sz="2400" b="1" kern="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  <a:p>
            <a:pPr algn="just">
              <a:lnSpc>
                <a:spcPts val="1500"/>
              </a:lnSpc>
            </a:pPr>
            <a:endParaRPr lang="en-US" altLang="ja-JP" sz="2400" b="1" kern="1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9448800" y="6476282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7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375" y="2223644"/>
            <a:ext cx="3323687" cy="3015419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1047B9A-32F7-6045-C2F4-34DD54C56A59}"/>
              </a:ext>
            </a:extLst>
          </p:cNvPr>
          <p:cNvSpPr/>
          <p:nvPr/>
        </p:nvSpPr>
        <p:spPr>
          <a:xfrm>
            <a:off x="0" y="7264"/>
            <a:ext cx="12192000" cy="5184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１．くまもとＤＸ推進コンソーシアムについて　　</a:t>
            </a:r>
          </a:p>
        </p:txBody>
      </p:sp>
      <p:sp>
        <p:nvSpPr>
          <p:cNvPr id="13" name="角丸四角形 67">
            <a:extLst>
              <a:ext uri="{FF2B5EF4-FFF2-40B4-BE49-F238E27FC236}">
                <a16:creationId xmlns:a16="http://schemas.microsoft.com/office/drawing/2014/main" id="{E24FDEE0-1863-EC82-E858-0059B6D500CC}"/>
              </a:ext>
            </a:extLst>
          </p:cNvPr>
          <p:cNvSpPr/>
          <p:nvPr/>
        </p:nvSpPr>
        <p:spPr>
          <a:xfrm>
            <a:off x="390167" y="776615"/>
            <a:ext cx="5705833" cy="42099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くまもとＤＸ推進コンソーシアムの設立</a:t>
            </a:r>
            <a:endParaRPr kumimoji="1" lang="en-US" altLang="ja-JP" sz="24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CD1B5A9-1014-1D2E-C04D-D3D75E5E59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572"/>
          <a:stretch/>
        </p:blipFill>
        <p:spPr>
          <a:xfrm>
            <a:off x="8589374" y="5239063"/>
            <a:ext cx="3323687" cy="86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99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400814" y="1121635"/>
            <a:ext cx="10359550" cy="1015663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●くまもとＤＸ推進コンソーシアムにおけるイベント、各種セミナーの開催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●ＤＸ事例の紹介等会員への情報発信</a:t>
            </a: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666FA8B-313F-B3A9-E3FF-F3500690CDD7}"/>
              </a:ext>
            </a:extLst>
          </p:cNvPr>
          <p:cNvSpPr/>
          <p:nvPr/>
        </p:nvSpPr>
        <p:spPr>
          <a:xfrm>
            <a:off x="0" y="7264"/>
            <a:ext cx="12192000" cy="518400"/>
          </a:xfrm>
          <a:prstGeom prst="rect">
            <a:avLst/>
          </a:prstGeom>
          <a:solidFill>
            <a:srgbClr val="A50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kumimoji="1" lang="ja-JP" altLang="en-US" sz="2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．熊本県におけるＤＸの取組みについて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9329750-69DE-1813-76C0-D3A48D1C6BFD}"/>
              </a:ext>
            </a:extLst>
          </p:cNvPr>
          <p:cNvSpPr/>
          <p:nvPr/>
        </p:nvSpPr>
        <p:spPr>
          <a:xfrm>
            <a:off x="2356075" y="2215536"/>
            <a:ext cx="1750452" cy="400110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＜イベント＞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56EED78-888E-5B5D-E56F-2966B4E05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700" y="2652943"/>
            <a:ext cx="2658842" cy="163756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93C5816-DF22-924A-67C7-356A843BC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37" y="2652943"/>
            <a:ext cx="2981359" cy="39611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B8C6F00-9EBE-2167-A073-CED4CE859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1301" y="4451051"/>
            <a:ext cx="2666483" cy="1819980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F4CDCA8-34A5-0BEE-8D62-C80E9C63D987}"/>
              </a:ext>
            </a:extLst>
          </p:cNvPr>
          <p:cNvSpPr/>
          <p:nvPr/>
        </p:nvSpPr>
        <p:spPr>
          <a:xfrm>
            <a:off x="8066568" y="2239408"/>
            <a:ext cx="4125432" cy="400110"/>
          </a:xfrm>
          <a:prstGeom prst="rect">
            <a:avLst/>
          </a:prstGeom>
          <a:ln w="25400">
            <a:noFill/>
          </a:ln>
        </p:spPr>
        <p:txBody>
          <a:bodyPr wrap="square">
            <a:spAutoFit/>
          </a:bodyPr>
          <a:lstStyle/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＜各種セミナーなど＞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8D31257C-E8CE-A822-9B9C-0F30A82BF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4252" y="2652943"/>
            <a:ext cx="2551141" cy="1798108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3456422-E567-F2AA-30A6-56C266DC6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4252" y="4633493"/>
            <a:ext cx="2584619" cy="1965387"/>
          </a:xfrm>
          <a:prstGeom prst="rect">
            <a:avLst/>
          </a:prstGeom>
        </p:spPr>
      </p:pic>
      <p:sp>
        <p:nvSpPr>
          <p:cNvPr id="2" name="角丸四角形 67">
            <a:extLst>
              <a:ext uri="{FF2B5EF4-FFF2-40B4-BE49-F238E27FC236}">
                <a16:creationId xmlns:a16="http://schemas.microsoft.com/office/drawing/2014/main" id="{837AA9A0-0E94-DC9C-1EE0-1D27FF0AE0CC}"/>
              </a:ext>
            </a:extLst>
          </p:cNvPr>
          <p:cNvSpPr/>
          <p:nvPr/>
        </p:nvSpPr>
        <p:spPr>
          <a:xfrm>
            <a:off x="378384" y="719870"/>
            <a:ext cx="3158899" cy="42319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（１）　ＤＸ機運の醸成</a:t>
            </a:r>
            <a:endParaRPr kumimoji="1" lang="en-US" altLang="ja-JP" sz="2400" b="1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87A9A8E-08E7-8CF5-C514-B5F7F606EF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7179" y="2615646"/>
            <a:ext cx="3080445" cy="4175714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840511E-F2CB-511E-F295-F5980709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85611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8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2371450"/>
      </p:ext>
    </p:extLst>
  </p:cSld>
  <p:clrMapOvr>
    <a:masterClrMapping/>
  </p:clrMapOvr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3171</TotalTime>
  <Words>2304</Words>
  <Application>Microsoft Office PowerPoint</Application>
  <PresentationFormat>ワイド画面</PresentationFormat>
  <Paragraphs>351</Paragraphs>
  <Slides>23</Slides>
  <Notes>23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23</vt:i4>
      </vt:variant>
    </vt:vector>
  </HeadingPairs>
  <TitlesOfParts>
    <vt:vector size="33" baseType="lpstr">
      <vt:lpstr>BIZ UDPゴシック</vt:lpstr>
      <vt:lpstr>ＭＳ Ｐゴシック</vt:lpstr>
      <vt:lpstr>ＭＳ ゴシック</vt:lpstr>
      <vt:lpstr>游ゴシック</vt:lpstr>
      <vt:lpstr>游ゴシック Light</vt:lpstr>
      <vt:lpstr>Arial</vt:lpstr>
      <vt:lpstr>Calibri</vt:lpstr>
      <vt:lpstr>Calibri Light</vt:lpstr>
      <vt:lpstr>デザインの設定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ユーザー</dc:creator>
  <cp:lastModifiedBy>成富 熊本県測量設計コンサルタンツ協会</cp:lastModifiedBy>
  <cp:revision>152</cp:revision>
  <cp:lastPrinted>2023-06-12T06:38:41Z</cp:lastPrinted>
  <dcterms:created xsi:type="dcterms:W3CDTF">2023-02-22T08:39:48Z</dcterms:created>
  <dcterms:modified xsi:type="dcterms:W3CDTF">2023-10-27T05:58:17Z</dcterms:modified>
</cp:coreProperties>
</file>